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401" r:id="rId3"/>
    <p:sldId id="397" r:id="rId4"/>
    <p:sldId id="338" r:id="rId5"/>
    <p:sldId id="402" r:id="rId6"/>
    <p:sldId id="322" r:id="rId7"/>
    <p:sldId id="269" r:id="rId8"/>
    <p:sldId id="268" r:id="rId9"/>
    <p:sldId id="294" r:id="rId10"/>
    <p:sldId id="355" r:id="rId11"/>
    <p:sldId id="404" r:id="rId12"/>
    <p:sldId id="353" r:id="rId13"/>
    <p:sldId id="354" r:id="rId14"/>
    <p:sldId id="357" r:id="rId15"/>
    <p:sldId id="365" r:id="rId16"/>
    <p:sldId id="366" r:id="rId17"/>
    <p:sldId id="400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0" autoAdjust="0"/>
  </p:normalViewPr>
  <p:slideViewPr>
    <p:cSldViewPr>
      <p:cViewPr>
        <p:scale>
          <a:sx n="80" d="100"/>
          <a:sy n="80" d="100"/>
        </p:scale>
        <p:origin x="-5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BBB7D4-ECEA-4F23-8E7A-2C1AACF36CB3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B92BE9F-57E4-4024-8DCF-B44D32153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C0D25C9-4BE1-4EF5-B227-E0CA6A3E5952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C5B7C4F-0413-496B-B834-4655EEDCE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6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9F9A-0F06-42AB-B774-68D5B40338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9F9A-0F06-42AB-B774-68D5B40338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F21-3A35-497B-9C49-D782356215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7C4F-0413-496B-B834-4655EEDCE0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125C4-5A0E-496C-A316-2AA4218AE8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B718E-0638-4877-AD38-393B30707E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7B8C-BA6E-43E7-87AB-5B8954D123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Decitabine</a:t>
            </a:r>
            <a:r>
              <a:rPr lang="en-US" b="1" dirty="0"/>
              <a:t>, a cytidine analog:</a:t>
            </a:r>
          </a:p>
          <a:p>
            <a:r>
              <a:rPr lang="en-US" b="1" dirty="0"/>
              <a:t>DNA methylation Inhibitor</a:t>
            </a:r>
          </a:p>
          <a:p>
            <a:pPr marL="291636" indent="-291636">
              <a:buFont typeface="Wingdings"/>
              <a:buChar char="à"/>
            </a:pPr>
            <a:r>
              <a:rPr lang="en-US" b="1" dirty="0">
                <a:sym typeface="Wingdings" panose="05000000000000000000" pitchFamily="2" charset="2"/>
              </a:rPr>
              <a:t>Activation of tumor suppressor genes.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7C4F-0413-496B-B834-4655EEDCE0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0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2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5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1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7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57C4-7617-4D71-97C7-90A5D1CE0A36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415E-5C54-4CC2-9259-21464771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4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975787"/>
            <a:ext cx="408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Shinkai</a:t>
            </a:r>
            <a:r>
              <a:rPr lang="en-US" dirty="0" smtClean="0"/>
              <a:t> and Tachibana, </a:t>
            </a:r>
            <a:r>
              <a:rPr lang="en-US" dirty="0" err="1" smtClean="0"/>
              <a:t>Genes&amp;Dev</a:t>
            </a:r>
            <a:r>
              <a:rPr lang="en-US" dirty="0" smtClean="0"/>
              <a:t>. 2011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568" t="6667" r="124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8100" y="1219200"/>
            <a:ext cx="9067800" cy="4191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   </a:t>
            </a:r>
            <a:r>
              <a:rPr kumimoji="0" lang="en-US" sz="3200" b="1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Epidrug</a:t>
            </a:r>
            <a:r>
              <a:rPr kumimoji="0" lang="en-US" sz="32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development </a:t>
            </a:r>
            <a:r>
              <a:rPr kumimoji="0" lang="en-US" sz="32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targeting human G9a H3K9</a:t>
            </a:r>
          </a:p>
          <a:p>
            <a:pPr lvl="0" algn="ctr">
              <a:spcBef>
                <a:spcPct val="0"/>
              </a:spcBef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Yong-Hwan Lee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Louisiana State University &amp; </a:t>
            </a:r>
            <a:r>
              <a:rPr kumimoji="0" lang="en-US" sz="2400" b="1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NuPotential</a:t>
            </a:r>
            <a:endParaRPr kumimoji="0" lang="en-US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35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200" y="3429000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09503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Figure. </a:t>
            </a:r>
            <a:r>
              <a:rPr lang="en-US" b="1" dirty="0" err="1" smtClean="0"/>
              <a:t>Lineweaver</a:t>
            </a:r>
            <a:r>
              <a:rPr lang="en-US" b="1" dirty="0" smtClean="0"/>
              <a:t>-Burk plots showing G9a H3K9 </a:t>
            </a:r>
            <a:r>
              <a:rPr lang="en-US" b="1" dirty="0" smtClean="0"/>
              <a:t>inhibition </a:t>
            </a:r>
            <a:endParaRPr lang="en-US" b="1" dirty="0" smtClean="0"/>
          </a:p>
          <a:p>
            <a:r>
              <a:rPr lang="en-US" b="1" dirty="0" smtClean="0"/>
              <a:t>		in </a:t>
            </a:r>
            <a:r>
              <a:rPr lang="en-US" b="1" dirty="0" smtClean="0"/>
              <a:t>a </a:t>
            </a:r>
            <a:r>
              <a:rPr lang="en-US" b="1" dirty="0" smtClean="0"/>
              <a:t>competitive </a:t>
            </a:r>
            <a:r>
              <a:rPr lang="en-US" b="1" dirty="0" smtClean="0"/>
              <a:t>mode with SAM.</a:t>
            </a:r>
            <a:endParaRPr lang="en-US" dirty="0"/>
          </a:p>
        </p:txBody>
      </p:sp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560" y="3356992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692696"/>
            <a:ext cx="3048000" cy="22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Inhibition of G9a by </a:t>
            </a:r>
            <a:r>
              <a:rPr lang="en-US" sz="2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Nu_P</a:t>
            </a:r>
            <a:r>
              <a:rPr lang="en-US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VS Hits</a:t>
            </a:r>
            <a:endParaRPr lang="en-US" sz="2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6629400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90720"/>
              </p:ext>
            </p:extLst>
          </p:nvPr>
        </p:nvGraphicFramePr>
        <p:xfrm>
          <a:off x="938064" y="744494"/>
          <a:ext cx="7215336" cy="1731645"/>
        </p:xfrm>
        <a:graphic>
          <a:graphicData uri="http://schemas.openxmlformats.org/drawingml/2006/table">
            <a:tbl>
              <a:tblPr firstRow="1" bandRow="1"/>
              <a:tblGrid>
                <a:gridCol w="721823"/>
                <a:gridCol w="756611"/>
                <a:gridCol w="730520"/>
                <a:gridCol w="753712"/>
                <a:gridCol w="834880"/>
                <a:gridCol w="860970"/>
                <a:gridCol w="834880"/>
                <a:gridCol w="860970"/>
                <a:gridCol w="860970"/>
              </a:tblGrid>
              <a:tr h="186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</a:t>
                      </a:r>
                      <a:r>
                        <a:rPr lang="en-US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G9a H3K9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G9a H3K27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GLP H3K9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Compound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6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38.7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1.253 </a:t>
                      </a:r>
                      <a:r>
                        <a:rPr lang="en-US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1.704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14.08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7.655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10.7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4.921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84.01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86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BIX01294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16 </a:t>
                      </a:r>
                      <a:r>
                        <a:rPr lang="en-US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0.131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0.871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0.583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1.01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3.424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0.075 </a:t>
                      </a:r>
                      <a:r>
                        <a:rPr lang="en-US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0.104 </a:t>
                      </a:r>
                      <a:r>
                        <a:rPr lang="en-US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6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BRD4770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N.C.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&gt;200 </a:t>
                      </a:r>
                      <a:r>
                        <a:rPr lang="en-US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N.C.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N.C.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N.C.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&gt;429 </a:t>
                      </a:r>
                      <a:r>
                        <a:rPr lang="en-US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&gt;393 </a:t>
                      </a:r>
                      <a:r>
                        <a:rPr lang="en-US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&gt;264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6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NuP_0148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3.384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3.596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2.49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4.217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14.54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53.52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55.97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6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NuP_0179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5.086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0.298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34.45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5.01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44.03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7.461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&gt;221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86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NuP_0260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3.095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0.348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16.45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3.281 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&gt;181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&gt;136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19.29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86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NuP_0318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2.579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&gt;732 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82.14 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&gt;762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69056" y="2417929"/>
            <a:ext cx="2065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200" b="1" dirty="0">
                <a:solidFill>
                  <a:srgbClr val="000000"/>
                </a:solidFill>
              </a:rPr>
              <a:t>N. C. indicates Not Calculated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863489" y="2731544"/>
            <a:ext cx="7848600" cy="2343966"/>
            <a:chOff x="899592" y="738826"/>
            <a:chExt cx="5328592" cy="1263761"/>
          </a:xfrm>
        </p:grpSpPr>
        <p:pic>
          <p:nvPicPr>
            <p:cNvPr id="8" name="Picture 14" descr="http://zinc.docking.org/search/webme/tmp/KySAzACy-00-Fu5t33R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123728" y="836712"/>
              <a:ext cx="1584176" cy="116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zinc.docking.org/search/webme/tmp/hUY9Gdh3-00-BzQsvgAN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764704"/>
              <a:ext cx="1296144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zinc.docking.org/search/webme/tmp/z9CrG1SJ-00-7d2OQ62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58" y="836712"/>
              <a:ext cx="1612980" cy="1152128"/>
            </a:xfrm>
            <a:prstGeom prst="rect">
              <a:avLst/>
            </a:prstGeom>
            <a:noFill/>
          </p:spPr>
        </p:pic>
        <p:pic>
          <p:nvPicPr>
            <p:cNvPr id="11" name="Picture 2" descr="http://zinc.docking.org/search/webme/tmp/9vTKGNFU-00-BplXTgEJ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4716010" y="908720"/>
              <a:ext cx="1512174" cy="108012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352332" y="738826"/>
              <a:ext cx="10583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NuP_0179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44516" y="738826"/>
              <a:ext cx="10583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NuP_0260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4782" y="738826"/>
              <a:ext cx="10583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NuP_0318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6356" y="738826"/>
              <a:ext cx="10583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NuP_0148</a:t>
              </a:r>
              <a:endParaRPr lang="en-US" sz="1600" b="1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5338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IC50 of Hits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6629400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2144804" cy="12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86" y="5050012"/>
            <a:ext cx="2008539" cy="200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9056" y="4944960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BIX01294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582305" y="4880744"/>
            <a:ext cx="979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UNC0638</a:t>
            </a:r>
            <a:endParaRPr lang="en-US" sz="1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94527"/>
            <a:ext cx="2252279" cy="121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179995" y="4960887"/>
            <a:ext cx="962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BRD4770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690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Cell proliferation assay</a:t>
            </a:r>
            <a:endParaRPr lang="en-US" sz="2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29400" y="188640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1" name="Picture 1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90382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24092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5292481" y="430342"/>
            <a:ext cx="26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Gynecological cancer cells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763688" y="430342"/>
            <a:ext cx="154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Leukemia cells</a:t>
            </a:r>
            <a:endParaRPr lang="en-US" dirty="0"/>
          </a:p>
        </p:txBody>
      </p:sp>
      <p:pic>
        <p:nvPicPr>
          <p:cNvPr id="107" name="Picture 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836912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392" y="2594496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3"/>
          <p:cNvGrpSpPr/>
          <p:nvPr/>
        </p:nvGrpSpPr>
        <p:grpSpPr>
          <a:xfrm>
            <a:off x="0" y="6206832"/>
            <a:ext cx="3851920" cy="648072"/>
            <a:chOff x="0" y="6200636"/>
            <a:chExt cx="3851920" cy="648072"/>
          </a:xfrm>
        </p:grpSpPr>
        <p:grpSp>
          <p:nvGrpSpPr>
            <p:cNvPr id="3" name="Group 36"/>
            <p:cNvGrpSpPr/>
            <p:nvPr/>
          </p:nvGrpSpPr>
          <p:grpSpPr>
            <a:xfrm>
              <a:off x="1403648" y="6344652"/>
              <a:ext cx="280252" cy="72000"/>
              <a:chOff x="539552" y="5517232"/>
              <a:chExt cx="360040" cy="72000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539552" y="5551736"/>
                <a:ext cx="360040" cy="0"/>
              </a:xfrm>
              <a:prstGeom prst="line">
                <a:avLst/>
              </a:prstGeom>
              <a:ln w="22225" cmpd="sng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Isosceles Triangle 145"/>
              <p:cNvSpPr/>
              <p:nvPr/>
            </p:nvSpPr>
            <p:spPr>
              <a:xfrm>
                <a:off x="683568" y="5517232"/>
                <a:ext cx="79200" cy="72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7"/>
            <p:cNvGrpSpPr/>
            <p:nvPr/>
          </p:nvGrpSpPr>
          <p:grpSpPr>
            <a:xfrm>
              <a:off x="2987824" y="6651368"/>
              <a:ext cx="280252" cy="90000"/>
              <a:chOff x="539552" y="5741882"/>
              <a:chExt cx="360040" cy="90000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539552" y="5767760"/>
                <a:ext cx="360040" cy="0"/>
              </a:xfrm>
              <a:prstGeom prst="line">
                <a:avLst/>
              </a:prstGeom>
              <a:ln w="22225" cmpd="sng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Isosceles Triangle 143"/>
              <p:cNvSpPr/>
              <p:nvPr/>
            </p:nvSpPr>
            <p:spPr>
              <a:xfrm flipV="1">
                <a:off x="683568" y="5741882"/>
                <a:ext cx="90000" cy="90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0"/>
            <p:cNvGrpSpPr/>
            <p:nvPr/>
          </p:nvGrpSpPr>
          <p:grpSpPr>
            <a:xfrm>
              <a:off x="2863904" y="6334604"/>
              <a:ext cx="280252" cy="90000"/>
              <a:chOff x="3203848" y="4610006"/>
              <a:chExt cx="360040" cy="90000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3203848" y="4653136"/>
                <a:ext cx="360040" cy="0"/>
              </a:xfrm>
              <a:prstGeom prst="line">
                <a:avLst/>
              </a:prstGeom>
              <a:ln w="2222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Diamond 141"/>
              <p:cNvSpPr/>
              <p:nvPr/>
            </p:nvSpPr>
            <p:spPr>
              <a:xfrm>
                <a:off x="3339246" y="4610006"/>
                <a:ext cx="90000" cy="90000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44"/>
            <p:cNvGrpSpPr/>
            <p:nvPr/>
          </p:nvGrpSpPr>
          <p:grpSpPr>
            <a:xfrm>
              <a:off x="45544" y="6641151"/>
              <a:ext cx="280252" cy="90000"/>
              <a:chOff x="539552" y="6119015"/>
              <a:chExt cx="360040" cy="90000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539552" y="6155938"/>
                <a:ext cx="360040" cy="0"/>
              </a:xfrm>
              <a:prstGeom prst="line">
                <a:avLst/>
              </a:prstGeom>
              <a:ln w="22225" cmpd="sng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Flowchart: Connector 139"/>
              <p:cNvSpPr/>
              <p:nvPr/>
            </p:nvSpPr>
            <p:spPr>
              <a:xfrm>
                <a:off x="683568" y="6119015"/>
                <a:ext cx="90000" cy="90000"/>
              </a:xfrm>
              <a:prstGeom prst="flowChartConnecto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58"/>
            <p:cNvGrpSpPr/>
            <p:nvPr/>
          </p:nvGrpSpPr>
          <p:grpSpPr>
            <a:xfrm>
              <a:off x="797440" y="6641151"/>
              <a:ext cx="280252" cy="90000"/>
              <a:chOff x="623059" y="5841869"/>
              <a:chExt cx="360040" cy="90000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623059" y="5877272"/>
                <a:ext cx="360040" cy="0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Flowchart: Process 137"/>
              <p:cNvSpPr/>
              <p:nvPr/>
            </p:nvSpPr>
            <p:spPr>
              <a:xfrm>
                <a:off x="767075" y="5841869"/>
                <a:ext cx="90000" cy="9000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46"/>
            <p:cNvGrpSpPr/>
            <p:nvPr/>
          </p:nvGrpSpPr>
          <p:grpSpPr>
            <a:xfrm>
              <a:off x="1835696" y="6632684"/>
              <a:ext cx="280252" cy="90000"/>
              <a:chOff x="539552" y="5499980"/>
              <a:chExt cx="360040" cy="9000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539552" y="5551736"/>
                <a:ext cx="360040" cy="0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Isosceles Triangle 135"/>
              <p:cNvSpPr/>
              <p:nvPr/>
            </p:nvSpPr>
            <p:spPr>
              <a:xfrm>
                <a:off x="692194" y="5499980"/>
                <a:ext cx="90000" cy="90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49"/>
            <p:cNvGrpSpPr/>
            <p:nvPr/>
          </p:nvGrpSpPr>
          <p:grpSpPr>
            <a:xfrm>
              <a:off x="2133776" y="6344652"/>
              <a:ext cx="280252" cy="72016"/>
              <a:chOff x="539552" y="5741882"/>
              <a:chExt cx="360040" cy="72016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539552" y="5767760"/>
                <a:ext cx="360040" cy="0"/>
              </a:xfrm>
              <a:prstGeom prst="line">
                <a:avLst/>
              </a:prstGeom>
              <a:ln w="22225" cmpd="sng">
                <a:solidFill>
                  <a:srgbClr val="00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Isosceles Triangle 133"/>
              <p:cNvSpPr/>
              <p:nvPr/>
            </p:nvSpPr>
            <p:spPr>
              <a:xfrm flipV="1">
                <a:off x="683568" y="5741882"/>
                <a:ext cx="72008" cy="7201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087785" y="6210684"/>
              <a:ext cx="6989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MOLT4</a:t>
              </a:r>
              <a:endParaRPr lang="en-US" sz="1400" b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203848" y="6505599"/>
              <a:ext cx="642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RS411</a:t>
              </a:r>
              <a:endParaRPr lang="en-US" sz="14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619977" y="6210684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HL60</a:t>
              </a:r>
              <a:endParaRPr lang="en-US" sz="14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353913" y="6210684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K562</a:t>
              </a:r>
              <a:endParaRPr lang="en-US" sz="14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63240" y="6508764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THP1</a:t>
              </a:r>
              <a:endParaRPr lang="en-US" sz="14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23512" y="6505599"/>
              <a:ext cx="818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Kasumi1</a:t>
              </a:r>
              <a:endParaRPr lang="en-US" sz="14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061768" y="6518812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CCRF-CEM</a:t>
              </a:r>
              <a:endParaRPr lang="en-US" sz="1400" b="1" dirty="0"/>
            </a:p>
          </p:txBody>
        </p:sp>
        <p:sp>
          <p:nvSpPr>
            <p:cNvPr id="124" name="Flowchart: Process 123"/>
            <p:cNvSpPr/>
            <p:nvPr/>
          </p:nvSpPr>
          <p:spPr>
            <a:xfrm>
              <a:off x="0" y="6200636"/>
              <a:ext cx="3851920" cy="648072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78"/>
            <p:cNvGrpSpPr/>
            <p:nvPr/>
          </p:nvGrpSpPr>
          <p:grpSpPr>
            <a:xfrm>
              <a:off x="35496" y="6344652"/>
              <a:ext cx="280252" cy="72000"/>
              <a:chOff x="35496" y="6344652"/>
              <a:chExt cx="280252" cy="72000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35496" y="6379156"/>
                <a:ext cx="280252" cy="0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Flowchart: Connector 131"/>
              <p:cNvSpPr/>
              <p:nvPr/>
            </p:nvSpPr>
            <p:spPr>
              <a:xfrm>
                <a:off x="165040" y="6344652"/>
                <a:ext cx="56044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79"/>
            <p:cNvGrpSpPr/>
            <p:nvPr/>
          </p:nvGrpSpPr>
          <p:grpSpPr>
            <a:xfrm>
              <a:off x="653424" y="6344652"/>
              <a:ext cx="280252" cy="72000"/>
              <a:chOff x="859400" y="6344652"/>
              <a:chExt cx="280252" cy="72000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859400" y="6379156"/>
                <a:ext cx="280252" cy="0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lowchart: Process 129"/>
              <p:cNvSpPr/>
              <p:nvPr/>
            </p:nvSpPr>
            <p:spPr>
              <a:xfrm>
                <a:off x="975430" y="6344652"/>
                <a:ext cx="56044" cy="72000"/>
              </a:xfrm>
              <a:prstGeom prst="flowChartProces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872091" y="6210684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HeLa</a:t>
              </a:r>
              <a:endParaRPr lang="en-US" sz="1400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50009" y="6210684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BJF</a:t>
              </a:r>
              <a:endParaRPr lang="en-US" sz="1400" b="1" dirty="0"/>
            </a:p>
          </p:txBody>
        </p:sp>
      </p:grpSp>
      <p:grpSp>
        <p:nvGrpSpPr>
          <p:cNvPr id="12" name="Group 121"/>
          <p:cNvGrpSpPr/>
          <p:nvPr/>
        </p:nvGrpSpPr>
        <p:grpSpPr>
          <a:xfrm>
            <a:off x="3882609" y="6189898"/>
            <a:ext cx="5369911" cy="661811"/>
            <a:chOff x="3882609" y="6183702"/>
            <a:chExt cx="5369911" cy="661811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3918576" y="6660105"/>
              <a:ext cx="332662" cy="0"/>
            </a:xfrm>
            <a:prstGeom prst="line">
              <a:avLst/>
            </a:prstGeom>
            <a:ln w="2222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6"/>
            <p:cNvGrpSpPr/>
            <p:nvPr/>
          </p:nvGrpSpPr>
          <p:grpSpPr>
            <a:xfrm>
              <a:off x="5268304" y="6329089"/>
              <a:ext cx="332662" cy="71808"/>
              <a:chOff x="539552" y="5517232"/>
              <a:chExt cx="360040" cy="72000"/>
            </a:xfrm>
          </p:grpSpPr>
          <p:cxnSp>
            <p:nvCxnSpPr>
              <p:cNvPr id="193" name="Straight Connector 28"/>
              <p:cNvCxnSpPr/>
              <p:nvPr/>
            </p:nvCxnSpPr>
            <p:spPr>
              <a:xfrm>
                <a:off x="539552" y="5551736"/>
                <a:ext cx="360040" cy="0"/>
              </a:xfrm>
              <a:prstGeom prst="line">
                <a:avLst/>
              </a:prstGeom>
              <a:ln w="22225" cmpd="sng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Isosceles Triangle 29"/>
              <p:cNvSpPr/>
              <p:nvPr/>
            </p:nvSpPr>
            <p:spPr>
              <a:xfrm>
                <a:off x="683568" y="5517232"/>
                <a:ext cx="79200" cy="72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0"/>
            <p:cNvGrpSpPr/>
            <p:nvPr/>
          </p:nvGrpSpPr>
          <p:grpSpPr>
            <a:xfrm>
              <a:off x="7023874" y="6322145"/>
              <a:ext cx="332662" cy="89760"/>
              <a:chOff x="3203848" y="4610006"/>
              <a:chExt cx="360040" cy="90000"/>
            </a:xfrm>
          </p:grpSpPr>
          <p:cxnSp>
            <p:nvCxnSpPr>
              <p:cNvPr id="191" name="Straight Connector 26"/>
              <p:cNvCxnSpPr/>
              <p:nvPr/>
            </p:nvCxnSpPr>
            <p:spPr>
              <a:xfrm>
                <a:off x="3203848" y="4653136"/>
                <a:ext cx="360040" cy="0"/>
              </a:xfrm>
              <a:prstGeom prst="line">
                <a:avLst/>
              </a:prstGeom>
              <a:ln w="22225" cmpd="sng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Diamond 27"/>
              <p:cNvSpPr/>
              <p:nvPr/>
            </p:nvSpPr>
            <p:spPr>
              <a:xfrm>
                <a:off x="3339246" y="4610006"/>
                <a:ext cx="90000" cy="90000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4"/>
            <p:cNvGrpSpPr/>
            <p:nvPr/>
          </p:nvGrpSpPr>
          <p:grpSpPr>
            <a:xfrm>
              <a:off x="8148624" y="6312482"/>
              <a:ext cx="332662" cy="89760"/>
              <a:chOff x="539552" y="6110548"/>
              <a:chExt cx="360040" cy="90000"/>
            </a:xfrm>
          </p:grpSpPr>
          <p:cxnSp>
            <p:nvCxnSpPr>
              <p:cNvPr id="189" name="Straight Connector 24"/>
              <p:cNvCxnSpPr/>
              <p:nvPr/>
            </p:nvCxnSpPr>
            <p:spPr>
              <a:xfrm>
                <a:off x="539552" y="6155938"/>
                <a:ext cx="360040" cy="0"/>
              </a:xfrm>
              <a:prstGeom prst="line">
                <a:avLst/>
              </a:prstGeom>
              <a:ln w="22225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Flowchart: Connector 25"/>
              <p:cNvSpPr/>
              <p:nvPr/>
            </p:nvSpPr>
            <p:spPr>
              <a:xfrm>
                <a:off x="683568" y="6110548"/>
                <a:ext cx="90000" cy="90000"/>
              </a:xfrm>
              <a:prstGeom prst="flowChartConnecto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2" name="Flowchart: Process 151"/>
            <p:cNvSpPr/>
            <p:nvPr/>
          </p:nvSpPr>
          <p:spPr>
            <a:xfrm>
              <a:off x="4051641" y="6624819"/>
              <a:ext cx="83156" cy="897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9"/>
            <p:cNvGrpSpPr/>
            <p:nvPr/>
          </p:nvGrpSpPr>
          <p:grpSpPr>
            <a:xfrm>
              <a:off x="6221738" y="6339137"/>
              <a:ext cx="332662" cy="71824"/>
              <a:chOff x="539552" y="5741882"/>
              <a:chExt cx="360040" cy="72016"/>
            </a:xfrm>
          </p:grpSpPr>
          <p:cxnSp>
            <p:nvCxnSpPr>
              <p:cNvPr id="187" name="Straight Connector 20"/>
              <p:cNvCxnSpPr/>
              <p:nvPr/>
            </p:nvCxnSpPr>
            <p:spPr>
              <a:xfrm>
                <a:off x="539552" y="5767760"/>
                <a:ext cx="360040" cy="0"/>
              </a:xfrm>
              <a:prstGeom prst="line">
                <a:avLst/>
              </a:prstGeom>
              <a:ln w="22225" cmpd="sng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Isosceles Triangle 21"/>
              <p:cNvSpPr/>
              <p:nvPr/>
            </p:nvSpPr>
            <p:spPr>
              <a:xfrm flipV="1">
                <a:off x="683568" y="5741882"/>
                <a:ext cx="72008" cy="7201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7305309" y="6200633"/>
              <a:ext cx="885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SK-LMS-1</a:t>
              </a:r>
              <a:endParaRPr lang="en-US" sz="14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547960" y="6195506"/>
              <a:ext cx="6888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Caov-3</a:t>
              </a:r>
              <a:endParaRPr lang="en-US" sz="14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502488" y="6195506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HT-3</a:t>
              </a:r>
              <a:endParaRPr lang="en-US" sz="1400" b="1" dirty="0"/>
            </a:p>
          </p:txBody>
        </p:sp>
        <p:sp>
          <p:nvSpPr>
            <p:cNvPr id="157" name="TextBox 17"/>
            <p:cNvSpPr txBox="1"/>
            <p:nvPr/>
          </p:nvSpPr>
          <p:spPr>
            <a:xfrm>
              <a:off x="8407543" y="6200282"/>
              <a:ext cx="84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SK-UT-1</a:t>
              </a:r>
              <a:endParaRPr lang="en-US" sz="1400" b="1" dirty="0"/>
            </a:p>
          </p:txBody>
        </p:sp>
        <p:sp>
          <p:nvSpPr>
            <p:cNvPr id="158" name="TextBox 18"/>
            <p:cNvSpPr txBox="1"/>
            <p:nvPr/>
          </p:nvSpPr>
          <p:spPr>
            <a:xfrm>
              <a:off x="5222716" y="6495739"/>
              <a:ext cx="759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MES-SA</a:t>
              </a:r>
              <a:endParaRPr lang="en-US" sz="1400" b="1" dirty="0"/>
            </a:p>
          </p:txBody>
        </p:sp>
        <p:sp>
          <p:nvSpPr>
            <p:cNvPr id="159" name="Flowchart: Process 158"/>
            <p:cNvSpPr/>
            <p:nvPr/>
          </p:nvSpPr>
          <p:spPr>
            <a:xfrm>
              <a:off x="3882609" y="6197600"/>
              <a:ext cx="5255568" cy="647913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81"/>
            <p:cNvGrpSpPr/>
            <p:nvPr/>
          </p:nvGrpSpPr>
          <p:grpSpPr>
            <a:xfrm>
              <a:off x="3920248" y="6327718"/>
              <a:ext cx="280252" cy="72000"/>
              <a:chOff x="3923928" y="6344652"/>
              <a:chExt cx="280252" cy="72000"/>
            </a:xfrm>
          </p:grpSpPr>
          <p:cxnSp>
            <p:nvCxnSpPr>
              <p:cNvPr id="185" name="Straight Connector 68"/>
              <p:cNvCxnSpPr/>
              <p:nvPr/>
            </p:nvCxnSpPr>
            <p:spPr>
              <a:xfrm>
                <a:off x="3923928" y="6379156"/>
                <a:ext cx="280252" cy="0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lowchart: Connector 71"/>
              <p:cNvSpPr/>
              <p:nvPr/>
            </p:nvSpPr>
            <p:spPr>
              <a:xfrm>
                <a:off x="4053472" y="6344652"/>
                <a:ext cx="56044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80"/>
            <p:cNvGrpSpPr/>
            <p:nvPr/>
          </p:nvGrpSpPr>
          <p:grpSpPr>
            <a:xfrm>
              <a:off x="4518080" y="6327718"/>
              <a:ext cx="280252" cy="72000"/>
              <a:chOff x="4572000" y="6344652"/>
              <a:chExt cx="280252" cy="72000"/>
            </a:xfrm>
          </p:grpSpPr>
          <p:cxnSp>
            <p:nvCxnSpPr>
              <p:cNvPr id="183" name="Straight Connector 70"/>
              <p:cNvCxnSpPr/>
              <p:nvPr/>
            </p:nvCxnSpPr>
            <p:spPr>
              <a:xfrm>
                <a:off x="4572000" y="6379156"/>
                <a:ext cx="280252" cy="0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Flowchart: Process 69"/>
              <p:cNvSpPr/>
              <p:nvPr/>
            </p:nvSpPr>
            <p:spPr>
              <a:xfrm>
                <a:off x="4688030" y="6344652"/>
                <a:ext cx="56044" cy="72000"/>
              </a:xfrm>
              <a:prstGeom prst="flowChartProces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TextBox 46"/>
            <p:cNvSpPr txBox="1"/>
            <p:nvPr/>
          </p:nvSpPr>
          <p:spPr>
            <a:xfrm>
              <a:off x="4744152" y="6183702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HeLa</a:t>
              </a:r>
              <a:endParaRPr lang="en-US" sz="1400" b="1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137112" y="6193750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BJF</a:t>
              </a:r>
              <a:endParaRPr lang="en-US" sz="1400" b="1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226235" y="6482769"/>
              <a:ext cx="758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ME-180</a:t>
              </a:r>
              <a:endParaRPr lang="en-US" sz="1400" b="1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281275" y="6499703"/>
              <a:ext cx="705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SW626</a:t>
              </a:r>
              <a:endParaRPr lang="en-US" sz="1400" b="1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311642" y="6499703"/>
              <a:ext cx="445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KLE</a:t>
              </a:r>
              <a:endParaRPr lang="en-US" sz="1400" b="1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203446" y="649123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AN3-CA</a:t>
              </a:r>
              <a:endParaRPr lang="en-US" sz="1400" b="1" dirty="0"/>
            </a:p>
          </p:txBody>
        </p:sp>
        <p:grpSp>
          <p:nvGrpSpPr>
            <p:cNvPr id="19" name="Group 103"/>
            <p:cNvGrpSpPr/>
            <p:nvPr/>
          </p:nvGrpSpPr>
          <p:grpSpPr>
            <a:xfrm>
              <a:off x="4923922" y="6598933"/>
              <a:ext cx="332662" cy="104898"/>
              <a:chOff x="4887410" y="6615867"/>
              <a:chExt cx="332662" cy="104898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4887410" y="6677039"/>
                <a:ext cx="332662" cy="0"/>
              </a:xfrm>
              <a:prstGeom prst="line">
                <a:avLst/>
              </a:prstGeom>
              <a:ln w="22225" cmpd="sng">
                <a:solidFill>
                  <a:srgbClr val="CC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Isosceles Triangle 181"/>
              <p:cNvSpPr/>
              <p:nvPr/>
            </p:nvSpPr>
            <p:spPr>
              <a:xfrm>
                <a:off x="5004048" y="6615867"/>
                <a:ext cx="90465" cy="104898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02"/>
            <p:cNvGrpSpPr/>
            <p:nvPr/>
          </p:nvGrpSpPr>
          <p:grpSpPr>
            <a:xfrm>
              <a:off x="5932034" y="6627496"/>
              <a:ext cx="332662" cy="104837"/>
              <a:chOff x="5895522" y="6644430"/>
              <a:chExt cx="332662" cy="104837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5895522" y="6677039"/>
                <a:ext cx="332662" cy="0"/>
              </a:xfrm>
              <a:prstGeom prst="line">
                <a:avLst/>
              </a:prstGeom>
              <a:ln w="22225" cmpd="sng">
                <a:solidFill>
                  <a:srgbClr val="6C2E9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Isosceles Triangle 179"/>
              <p:cNvSpPr/>
              <p:nvPr/>
            </p:nvSpPr>
            <p:spPr>
              <a:xfrm flipV="1">
                <a:off x="6022208" y="6644430"/>
                <a:ext cx="90497" cy="104837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1"/>
            <p:cNvGrpSpPr/>
            <p:nvPr/>
          </p:nvGrpSpPr>
          <p:grpSpPr>
            <a:xfrm>
              <a:off x="6984776" y="6608981"/>
              <a:ext cx="332662" cy="104774"/>
              <a:chOff x="6948264" y="6625915"/>
              <a:chExt cx="332662" cy="104774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>
                <a:off x="6948264" y="6677039"/>
                <a:ext cx="332662" cy="0"/>
              </a:xfrm>
              <a:prstGeom prst="line">
                <a:avLst/>
              </a:prstGeom>
              <a:ln w="22225" cmpd="sng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Diamond 177"/>
              <p:cNvSpPr/>
              <p:nvPr/>
            </p:nvSpPr>
            <p:spPr>
              <a:xfrm>
                <a:off x="7050416" y="6625915"/>
                <a:ext cx="115447" cy="104774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00"/>
            <p:cNvGrpSpPr/>
            <p:nvPr/>
          </p:nvGrpSpPr>
          <p:grpSpPr>
            <a:xfrm>
              <a:off x="7992888" y="6614286"/>
              <a:ext cx="332662" cy="111483"/>
              <a:chOff x="8415802" y="6631220"/>
              <a:chExt cx="332662" cy="111483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8415802" y="6677039"/>
                <a:ext cx="332662" cy="0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99"/>
              <p:cNvGrpSpPr/>
              <p:nvPr/>
            </p:nvGrpSpPr>
            <p:grpSpPr>
              <a:xfrm>
                <a:off x="8545179" y="6631220"/>
                <a:ext cx="98689" cy="111483"/>
                <a:chOff x="2915816" y="5013176"/>
                <a:chExt cx="288032" cy="288032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3059832" y="5013176"/>
                  <a:ext cx="0" cy="28803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915816" y="5013176"/>
                  <a:ext cx="288032" cy="28803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H="1">
                  <a:off x="2915816" y="5013176"/>
                  <a:ext cx="288032" cy="28803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95" name="Picture 17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392477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3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396672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0" name="Straight Arrow Connector 199"/>
          <p:cNvCxnSpPr/>
          <p:nvPr/>
        </p:nvCxnSpPr>
        <p:spPr>
          <a:xfrm flipH="1">
            <a:off x="8066524" y="4900728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8066524" y="5006681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8066524" y="5544605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8066524" y="5650481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8066524" y="4786992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446523" y="4778081"/>
            <a:ext cx="375401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Cell proliferation assay</a:t>
            </a:r>
            <a:endParaRPr lang="en-US" sz="2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29400" y="188640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292481" y="404664"/>
            <a:ext cx="26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Gynecological cancer cells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1743368" y="404664"/>
            <a:ext cx="154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Leukemia cells</a:t>
            </a:r>
            <a:endParaRPr lang="en-US" dirty="0"/>
          </a:p>
        </p:txBody>
      </p:sp>
      <p:pic>
        <p:nvPicPr>
          <p:cNvPr id="182" name="Picture 19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320" y="2599050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1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320" y="4378853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" name="Straight Arrow Connector 183"/>
          <p:cNvCxnSpPr/>
          <p:nvPr/>
        </p:nvCxnSpPr>
        <p:spPr>
          <a:xfrm flipH="1">
            <a:off x="4125258" y="3140610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4171388" y="3895194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4119632" y="5188193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4119632" y="5311368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777443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764704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5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637112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6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416992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2" name="Straight Arrow Connector 191"/>
          <p:cNvCxnSpPr/>
          <p:nvPr/>
        </p:nvCxnSpPr>
        <p:spPr>
          <a:xfrm flipH="1">
            <a:off x="7956376" y="3126814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7956376" y="3564827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7956376" y="3679170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7956376" y="2914784"/>
            <a:ext cx="21602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3"/>
          <p:cNvGrpSpPr/>
          <p:nvPr/>
        </p:nvGrpSpPr>
        <p:grpSpPr>
          <a:xfrm>
            <a:off x="0" y="6196672"/>
            <a:ext cx="3851920" cy="648072"/>
            <a:chOff x="0" y="6200636"/>
            <a:chExt cx="3851920" cy="648072"/>
          </a:xfrm>
        </p:grpSpPr>
        <p:grpSp>
          <p:nvGrpSpPr>
            <p:cNvPr id="3" name="Group 36"/>
            <p:cNvGrpSpPr/>
            <p:nvPr/>
          </p:nvGrpSpPr>
          <p:grpSpPr>
            <a:xfrm>
              <a:off x="1403648" y="6344652"/>
              <a:ext cx="280252" cy="72000"/>
              <a:chOff x="539552" y="5517232"/>
              <a:chExt cx="360040" cy="72000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>
                <a:off x="539552" y="5551736"/>
                <a:ext cx="360040" cy="0"/>
              </a:xfrm>
              <a:prstGeom prst="line">
                <a:avLst/>
              </a:prstGeom>
              <a:ln w="22225" cmpd="sng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Isosceles Triangle 232"/>
              <p:cNvSpPr/>
              <p:nvPr/>
            </p:nvSpPr>
            <p:spPr>
              <a:xfrm>
                <a:off x="683568" y="5517232"/>
                <a:ext cx="79200" cy="72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7"/>
            <p:cNvGrpSpPr/>
            <p:nvPr/>
          </p:nvGrpSpPr>
          <p:grpSpPr>
            <a:xfrm>
              <a:off x="2987824" y="6651368"/>
              <a:ext cx="280252" cy="90000"/>
              <a:chOff x="539552" y="5741882"/>
              <a:chExt cx="360040" cy="90000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539552" y="5767760"/>
                <a:ext cx="360040" cy="0"/>
              </a:xfrm>
              <a:prstGeom prst="line">
                <a:avLst/>
              </a:prstGeom>
              <a:ln w="22225" cmpd="sng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Isosceles Triangle 230"/>
              <p:cNvSpPr/>
              <p:nvPr/>
            </p:nvSpPr>
            <p:spPr>
              <a:xfrm flipV="1">
                <a:off x="683568" y="5741882"/>
                <a:ext cx="90000" cy="90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0"/>
            <p:cNvGrpSpPr/>
            <p:nvPr/>
          </p:nvGrpSpPr>
          <p:grpSpPr>
            <a:xfrm>
              <a:off x="2863904" y="6334604"/>
              <a:ext cx="280252" cy="90000"/>
              <a:chOff x="3203848" y="4610006"/>
              <a:chExt cx="360040" cy="90000"/>
            </a:xfrm>
          </p:grpSpPr>
          <p:cxnSp>
            <p:nvCxnSpPr>
              <p:cNvPr id="228" name="Straight Connector 227"/>
              <p:cNvCxnSpPr/>
              <p:nvPr/>
            </p:nvCxnSpPr>
            <p:spPr>
              <a:xfrm>
                <a:off x="3203848" y="4653136"/>
                <a:ext cx="360040" cy="0"/>
              </a:xfrm>
              <a:prstGeom prst="line">
                <a:avLst/>
              </a:prstGeom>
              <a:ln w="22225" cmpd="sng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Diamond 228"/>
              <p:cNvSpPr/>
              <p:nvPr/>
            </p:nvSpPr>
            <p:spPr>
              <a:xfrm>
                <a:off x="3339246" y="4610006"/>
                <a:ext cx="90000" cy="90000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44"/>
            <p:cNvGrpSpPr/>
            <p:nvPr/>
          </p:nvGrpSpPr>
          <p:grpSpPr>
            <a:xfrm>
              <a:off x="45544" y="6641151"/>
              <a:ext cx="280252" cy="90000"/>
              <a:chOff x="539552" y="6119015"/>
              <a:chExt cx="360040" cy="90000"/>
            </a:xfrm>
          </p:grpSpPr>
          <p:cxnSp>
            <p:nvCxnSpPr>
              <p:cNvPr id="226" name="Straight Connector 225"/>
              <p:cNvCxnSpPr/>
              <p:nvPr/>
            </p:nvCxnSpPr>
            <p:spPr>
              <a:xfrm>
                <a:off x="539552" y="6155938"/>
                <a:ext cx="360040" cy="0"/>
              </a:xfrm>
              <a:prstGeom prst="line">
                <a:avLst/>
              </a:prstGeom>
              <a:ln w="22225" cmpd="sng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Flowchart: Connector 226"/>
              <p:cNvSpPr/>
              <p:nvPr/>
            </p:nvSpPr>
            <p:spPr>
              <a:xfrm>
                <a:off x="683568" y="6119015"/>
                <a:ext cx="90000" cy="90000"/>
              </a:xfrm>
              <a:prstGeom prst="flowChartConnecto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58"/>
            <p:cNvGrpSpPr/>
            <p:nvPr/>
          </p:nvGrpSpPr>
          <p:grpSpPr>
            <a:xfrm>
              <a:off x="797440" y="6641151"/>
              <a:ext cx="280252" cy="90000"/>
              <a:chOff x="623059" y="5841869"/>
              <a:chExt cx="360040" cy="90000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>
                <a:off x="623059" y="5877272"/>
                <a:ext cx="360040" cy="0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Flowchart: Process 224"/>
              <p:cNvSpPr/>
              <p:nvPr/>
            </p:nvSpPr>
            <p:spPr>
              <a:xfrm>
                <a:off x="767075" y="5841869"/>
                <a:ext cx="90000" cy="9000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46"/>
            <p:cNvGrpSpPr/>
            <p:nvPr/>
          </p:nvGrpSpPr>
          <p:grpSpPr>
            <a:xfrm>
              <a:off x="1835696" y="6632684"/>
              <a:ext cx="280252" cy="90000"/>
              <a:chOff x="539552" y="5499980"/>
              <a:chExt cx="360040" cy="9000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>
                <a:off x="539552" y="5551736"/>
                <a:ext cx="360040" cy="0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Isosceles Triangle 222"/>
              <p:cNvSpPr/>
              <p:nvPr/>
            </p:nvSpPr>
            <p:spPr>
              <a:xfrm>
                <a:off x="692194" y="5499980"/>
                <a:ext cx="90000" cy="90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49"/>
            <p:cNvGrpSpPr/>
            <p:nvPr/>
          </p:nvGrpSpPr>
          <p:grpSpPr>
            <a:xfrm>
              <a:off x="2133776" y="6344652"/>
              <a:ext cx="280252" cy="72016"/>
              <a:chOff x="539552" y="5741882"/>
              <a:chExt cx="360040" cy="72016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539552" y="5767760"/>
                <a:ext cx="360040" cy="0"/>
              </a:xfrm>
              <a:prstGeom prst="line">
                <a:avLst/>
              </a:prstGeom>
              <a:ln w="22225" cmpd="sng">
                <a:solidFill>
                  <a:srgbClr val="00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Isosceles Triangle 220"/>
              <p:cNvSpPr/>
              <p:nvPr/>
            </p:nvSpPr>
            <p:spPr>
              <a:xfrm flipV="1">
                <a:off x="683568" y="5741882"/>
                <a:ext cx="72008" cy="7201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3087785" y="6210684"/>
              <a:ext cx="6989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MOLT4</a:t>
              </a:r>
              <a:endParaRPr lang="en-US" sz="14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203848" y="6505599"/>
              <a:ext cx="642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RS411</a:t>
              </a:r>
              <a:endParaRPr lang="en-US" sz="1400" b="1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619977" y="6210684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HL60</a:t>
              </a:r>
              <a:endParaRPr lang="en-US" sz="1400" b="1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353913" y="6210684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K562</a:t>
              </a:r>
              <a:endParaRPr lang="en-US" sz="1400" b="1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63240" y="6508764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THP1</a:t>
              </a:r>
              <a:endParaRPr lang="en-US" sz="1400" b="1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023512" y="6505599"/>
              <a:ext cx="818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Kasumi1</a:t>
              </a:r>
              <a:endParaRPr lang="en-US" sz="1400" b="1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061768" y="6518812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CCRF-CEM</a:t>
              </a:r>
              <a:endParaRPr lang="en-US" sz="1400" b="1" dirty="0"/>
            </a:p>
          </p:txBody>
        </p:sp>
        <p:sp>
          <p:nvSpPr>
            <p:cNvPr id="211" name="Flowchart: Process 210"/>
            <p:cNvSpPr/>
            <p:nvPr/>
          </p:nvSpPr>
          <p:spPr>
            <a:xfrm>
              <a:off x="0" y="6200636"/>
              <a:ext cx="3851920" cy="648072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78"/>
            <p:cNvGrpSpPr/>
            <p:nvPr/>
          </p:nvGrpSpPr>
          <p:grpSpPr>
            <a:xfrm>
              <a:off x="35496" y="6344652"/>
              <a:ext cx="280252" cy="72000"/>
              <a:chOff x="35496" y="6344652"/>
              <a:chExt cx="280252" cy="72000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>
                <a:off x="35496" y="6379156"/>
                <a:ext cx="280252" cy="0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Flowchart: Connector 218"/>
              <p:cNvSpPr/>
              <p:nvPr/>
            </p:nvSpPr>
            <p:spPr>
              <a:xfrm>
                <a:off x="165040" y="6344652"/>
                <a:ext cx="56044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79"/>
            <p:cNvGrpSpPr/>
            <p:nvPr/>
          </p:nvGrpSpPr>
          <p:grpSpPr>
            <a:xfrm>
              <a:off x="653424" y="6344652"/>
              <a:ext cx="280252" cy="72000"/>
              <a:chOff x="859400" y="6344652"/>
              <a:chExt cx="280252" cy="72000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>
                <a:off x="859400" y="6379156"/>
                <a:ext cx="280252" cy="0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Flowchart: Process 216"/>
              <p:cNvSpPr/>
              <p:nvPr/>
            </p:nvSpPr>
            <p:spPr>
              <a:xfrm>
                <a:off x="975430" y="6344652"/>
                <a:ext cx="56044" cy="72000"/>
              </a:xfrm>
              <a:prstGeom prst="flowChartProces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872091" y="6210684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HeLa</a:t>
              </a:r>
              <a:endParaRPr lang="en-US" sz="1400" b="1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50009" y="6210684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BJF</a:t>
              </a:r>
              <a:endParaRPr lang="en-US" sz="1400" b="1" dirty="0"/>
            </a:p>
          </p:txBody>
        </p:sp>
      </p:grpSp>
      <p:grpSp>
        <p:nvGrpSpPr>
          <p:cNvPr id="12" name="Group 281"/>
          <p:cNvGrpSpPr/>
          <p:nvPr/>
        </p:nvGrpSpPr>
        <p:grpSpPr>
          <a:xfrm>
            <a:off x="3882609" y="6179738"/>
            <a:ext cx="5369911" cy="671971"/>
            <a:chOff x="3882609" y="6179738"/>
            <a:chExt cx="5369911" cy="671971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3918576" y="6656141"/>
              <a:ext cx="332662" cy="0"/>
            </a:xfrm>
            <a:prstGeom prst="line">
              <a:avLst/>
            </a:prstGeom>
            <a:ln w="2222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6"/>
            <p:cNvGrpSpPr/>
            <p:nvPr/>
          </p:nvGrpSpPr>
          <p:grpSpPr>
            <a:xfrm>
              <a:off x="5268304" y="6325125"/>
              <a:ext cx="332662" cy="71808"/>
              <a:chOff x="539552" y="5517232"/>
              <a:chExt cx="360040" cy="72000"/>
            </a:xfrm>
          </p:grpSpPr>
          <p:cxnSp>
            <p:nvCxnSpPr>
              <p:cNvPr id="280" name="Straight Connector 28"/>
              <p:cNvCxnSpPr/>
              <p:nvPr/>
            </p:nvCxnSpPr>
            <p:spPr>
              <a:xfrm>
                <a:off x="539552" y="5551736"/>
                <a:ext cx="360040" cy="0"/>
              </a:xfrm>
              <a:prstGeom prst="line">
                <a:avLst/>
              </a:prstGeom>
              <a:ln w="22225" cmpd="sng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Isosceles Triangle 29"/>
              <p:cNvSpPr/>
              <p:nvPr/>
            </p:nvSpPr>
            <p:spPr>
              <a:xfrm>
                <a:off x="683568" y="5517232"/>
                <a:ext cx="79200" cy="720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0"/>
            <p:cNvGrpSpPr/>
            <p:nvPr/>
          </p:nvGrpSpPr>
          <p:grpSpPr>
            <a:xfrm>
              <a:off x="7023874" y="6318181"/>
              <a:ext cx="332662" cy="89760"/>
              <a:chOff x="3203848" y="4610006"/>
              <a:chExt cx="360040" cy="90000"/>
            </a:xfrm>
          </p:grpSpPr>
          <p:cxnSp>
            <p:nvCxnSpPr>
              <p:cNvPr id="278" name="Straight Connector 26"/>
              <p:cNvCxnSpPr/>
              <p:nvPr/>
            </p:nvCxnSpPr>
            <p:spPr>
              <a:xfrm>
                <a:off x="3203848" y="4653136"/>
                <a:ext cx="360040" cy="0"/>
              </a:xfrm>
              <a:prstGeom prst="line">
                <a:avLst/>
              </a:prstGeom>
              <a:ln w="22225" cmpd="sng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Diamond 27"/>
              <p:cNvSpPr/>
              <p:nvPr/>
            </p:nvSpPr>
            <p:spPr>
              <a:xfrm>
                <a:off x="3339246" y="4610006"/>
                <a:ext cx="90000" cy="90000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4"/>
            <p:cNvGrpSpPr/>
            <p:nvPr/>
          </p:nvGrpSpPr>
          <p:grpSpPr>
            <a:xfrm>
              <a:off x="8148624" y="6308518"/>
              <a:ext cx="332662" cy="89760"/>
              <a:chOff x="539552" y="6110548"/>
              <a:chExt cx="360040" cy="90000"/>
            </a:xfrm>
          </p:grpSpPr>
          <p:cxnSp>
            <p:nvCxnSpPr>
              <p:cNvPr id="276" name="Straight Connector 24"/>
              <p:cNvCxnSpPr/>
              <p:nvPr/>
            </p:nvCxnSpPr>
            <p:spPr>
              <a:xfrm>
                <a:off x="539552" y="6155938"/>
                <a:ext cx="360040" cy="0"/>
              </a:xfrm>
              <a:prstGeom prst="line">
                <a:avLst/>
              </a:prstGeom>
              <a:ln w="22225" cmpd="sng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Flowchart: Connector 25"/>
              <p:cNvSpPr/>
              <p:nvPr/>
            </p:nvSpPr>
            <p:spPr>
              <a:xfrm>
                <a:off x="683568" y="6110548"/>
                <a:ext cx="90000" cy="90000"/>
              </a:xfrm>
              <a:prstGeom prst="flowChartConnector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9" name="Flowchart: Process 238"/>
            <p:cNvSpPr/>
            <p:nvPr/>
          </p:nvSpPr>
          <p:spPr>
            <a:xfrm>
              <a:off x="4051641" y="6620855"/>
              <a:ext cx="83156" cy="897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9"/>
            <p:cNvGrpSpPr/>
            <p:nvPr/>
          </p:nvGrpSpPr>
          <p:grpSpPr>
            <a:xfrm>
              <a:off x="6221738" y="6335173"/>
              <a:ext cx="332662" cy="71824"/>
              <a:chOff x="539552" y="5741882"/>
              <a:chExt cx="360040" cy="72016"/>
            </a:xfrm>
          </p:grpSpPr>
          <p:cxnSp>
            <p:nvCxnSpPr>
              <p:cNvPr id="274" name="Straight Connector 20"/>
              <p:cNvCxnSpPr/>
              <p:nvPr/>
            </p:nvCxnSpPr>
            <p:spPr>
              <a:xfrm>
                <a:off x="539552" y="5767760"/>
                <a:ext cx="360040" cy="0"/>
              </a:xfrm>
              <a:prstGeom prst="line">
                <a:avLst/>
              </a:prstGeom>
              <a:ln w="22225" cmpd="sng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Isosceles Triangle 21"/>
              <p:cNvSpPr/>
              <p:nvPr/>
            </p:nvSpPr>
            <p:spPr>
              <a:xfrm flipV="1">
                <a:off x="683568" y="5741882"/>
                <a:ext cx="72008" cy="7201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>
              <a:off x="7305309" y="6196669"/>
              <a:ext cx="885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SK-LMS-1</a:t>
              </a:r>
              <a:endParaRPr lang="en-US" sz="1400" b="1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5547960" y="6191542"/>
              <a:ext cx="6888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Caov-3</a:t>
              </a:r>
              <a:endParaRPr lang="en-US" sz="1400" b="1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502488" y="6191542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HT-3</a:t>
              </a:r>
              <a:endParaRPr lang="en-US" sz="1400" b="1" dirty="0"/>
            </a:p>
          </p:txBody>
        </p:sp>
        <p:sp>
          <p:nvSpPr>
            <p:cNvPr id="244" name="TextBox 17"/>
            <p:cNvSpPr txBox="1"/>
            <p:nvPr/>
          </p:nvSpPr>
          <p:spPr>
            <a:xfrm>
              <a:off x="8407543" y="6196318"/>
              <a:ext cx="844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SK-UT-1</a:t>
              </a:r>
              <a:endParaRPr lang="en-US" sz="1400" b="1" dirty="0"/>
            </a:p>
          </p:txBody>
        </p:sp>
        <p:sp>
          <p:nvSpPr>
            <p:cNvPr id="245" name="TextBox 18"/>
            <p:cNvSpPr txBox="1"/>
            <p:nvPr/>
          </p:nvSpPr>
          <p:spPr>
            <a:xfrm>
              <a:off x="5222716" y="6491775"/>
              <a:ext cx="759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MES-SA</a:t>
              </a:r>
              <a:endParaRPr lang="en-US" sz="1400" b="1" dirty="0"/>
            </a:p>
          </p:txBody>
        </p:sp>
        <p:sp>
          <p:nvSpPr>
            <p:cNvPr id="246" name="Flowchart: Process 245"/>
            <p:cNvSpPr/>
            <p:nvPr/>
          </p:nvSpPr>
          <p:spPr>
            <a:xfrm>
              <a:off x="3882609" y="6203796"/>
              <a:ext cx="5255568" cy="647913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81"/>
            <p:cNvGrpSpPr/>
            <p:nvPr/>
          </p:nvGrpSpPr>
          <p:grpSpPr>
            <a:xfrm>
              <a:off x="3920248" y="6323754"/>
              <a:ext cx="280252" cy="72000"/>
              <a:chOff x="3923928" y="6344652"/>
              <a:chExt cx="280252" cy="72000"/>
            </a:xfrm>
          </p:grpSpPr>
          <p:cxnSp>
            <p:nvCxnSpPr>
              <p:cNvPr id="272" name="Straight Connector 68"/>
              <p:cNvCxnSpPr/>
              <p:nvPr/>
            </p:nvCxnSpPr>
            <p:spPr>
              <a:xfrm>
                <a:off x="3923928" y="6379156"/>
                <a:ext cx="280252" cy="0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Flowchart: Connector 71"/>
              <p:cNvSpPr/>
              <p:nvPr/>
            </p:nvSpPr>
            <p:spPr>
              <a:xfrm>
                <a:off x="4053472" y="6344652"/>
                <a:ext cx="56044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80"/>
            <p:cNvGrpSpPr/>
            <p:nvPr/>
          </p:nvGrpSpPr>
          <p:grpSpPr>
            <a:xfrm>
              <a:off x="4518080" y="6323754"/>
              <a:ext cx="280252" cy="72000"/>
              <a:chOff x="4572000" y="6344652"/>
              <a:chExt cx="280252" cy="72000"/>
            </a:xfrm>
          </p:grpSpPr>
          <p:cxnSp>
            <p:nvCxnSpPr>
              <p:cNvPr id="270" name="Straight Connector 70"/>
              <p:cNvCxnSpPr/>
              <p:nvPr/>
            </p:nvCxnSpPr>
            <p:spPr>
              <a:xfrm>
                <a:off x="4572000" y="6379156"/>
                <a:ext cx="280252" cy="0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lowchart: Process 69"/>
              <p:cNvSpPr/>
              <p:nvPr/>
            </p:nvSpPr>
            <p:spPr>
              <a:xfrm>
                <a:off x="4688030" y="6344652"/>
                <a:ext cx="56044" cy="72000"/>
              </a:xfrm>
              <a:prstGeom prst="flowChartProces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TextBox 46"/>
            <p:cNvSpPr txBox="1"/>
            <p:nvPr/>
          </p:nvSpPr>
          <p:spPr>
            <a:xfrm>
              <a:off x="4744152" y="6179738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HeLa</a:t>
              </a:r>
              <a:endParaRPr lang="en-US" sz="1400" b="1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4137112" y="6189786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BJF</a:t>
              </a:r>
              <a:endParaRPr lang="en-US" sz="1400" b="1" dirty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6226235" y="6478805"/>
              <a:ext cx="758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ME-180</a:t>
              </a:r>
              <a:endParaRPr lang="en-US" sz="1400" b="1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7281275" y="6495739"/>
              <a:ext cx="705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SW626</a:t>
              </a:r>
              <a:endParaRPr lang="en-US" sz="1400" b="1" dirty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8311642" y="6495739"/>
              <a:ext cx="445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KLE</a:t>
              </a:r>
              <a:endParaRPr lang="en-US" sz="1400" b="1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4203446" y="6487272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AN3-CA</a:t>
              </a:r>
              <a:endParaRPr lang="en-US" sz="1400" b="1" dirty="0"/>
            </a:p>
          </p:txBody>
        </p:sp>
        <p:grpSp>
          <p:nvGrpSpPr>
            <p:cNvPr id="19" name="Group 103"/>
            <p:cNvGrpSpPr/>
            <p:nvPr/>
          </p:nvGrpSpPr>
          <p:grpSpPr>
            <a:xfrm>
              <a:off x="4923922" y="6594969"/>
              <a:ext cx="332662" cy="104898"/>
              <a:chOff x="4887410" y="6615867"/>
              <a:chExt cx="332662" cy="104898"/>
            </a:xfrm>
          </p:grpSpPr>
          <p:cxnSp>
            <p:nvCxnSpPr>
              <p:cNvPr id="268" name="Straight Connector 267"/>
              <p:cNvCxnSpPr/>
              <p:nvPr/>
            </p:nvCxnSpPr>
            <p:spPr>
              <a:xfrm>
                <a:off x="4887410" y="6677039"/>
                <a:ext cx="332662" cy="0"/>
              </a:xfrm>
              <a:prstGeom prst="line">
                <a:avLst/>
              </a:prstGeom>
              <a:ln w="22225" cmpd="sng">
                <a:solidFill>
                  <a:srgbClr val="CC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Isosceles Triangle 268"/>
              <p:cNvSpPr/>
              <p:nvPr/>
            </p:nvSpPr>
            <p:spPr>
              <a:xfrm>
                <a:off x="5004048" y="6615867"/>
                <a:ext cx="90465" cy="104898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02"/>
            <p:cNvGrpSpPr/>
            <p:nvPr/>
          </p:nvGrpSpPr>
          <p:grpSpPr>
            <a:xfrm>
              <a:off x="5932034" y="6623532"/>
              <a:ext cx="332662" cy="104837"/>
              <a:chOff x="5895522" y="6644430"/>
              <a:chExt cx="332662" cy="104837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>
                <a:off x="5895522" y="6677039"/>
                <a:ext cx="332662" cy="0"/>
              </a:xfrm>
              <a:prstGeom prst="line">
                <a:avLst/>
              </a:prstGeom>
              <a:ln w="22225" cmpd="sng">
                <a:solidFill>
                  <a:srgbClr val="6C2E9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Isosceles Triangle 266"/>
              <p:cNvSpPr/>
              <p:nvPr/>
            </p:nvSpPr>
            <p:spPr>
              <a:xfrm flipV="1">
                <a:off x="6022208" y="6644430"/>
                <a:ext cx="90497" cy="104837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101"/>
            <p:cNvGrpSpPr/>
            <p:nvPr/>
          </p:nvGrpSpPr>
          <p:grpSpPr>
            <a:xfrm>
              <a:off x="6984776" y="6605017"/>
              <a:ext cx="332662" cy="104774"/>
              <a:chOff x="6948264" y="6625915"/>
              <a:chExt cx="332662" cy="104774"/>
            </a:xfrm>
          </p:grpSpPr>
          <p:cxnSp>
            <p:nvCxnSpPr>
              <p:cNvPr id="264" name="Straight Connector 263"/>
              <p:cNvCxnSpPr/>
              <p:nvPr/>
            </p:nvCxnSpPr>
            <p:spPr>
              <a:xfrm>
                <a:off x="6948264" y="6677039"/>
                <a:ext cx="332662" cy="0"/>
              </a:xfrm>
              <a:prstGeom prst="line">
                <a:avLst/>
              </a:prstGeom>
              <a:ln w="22225" cmpd="sng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Diamond 264"/>
              <p:cNvSpPr/>
              <p:nvPr/>
            </p:nvSpPr>
            <p:spPr>
              <a:xfrm>
                <a:off x="7050416" y="6625915"/>
                <a:ext cx="115447" cy="104774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00"/>
            <p:cNvGrpSpPr/>
            <p:nvPr/>
          </p:nvGrpSpPr>
          <p:grpSpPr>
            <a:xfrm>
              <a:off x="7992888" y="6610322"/>
              <a:ext cx="332662" cy="111483"/>
              <a:chOff x="8415802" y="6631220"/>
              <a:chExt cx="332662" cy="111483"/>
            </a:xfrm>
          </p:grpSpPr>
          <p:cxnSp>
            <p:nvCxnSpPr>
              <p:cNvPr id="259" name="Straight Connector 258"/>
              <p:cNvCxnSpPr/>
              <p:nvPr/>
            </p:nvCxnSpPr>
            <p:spPr>
              <a:xfrm>
                <a:off x="8415802" y="6677039"/>
                <a:ext cx="332662" cy="0"/>
              </a:xfrm>
              <a:prstGeom prst="line">
                <a:avLst/>
              </a:prstGeom>
              <a:ln w="2222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99"/>
              <p:cNvGrpSpPr/>
              <p:nvPr/>
            </p:nvGrpSpPr>
            <p:grpSpPr>
              <a:xfrm>
                <a:off x="8545179" y="6631220"/>
                <a:ext cx="98689" cy="111483"/>
                <a:chOff x="2915816" y="5013176"/>
                <a:chExt cx="288032" cy="288032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3059832" y="5013176"/>
                  <a:ext cx="0" cy="28803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2915816" y="5013176"/>
                  <a:ext cx="288032" cy="28803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H="1">
                  <a:off x="2915816" y="5013176"/>
                  <a:ext cx="288032" cy="288032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6" name="Oval 105"/>
          <p:cNvSpPr/>
          <p:nvPr/>
        </p:nvSpPr>
        <p:spPr>
          <a:xfrm>
            <a:off x="7446523" y="3012514"/>
            <a:ext cx="375401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1224" y="457200"/>
            <a:ext cx="5626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Cell proliferation assays in 6 gastric cancer cell lines</a:t>
            </a:r>
          </a:p>
          <a:p>
            <a:pPr algn="ctr"/>
            <a:r>
              <a:rPr lang="en-US" sz="2000" b="1" dirty="0" smtClean="0"/>
              <a:t>(G9a inhibitor-treated for 48h)</a:t>
            </a:r>
            <a:endParaRPr lang="en-US" sz="20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831" y="3124200"/>
            <a:ext cx="265716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832" y="5105400"/>
            <a:ext cx="254923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219200" y="3124200"/>
            <a:ext cx="2590800" cy="1752600"/>
            <a:chOff x="762000" y="1295400"/>
            <a:chExt cx="3886200" cy="24384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1295400"/>
              <a:ext cx="370998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4419600" y="1676400"/>
              <a:ext cx="2286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419600" y="1828800"/>
              <a:ext cx="2286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419600" y="2286000"/>
              <a:ext cx="2286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419600" y="2133600"/>
              <a:ext cx="2286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295400" y="4967287"/>
            <a:ext cx="2590800" cy="1890713"/>
            <a:chOff x="762000" y="4038600"/>
            <a:chExt cx="3886200" cy="250031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038600"/>
              <a:ext cx="3810000" cy="250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4419600" y="4191000"/>
              <a:ext cx="2286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1295400"/>
            <a:ext cx="2590800" cy="181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2832" y="1295400"/>
            <a:ext cx="249612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Cell proliferation assay</a:t>
            </a:r>
            <a:endParaRPr lang="en-US" sz="2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188640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3" descr="HT3_4_1BCL2RB1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743456"/>
            <a:ext cx="5040000" cy="360000"/>
          </a:xfrm>
          <a:prstGeom prst="rect">
            <a:avLst/>
          </a:prstGeom>
        </p:spPr>
      </p:pic>
      <p:pic>
        <p:nvPicPr>
          <p:cNvPr id="273" name="Picture 272" descr="HT3_5CDKN2A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6391488"/>
            <a:ext cx="2026384" cy="360000"/>
          </a:xfrm>
          <a:prstGeom prst="rect">
            <a:avLst/>
          </a:prstGeom>
        </p:spPr>
      </p:pic>
      <p:pic>
        <p:nvPicPr>
          <p:cNvPr id="4" name="Picture 3" descr="HT3_1_1GAPDH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9" y="1135792"/>
            <a:ext cx="5040560" cy="360000"/>
          </a:xfrm>
          <a:prstGeom prst="rect">
            <a:avLst/>
          </a:prstGeom>
        </p:spPr>
      </p:pic>
      <p:pic>
        <p:nvPicPr>
          <p:cNvPr id="111" name="Picture 110" descr="HT3_1_2PTEN_2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9" y="1773379"/>
            <a:ext cx="5040000" cy="360000"/>
          </a:xfrm>
          <a:prstGeom prst="rect">
            <a:avLst/>
          </a:prstGeom>
        </p:spPr>
      </p:pic>
      <p:pic>
        <p:nvPicPr>
          <p:cNvPr id="112" name="Picture 111" descr="HT3_2_1CST6_2.jp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9" y="2430723"/>
            <a:ext cx="5040000" cy="360000"/>
          </a:xfrm>
          <a:prstGeom prst="rect">
            <a:avLst/>
          </a:prstGeom>
        </p:spPr>
      </p:pic>
      <p:pic>
        <p:nvPicPr>
          <p:cNvPr id="115" name="Picture 114" descr="HT3_2_2DNMT3a_3.jpg"/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9" y="3150803"/>
            <a:ext cx="5040000" cy="360000"/>
          </a:xfrm>
          <a:prstGeom prst="rect">
            <a:avLst/>
          </a:prstGeom>
        </p:spPr>
      </p:pic>
      <p:pic>
        <p:nvPicPr>
          <p:cNvPr id="130" name="Picture 129" descr="HT3_3_1DLC1.jpg"/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9" y="3811823"/>
            <a:ext cx="5040000" cy="360000"/>
          </a:xfrm>
          <a:prstGeom prst="rect">
            <a:avLst/>
          </a:prstGeom>
        </p:spPr>
      </p:pic>
      <p:pic>
        <p:nvPicPr>
          <p:cNvPr id="216" name="Picture 215" descr="HT3_4_1BCL2_2.jp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9" y="5095344"/>
            <a:ext cx="5040000" cy="3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631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HT-3 gynecological cell line was treated with inhibitors for a week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Release of Epigenetic Gene Regulation by NuP0148</a:t>
            </a:r>
            <a:endParaRPr lang="en-US" sz="2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72200" y="170080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lane: </a:t>
            </a:r>
            <a:r>
              <a:rPr lang="en-US" sz="1400" b="1" dirty="0" err="1" smtClean="0"/>
              <a:t>Untreat</a:t>
            </a:r>
            <a:r>
              <a:rPr lang="en-US" sz="1400" b="1" dirty="0" smtClean="0"/>
              <a:t> (DMSO)</a:t>
            </a:r>
          </a:p>
          <a:p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lane: 100uM of </a:t>
            </a:r>
            <a:r>
              <a:rPr lang="en-US" sz="1400" b="1" dirty="0" err="1" smtClean="0"/>
              <a:t>Decitabine</a:t>
            </a:r>
            <a:endParaRPr lang="en-US" sz="1400" b="1" dirty="0" smtClean="0"/>
          </a:p>
          <a:p>
            <a:r>
              <a:rPr lang="en-US" sz="1400" b="1" dirty="0" smtClean="0"/>
              <a:t>3</a:t>
            </a:r>
            <a:r>
              <a:rPr lang="en-US" sz="1400" b="1" baseline="30000" dirty="0" smtClean="0"/>
              <a:t>rd</a:t>
            </a:r>
            <a:r>
              <a:rPr lang="en-US" sz="1400" b="1" dirty="0" smtClean="0"/>
              <a:t> lane: 100uM of NuP_0148</a:t>
            </a:r>
            <a:endParaRPr lang="en-US" sz="1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6629400" y="6629400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6372200" y="2708920"/>
            <a:ext cx="2445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Amplication</a:t>
            </a:r>
            <a:r>
              <a:rPr lang="en-US" sz="1600" b="1" dirty="0" smtClean="0"/>
              <a:t> with 30 cycles</a:t>
            </a:r>
            <a:endParaRPr lang="en-US" sz="16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265646" y="83671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CCNA1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03869" y="836712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CHFR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28623" y="836712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FHIT</a:t>
            </a:r>
            <a:endParaRPr lang="en-US" sz="1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305031" y="836712"/>
            <a:ext cx="512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PAX1</a:t>
            </a:r>
            <a:endParaRPr lang="en-US" sz="1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249473" y="83671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GAPDH</a:t>
            </a:r>
            <a:endParaRPr lang="en-US" sz="1200" b="1" dirty="0"/>
          </a:p>
        </p:txBody>
      </p:sp>
      <p:grpSp>
        <p:nvGrpSpPr>
          <p:cNvPr id="5" name="Group 22"/>
          <p:cNvGrpSpPr/>
          <p:nvPr/>
        </p:nvGrpSpPr>
        <p:grpSpPr>
          <a:xfrm>
            <a:off x="2132621" y="1053299"/>
            <a:ext cx="864096" cy="72008"/>
            <a:chOff x="1417937" y="1950736"/>
            <a:chExt cx="864096" cy="72008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3"/>
          <p:cNvGrpSpPr/>
          <p:nvPr/>
        </p:nvGrpSpPr>
        <p:grpSpPr>
          <a:xfrm>
            <a:off x="3110253" y="1053299"/>
            <a:ext cx="864096" cy="72008"/>
            <a:chOff x="1417937" y="1950736"/>
            <a:chExt cx="864096" cy="72008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"/>
          <p:cNvGrpSpPr/>
          <p:nvPr/>
        </p:nvGrpSpPr>
        <p:grpSpPr>
          <a:xfrm>
            <a:off x="4112968" y="1053299"/>
            <a:ext cx="864096" cy="72008"/>
            <a:chOff x="1417937" y="1950736"/>
            <a:chExt cx="864096" cy="72008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1"/>
          <p:cNvGrpSpPr/>
          <p:nvPr/>
        </p:nvGrpSpPr>
        <p:grpSpPr>
          <a:xfrm>
            <a:off x="5117585" y="1053299"/>
            <a:ext cx="864096" cy="72008"/>
            <a:chOff x="1417937" y="1950736"/>
            <a:chExt cx="864096" cy="72008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5"/>
          <p:cNvGrpSpPr/>
          <p:nvPr/>
        </p:nvGrpSpPr>
        <p:grpSpPr>
          <a:xfrm>
            <a:off x="1129906" y="1053299"/>
            <a:ext cx="864096" cy="72008"/>
            <a:chOff x="1417937" y="1950736"/>
            <a:chExt cx="864096" cy="72008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255486" y="1484784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SFRP4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22589" y="1484784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CADM1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0113" y="1486235"/>
            <a:ext cx="819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CEACAM6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4711" y="1484784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CDH1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05311" y="1484784"/>
            <a:ext cx="519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PTEN</a:t>
            </a:r>
            <a:endParaRPr lang="en-US" sz="1200" b="1" dirty="0"/>
          </a:p>
        </p:txBody>
      </p:sp>
      <p:grpSp>
        <p:nvGrpSpPr>
          <p:cNvPr id="15" name="Group 22"/>
          <p:cNvGrpSpPr/>
          <p:nvPr/>
        </p:nvGrpSpPr>
        <p:grpSpPr>
          <a:xfrm>
            <a:off x="2132621" y="1701371"/>
            <a:ext cx="864096" cy="72008"/>
            <a:chOff x="1417937" y="1950736"/>
            <a:chExt cx="864096" cy="72008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3"/>
          <p:cNvGrpSpPr/>
          <p:nvPr/>
        </p:nvGrpSpPr>
        <p:grpSpPr>
          <a:xfrm>
            <a:off x="3110253" y="1701371"/>
            <a:ext cx="864096" cy="72008"/>
            <a:chOff x="1417937" y="1950736"/>
            <a:chExt cx="864096" cy="7200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7"/>
          <p:cNvGrpSpPr/>
          <p:nvPr/>
        </p:nvGrpSpPr>
        <p:grpSpPr>
          <a:xfrm>
            <a:off x="4112968" y="1701371"/>
            <a:ext cx="864096" cy="72008"/>
            <a:chOff x="1417937" y="1950736"/>
            <a:chExt cx="864096" cy="72008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1"/>
          <p:cNvGrpSpPr/>
          <p:nvPr/>
        </p:nvGrpSpPr>
        <p:grpSpPr>
          <a:xfrm>
            <a:off x="5117585" y="1701371"/>
            <a:ext cx="864096" cy="72008"/>
            <a:chOff x="1417937" y="1950736"/>
            <a:chExt cx="864096" cy="72008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35"/>
          <p:cNvGrpSpPr/>
          <p:nvPr/>
        </p:nvGrpSpPr>
        <p:grpSpPr>
          <a:xfrm>
            <a:off x="1129906" y="1701371"/>
            <a:ext cx="864096" cy="72008"/>
            <a:chOff x="1417937" y="1950736"/>
            <a:chExt cx="864096" cy="72008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306286" y="2132856"/>
            <a:ext cx="49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ESR1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212429" y="2132856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SCNN1A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4929" y="2132856"/>
            <a:ext cx="509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LCN2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25631" y="2132856"/>
            <a:ext cx="492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CST6</a:t>
            </a:r>
            <a:endParaRPr lang="en-US" sz="1200" b="1" dirty="0">
              <a:solidFill>
                <a:srgbClr val="0070C0"/>
              </a:solidFill>
            </a:endParaRPr>
          </a:p>
        </p:txBody>
      </p:sp>
      <p:grpSp>
        <p:nvGrpSpPr>
          <p:cNvPr id="230" name="Group 22"/>
          <p:cNvGrpSpPr/>
          <p:nvPr/>
        </p:nvGrpSpPr>
        <p:grpSpPr>
          <a:xfrm>
            <a:off x="2132621" y="2349443"/>
            <a:ext cx="864096" cy="72008"/>
            <a:chOff x="1417937" y="1950736"/>
            <a:chExt cx="864096" cy="72008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"/>
          <p:cNvGrpSpPr/>
          <p:nvPr/>
        </p:nvGrpSpPr>
        <p:grpSpPr>
          <a:xfrm>
            <a:off x="3110253" y="2349443"/>
            <a:ext cx="864096" cy="72008"/>
            <a:chOff x="1417937" y="1950736"/>
            <a:chExt cx="864096" cy="72008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7"/>
          <p:cNvGrpSpPr/>
          <p:nvPr/>
        </p:nvGrpSpPr>
        <p:grpSpPr>
          <a:xfrm>
            <a:off x="4112968" y="2349443"/>
            <a:ext cx="864096" cy="72008"/>
            <a:chOff x="1417937" y="1950736"/>
            <a:chExt cx="864096" cy="72008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31"/>
          <p:cNvGrpSpPr/>
          <p:nvPr/>
        </p:nvGrpSpPr>
        <p:grpSpPr>
          <a:xfrm>
            <a:off x="5117585" y="2349443"/>
            <a:ext cx="864096" cy="72008"/>
            <a:chOff x="1417937" y="1950736"/>
            <a:chExt cx="864096" cy="72008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35"/>
          <p:cNvGrpSpPr/>
          <p:nvPr/>
        </p:nvGrpSpPr>
        <p:grpSpPr>
          <a:xfrm>
            <a:off x="1129906" y="2349443"/>
            <a:ext cx="864096" cy="72008"/>
            <a:chOff x="1417937" y="1950736"/>
            <a:chExt cx="864096" cy="72008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TextBox 156"/>
          <p:cNvSpPr txBox="1"/>
          <p:nvPr/>
        </p:nvSpPr>
        <p:spPr>
          <a:xfrm>
            <a:off x="2185577" y="2852936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DNMT3b</a:t>
            </a:r>
            <a:endParaRPr lang="en-US" sz="12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3245377" y="2852936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Β</a:t>
            </a:r>
            <a:r>
              <a:rPr lang="en-US" sz="1200" b="1" dirty="0" smtClean="0"/>
              <a:t>-</a:t>
            </a:r>
            <a:r>
              <a:rPr lang="en-US" sz="1200" b="1" dirty="0" err="1" smtClean="0"/>
              <a:t>Actin</a:t>
            </a:r>
            <a:endParaRPr lang="en-US" sz="12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4242441" y="2852936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RUNX3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305031" y="2852936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MLH1</a:t>
            </a:r>
            <a:endParaRPr lang="en-US" sz="12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1187625" y="2852936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DNMT3a</a:t>
            </a:r>
            <a:endParaRPr lang="en-US" sz="1200" b="1" dirty="0"/>
          </a:p>
        </p:txBody>
      </p:sp>
      <p:grpSp>
        <p:nvGrpSpPr>
          <p:cNvPr id="253" name="Group 22"/>
          <p:cNvGrpSpPr/>
          <p:nvPr/>
        </p:nvGrpSpPr>
        <p:grpSpPr>
          <a:xfrm>
            <a:off x="2132621" y="3069523"/>
            <a:ext cx="864096" cy="72008"/>
            <a:chOff x="1417937" y="1950736"/>
            <a:chExt cx="864096" cy="72008"/>
          </a:xfrm>
        </p:grpSpPr>
        <p:cxnSp>
          <p:nvCxnSpPr>
            <p:cNvPr id="163" name="Straight Connector 162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3"/>
          <p:cNvGrpSpPr/>
          <p:nvPr/>
        </p:nvGrpSpPr>
        <p:grpSpPr>
          <a:xfrm>
            <a:off x="3110253" y="3069523"/>
            <a:ext cx="864096" cy="72008"/>
            <a:chOff x="1417937" y="1950736"/>
            <a:chExt cx="864096" cy="72008"/>
          </a:xfrm>
        </p:grpSpPr>
        <p:cxnSp>
          <p:nvCxnSpPr>
            <p:cNvPr id="167" name="Straight Connector 166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7"/>
          <p:cNvGrpSpPr/>
          <p:nvPr/>
        </p:nvGrpSpPr>
        <p:grpSpPr>
          <a:xfrm>
            <a:off x="4112968" y="3069523"/>
            <a:ext cx="864096" cy="72008"/>
            <a:chOff x="1417937" y="1950736"/>
            <a:chExt cx="864096" cy="72008"/>
          </a:xfrm>
        </p:grpSpPr>
        <p:cxnSp>
          <p:nvCxnSpPr>
            <p:cNvPr id="171" name="Straight Connector 170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31"/>
          <p:cNvGrpSpPr/>
          <p:nvPr/>
        </p:nvGrpSpPr>
        <p:grpSpPr>
          <a:xfrm>
            <a:off x="5117585" y="3069523"/>
            <a:ext cx="864096" cy="72008"/>
            <a:chOff x="1417937" y="1950736"/>
            <a:chExt cx="864096" cy="72008"/>
          </a:xfrm>
        </p:grpSpPr>
        <p:cxnSp>
          <p:nvCxnSpPr>
            <p:cNvPr id="175" name="Straight Connector 174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35"/>
          <p:cNvGrpSpPr/>
          <p:nvPr/>
        </p:nvGrpSpPr>
        <p:grpSpPr>
          <a:xfrm>
            <a:off x="1129906" y="3069523"/>
            <a:ext cx="864096" cy="72008"/>
            <a:chOff x="1417937" y="1950736"/>
            <a:chExt cx="864096" cy="72008"/>
          </a:xfrm>
        </p:grpSpPr>
        <p:cxnSp>
          <p:nvCxnSpPr>
            <p:cNvPr id="179" name="Straight Connector 178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2256697" y="3521328"/>
            <a:ext cx="590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GSTP1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35217" y="3521328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EPCAM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303401" y="35213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TP53</a:t>
            </a:r>
            <a:endParaRPr lang="en-US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228640" y="352132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CDKN1A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8923" y="3521328"/>
            <a:ext cx="506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DLC1</a:t>
            </a:r>
            <a:endParaRPr lang="en-US" sz="1200" b="1" dirty="0">
              <a:solidFill>
                <a:srgbClr val="0070C0"/>
              </a:solidFill>
            </a:endParaRPr>
          </a:p>
        </p:txBody>
      </p:sp>
      <p:grpSp>
        <p:nvGrpSpPr>
          <p:cNvPr id="276" name="Group 22"/>
          <p:cNvGrpSpPr/>
          <p:nvPr/>
        </p:nvGrpSpPr>
        <p:grpSpPr>
          <a:xfrm>
            <a:off x="2132621" y="3737915"/>
            <a:ext cx="864096" cy="72008"/>
            <a:chOff x="1417937" y="1950736"/>
            <a:chExt cx="864096" cy="72008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3"/>
          <p:cNvGrpSpPr/>
          <p:nvPr/>
        </p:nvGrpSpPr>
        <p:grpSpPr>
          <a:xfrm>
            <a:off x="3110253" y="3737915"/>
            <a:ext cx="864096" cy="72008"/>
            <a:chOff x="1417937" y="1950736"/>
            <a:chExt cx="864096" cy="72008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7"/>
          <p:cNvGrpSpPr/>
          <p:nvPr/>
        </p:nvGrpSpPr>
        <p:grpSpPr>
          <a:xfrm>
            <a:off x="4112968" y="3737915"/>
            <a:ext cx="864096" cy="72008"/>
            <a:chOff x="1417937" y="1950736"/>
            <a:chExt cx="864096" cy="72008"/>
          </a:xfrm>
        </p:grpSpPr>
        <p:cxnSp>
          <p:nvCxnSpPr>
            <p:cNvPr id="73" name="Straight Connector 72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31"/>
          <p:cNvGrpSpPr/>
          <p:nvPr/>
        </p:nvGrpSpPr>
        <p:grpSpPr>
          <a:xfrm>
            <a:off x="5117585" y="3737915"/>
            <a:ext cx="864096" cy="72008"/>
            <a:chOff x="1417937" y="1950736"/>
            <a:chExt cx="864096" cy="72008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35"/>
          <p:cNvGrpSpPr/>
          <p:nvPr/>
        </p:nvGrpSpPr>
        <p:grpSpPr>
          <a:xfrm>
            <a:off x="1129906" y="3737915"/>
            <a:ext cx="864096" cy="72008"/>
            <a:chOff x="1417937" y="1950736"/>
            <a:chExt cx="864096" cy="72008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2" name="Picture 181" descr="HT3_3_2CDKN1A.jpg"/>
          <p:cNvPicPr preferRelativeResize="0"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7" y="3809923"/>
            <a:ext cx="1008112" cy="360040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5254231" y="4797152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RASSF1</a:t>
            </a:r>
            <a:endParaRPr lang="en-US" sz="1200" b="1" dirty="0"/>
          </a:p>
        </p:txBody>
      </p:sp>
      <p:pic>
        <p:nvPicPr>
          <p:cNvPr id="131" name="Picture 130" descr="HT3_3_1BAX.jp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609" y="4470618"/>
            <a:ext cx="5040000" cy="3600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2360072" y="4797715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G9a</a:t>
            </a:r>
            <a:endParaRPr lang="en-US" sz="12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3357137" y="4797715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GLP</a:t>
            </a:r>
            <a:endParaRPr lang="en-US" sz="12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4357038" y="4797715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APC</a:t>
            </a:r>
            <a:endParaRPr lang="en-US" sz="12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1346482" y="4797715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BCL2</a:t>
            </a:r>
            <a:endParaRPr lang="en-US" sz="1200" b="1" dirty="0"/>
          </a:p>
        </p:txBody>
      </p:sp>
      <p:grpSp>
        <p:nvGrpSpPr>
          <p:cNvPr id="287" name="Group 22"/>
          <p:cNvGrpSpPr/>
          <p:nvPr/>
        </p:nvGrpSpPr>
        <p:grpSpPr>
          <a:xfrm>
            <a:off x="2132621" y="5014302"/>
            <a:ext cx="864096" cy="72008"/>
            <a:chOff x="1417937" y="1950736"/>
            <a:chExt cx="864096" cy="72008"/>
          </a:xfrm>
        </p:grpSpPr>
        <p:cxnSp>
          <p:nvCxnSpPr>
            <p:cNvPr id="138" name="Straight Connector 137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23"/>
          <p:cNvGrpSpPr/>
          <p:nvPr/>
        </p:nvGrpSpPr>
        <p:grpSpPr>
          <a:xfrm>
            <a:off x="3110253" y="5014302"/>
            <a:ext cx="864096" cy="72008"/>
            <a:chOff x="1417937" y="1950736"/>
            <a:chExt cx="864096" cy="72008"/>
          </a:xfrm>
        </p:grpSpPr>
        <p:cxnSp>
          <p:nvCxnSpPr>
            <p:cNvPr id="142" name="Straight Connector 141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27"/>
          <p:cNvGrpSpPr/>
          <p:nvPr/>
        </p:nvGrpSpPr>
        <p:grpSpPr>
          <a:xfrm>
            <a:off x="4112968" y="5014302"/>
            <a:ext cx="864096" cy="72008"/>
            <a:chOff x="1417937" y="1950736"/>
            <a:chExt cx="864096" cy="72008"/>
          </a:xfrm>
        </p:grpSpPr>
        <p:cxnSp>
          <p:nvCxnSpPr>
            <p:cNvPr id="146" name="Straight Connector 145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31"/>
          <p:cNvGrpSpPr/>
          <p:nvPr/>
        </p:nvGrpSpPr>
        <p:grpSpPr>
          <a:xfrm>
            <a:off x="5117585" y="5014302"/>
            <a:ext cx="864096" cy="72008"/>
            <a:chOff x="1417937" y="1950736"/>
            <a:chExt cx="864096" cy="72008"/>
          </a:xfrm>
        </p:grpSpPr>
        <p:cxnSp>
          <p:nvCxnSpPr>
            <p:cNvPr id="150" name="Straight Connector 149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35"/>
          <p:cNvGrpSpPr/>
          <p:nvPr/>
        </p:nvGrpSpPr>
        <p:grpSpPr>
          <a:xfrm>
            <a:off x="1129906" y="5014302"/>
            <a:ext cx="864096" cy="72008"/>
            <a:chOff x="1417937" y="1950736"/>
            <a:chExt cx="864096" cy="72008"/>
          </a:xfrm>
        </p:grpSpPr>
        <p:cxnSp>
          <p:nvCxnSpPr>
            <p:cNvPr id="154" name="Straight Connector 153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5-Point Star 197"/>
          <p:cNvSpPr/>
          <p:nvPr/>
        </p:nvSpPr>
        <p:spPr>
          <a:xfrm>
            <a:off x="3538049" y="1160752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5-Point Star 198"/>
          <p:cNvSpPr/>
          <p:nvPr/>
        </p:nvSpPr>
        <p:spPr>
          <a:xfrm>
            <a:off x="3548209" y="1803296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5-Point Star 199"/>
          <p:cNvSpPr/>
          <p:nvPr/>
        </p:nvSpPr>
        <p:spPr>
          <a:xfrm>
            <a:off x="2545617" y="1160752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5-Point Star 201"/>
          <p:cNvSpPr/>
          <p:nvPr/>
        </p:nvSpPr>
        <p:spPr>
          <a:xfrm>
            <a:off x="4577529" y="2456896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5-Point Star 202"/>
          <p:cNvSpPr/>
          <p:nvPr/>
        </p:nvSpPr>
        <p:spPr>
          <a:xfrm>
            <a:off x="4916361" y="2456896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5-Point Star 203"/>
          <p:cNvSpPr/>
          <p:nvPr/>
        </p:nvSpPr>
        <p:spPr>
          <a:xfrm>
            <a:off x="1557825" y="2456896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5-Point Star 204"/>
          <p:cNvSpPr/>
          <p:nvPr/>
        </p:nvSpPr>
        <p:spPr>
          <a:xfrm>
            <a:off x="3554505" y="5136635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/>
          <p:nvPr/>
        </p:nvSpPr>
        <p:spPr>
          <a:xfrm>
            <a:off x="1547665" y="3850888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5533953" y="5121192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/>
          <p:nvPr/>
        </p:nvSpPr>
        <p:spPr>
          <a:xfrm>
            <a:off x="5837665" y="5121192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2529937" y="3850888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5-Point Star 210"/>
          <p:cNvSpPr/>
          <p:nvPr/>
        </p:nvSpPr>
        <p:spPr>
          <a:xfrm>
            <a:off x="5564433" y="3810248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5-Point Star 211"/>
          <p:cNvSpPr/>
          <p:nvPr/>
        </p:nvSpPr>
        <p:spPr>
          <a:xfrm>
            <a:off x="5868145" y="3810248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5244071" y="2132856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DNMT1</a:t>
            </a:r>
            <a:endParaRPr lang="en-US" sz="12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5240392" y="5445224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BRCA1</a:t>
            </a:r>
            <a:endParaRPr lang="en-US" sz="1200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2155096" y="6092733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PCDHGB6</a:t>
            </a:r>
            <a:endParaRPr lang="en-US" sz="1200" b="1" dirty="0"/>
          </a:p>
        </p:txBody>
      </p:sp>
      <p:sp>
        <p:nvSpPr>
          <p:cNvPr id="219" name="TextBox 218"/>
          <p:cNvSpPr txBox="1"/>
          <p:nvPr/>
        </p:nvSpPr>
        <p:spPr>
          <a:xfrm>
            <a:off x="3336817" y="544578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PGR</a:t>
            </a:r>
            <a:endParaRPr lang="en-US" sz="12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4272921" y="5445787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RARA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229152" y="6092733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CDKN2A</a:t>
            </a:r>
            <a:endParaRPr lang="en-US" sz="1200" b="1" dirty="0"/>
          </a:p>
        </p:txBody>
      </p:sp>
      <p:grpSp>
        <p:nvGrpSpPr>
          <p:cNvPr id="55" name="Group 22"/>
          <p:cNvGrpSpPr/>
          <p:nvPr/>
        </p:nvGrpSpPr>
        <p:grpSpPr>
          <a:xfrm>
            <a:off x="2132621" y="6309320"/>
            <a:ext cx="864096" cy="72008"/>
            <a:chOff x="1417937" y="1950736"/>
            <a:chExt cx="864096" cy="72008"/>
          </a:xfrm>
        </p:grpSpPr>
        <p:cxnSp>
          <p:nvCxnSpPr>
            <p:cNvPr id="223" name="Straight Connector 222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23"/>
          <p:cNvGrpSpPr/>
          <p:nvPr/>
        </p:nvGrpSpPr>
        <p:grpSpPr>
          <a:xfrm>
            <a:off x="3110253" y="5662374"/>
            <a:ext cx="864096" cy="72008"/>
            <a:chOff x="1417937" y="1950736"/>
            <a:chExt cx="864096" cy="72008"/>
          </a:xfrm>
        </p:grpSpPr>
        <p:cxnSp>
          <p:nvCxnSpPr>
            <p:cNvPr id="227" name="Straight Connector 226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27"/>
          <p:cNvGrpSpPr/>
          <p:nvPr/>
        </p:nvGrpSpPr>
        <p:grpSpPr>
          <a:xfrm>
            <a:off x="4112968" y="5662374"/>
            <a:ext cx="864096" cy="72008"/>
            <a:chOff x="1417937" y="1950736"/>
            <a:chExt cx="864096" cy="72008"/>
          </a:xfrm>
        </p:grpSpPr>
        <p:cxnSp>
          <p:nvCxnSpPr>
            <p:cNvPr id="231" name="Straight Connector 230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31"/>
          <p:cNvGrpSpPr/>
          <p:nvPr/>
        </p:nvGrpSpPr>
        <p:grpSpPr>
          <a:xfrm>
            <a:off x="5117585" y="5662374"/>
            <a:ext cx="864096" cy="72008"/>
            <a:chOff x="1417937" y="1950736"/>
            <a:chExt cx="864096" cy="72008"/>
          </a:xfrm>
        </p:grpSpPr>
        <p:cxnSp>
          <p:nvCxnSpPr>
            <p:cNvPr id="235" name="Straight Connector 234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35"/>
          <p:cNvGrpSpPr/>
          <p:nvPr/>
        </p:nvGrpSpPr>
        <p:grpSpPr>
          <a:xfrm>
            <a:off x="1129906" y="6309320"/>
            <a:ext cx="864096" cy="72008"/>
            <a:chOff x="1417937" y="1950736"/>
            <a:chExt cx="864096" cy="72008"/>
          </a:xfrm>
        </p:grpSpPr>
        <p:cxnSp>
          <p:nvCxnSpPr>
            <p:cNvPr id="239" name="Straight Connector 238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5-Point Star 241"/>
          <p:cNvSpPr/>
          <p:nvPr/>
        </p:nvSpPr>
        <p:spPr>
          <a:xfrm>
            <a:off x="4520313" y="5769264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5355831" y="4179560"/>
            <a:ext cx="41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FAS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243296" y="4180123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PMNP1</a:t>
            </a:r>
            <a:endParaRPr lang="en-US" sz="1200" b="1" dirty="0"/>
          </a:p>
        </p:txBody>
      </p:sp>
      <p:sp>
        <p:nvSpPr>
          <p:cNvPr id="246" name="TextBox 245"/>
          <p:cNvSpPr txBox="1"/>
          <p:nvPr/>
        </p:nvSpPr>
        <p:spPr>
          <a:xfrm>
            <a:off x="3306337" y="4180123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PIDD</a:t>
            </a:r>
            <a:endParaRPr lang="en-US" sz="1200" b="1" dirty="0"/>
          </a:p>
        </p:txBody>
      </p:sp>
      <p:sp>
        <p:nvSpPr>
          <p:cNvPr id="247" name="TextBox 246"/>
          <p:cNvSpPr txBox="1"/>
          <p:nvPr/>
        </p:nvSpPr>
        <p:spPr>
          <a:xfrm>
            <a:off x="4262761" y="4180123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IGF1R</a:t>
            </a:r>
            <a:endParaRPr lang="en-US" sz="1200" b="1" dirty="0"/>
          </a:p>
        </p:txBody>
      </p:sp>
      <p:sp>
        <p:nvSpPr>
          <p:cNvPr id="248" name="TextBox 247"/>
          <p:cNvSpPr txBox="1"/>
          <p:nvPr/>
        </p:nvSpPr>
        <p:spPr>
          <a:xfrm>
            <a:off x="1346482" y="4180123"/>
            <a:ext cx="447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BAX</a:t>
            </a:r>
            <a:endParaRPr lang="en-US" sz="1200" b="1" dirty="0"/>
          </a:p>
        </p:txBody>
      </p:sp>
      <p:grpSp>
        <p:nvGrpSpPr>
          <p:cNvPr id="80" name="Group 22"/>
          <p:cNvGrpSpPr/>
          <p:nvPr/>
        </p:nvGrpSpPr>
        <p:grpSpPr>
          <a:xfrm>
            <a:off x="2132621" y="4396710"/>
            <a:ext cx="864096" cy="72008"/>
            <a:chOff x="1417937" y="1950736"/>
            <a:chExt cx="864096" cy="72008"/>
          </a:xfrm>
        </p:grpSpPr>
        <p:cxnSp>
          <p:nvCxnSpPr>
            <p:cNvPr id="250" name="Straight Connector 249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23"/>
          <p:cNvGrpSpPr/>
          <p:nvPr/>
        </p:nvGrpSpPr>
        <p:grpSpPr>
          <a:xfrm>
            <a:off x="3110253" y="4396710"/>
            <a:ext cx="864096" cy="72008"/>
            <a:chOff x="1417937" y="1950736"/>
            <a:chExt cx="864096" cy="72008"/>
          </a:xfrm>
        </p:grpSpPr>
        <p:cxnSp>
          <p:nvCxnSpPr>
            <p:cNvPr id="254" name="Straight Connector 253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27"/>
          <p:cNvGrpSpPr/>
          <p:nvPr/>
        </p:nvGrpSpPr>
        <p:grpSpPr>
          <a:xfrm>
            <a:off x="4112968" y="4396710"/>
            <a:ext cx="864096" cy="72008"/>
            <a:chOff x="1417937" y="1950736"/>
            <a:chExt cx="864096" cy="72008"/>
          </a:xfrm>
        </p:grpSpPr>
        <p:cxnSp>
          <p:nvCxnSpPr>
            <p:cNvPr id="258" name="Straight Connector 257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31"/>
          <p:cNvGrpSpPr/>
          <p:nvPr/>
        </p:nvGrpSpPr>
        <p:grpSpPr>
          <a:xfrm>
            <a:off x="5117585" y="4396710"/>
            <a:ext cx="864096" cy="72008"/>
            <a:chOff x="1417937" y="1950736"/>
            <a:chExt cx="864096" cy="72008"/>
          </a:xfrm>
        </p:grpSpPr>
        <p:cxnSp>
          <p:nvCxnSpPr>
            <p:cNvPr id="262" name="Straight Connector 261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35"/>
          <p:cNvGrpSpPr/>
          <p:nvPr/>
        </p:nvGrpSpPr>
        <p:grpSpPr>
          <a:xfrm>
            <a:off x="1129906" y="4396710"/>
            <a:ext cx="864096" cy="72008"/>
            <a:chOff x="1417937" y="1950736"/>
            <a:chExt cx="864096" cy="72008"/>
          </a:xfrm>
        </p:grpSpPr>
        <p:cxnSp>
          <p:nvCxnSpPr>
            <p:cNvPr id="266" name="Straight Connector 265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5-Point Star 268"/>
          <p:cNvSpPr/>
          <p:nvPr/>
        </p:nvSpPr>
        <p:spPr>
          <a:xfrm>
            <a:off x="5533953" y="4503600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5-Point Star 269"/>
          <p:cNvSpPr/>
          <p:nvPr/>
        </p:nvSpPr>
        <p:spPr>
          <a:xfrm>
            <a:off x="5837665" y="4503600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extBox 273"/>
          <p:cNvSpPr txBox="1"/>
          <p:nvPr/>
        </p:nvSpPr>
        <p:spPr>
          <a:xfrm>
            <a:off x="2222976" y="5445787"/>
            <a:ext cx="669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TFAP2A</a:t>
            </a:r>
            <a:endParaRPr lang="en-US" sz="1200" b="1" dirty="0"/>
          </a:p>
        </p:txBody>
      </p:sp>
      <p:sp>
        <p:nvSpPr>
          <p:cNvPr id="275" name="TextBox 274"/>
          <p:cNvSpPr txBox="1"/>
          <p:nvPr/>
        </p:nvSpPr>
        <p:spPr>
          <a:xfrm>
            <a:off x="1356642" y="5445787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RB1</a:t>
            </a:r>
            <a:endParaRPr lang="en-US" sz="1200" b="1" dirty="0"/>
          </a:p>
        </p:txBody>
      </p:sp>
      <p:grpSp>
        <p:nvGrpSpPr>
          <p:cNvPr id="105" name="Group 22"/>
          <p:cNvGrpSpPr/>
          <p:nvPr/>
        </p:nvGrpSpPr>
        <p:grpSpPr>
          <a:xfrm>
            <a:off x="2132621" y="5662374"/>
            <a:ext cx="864096" cy="72008"/>
            <a:chOff x="1417937" y="1950736"/>
            <a:chExt cx="864096" cy="72008"/>
          </a:xfrm>
        </p:grpSpPr>
        <p:cxnSp>
          <p:nvCxnSpPr>
            <p:cNvPr id="277" name="Straight Connector 276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35"/>
          <p:cNvGrpSpPr/>
          <p:nvPr/>
        </p:nvGrpSpPr>
        <p:grpSpPr>
          <a:xfrm>
            <a:off x="1129906" y="5662374"/>
            <a:ext cx="864096" cy="72008"/>
            <a:chOff x="1417937" y="1950736"/>
            <a:chExt cx="864096" cy="72008"/>
          </a:xfrm>
        </p:grpSpPr>
        <p:cxnSp>
          <p:nvCxnSpPr>
            <p:cNvPr id="281" name="Straight Connector 280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5-Point Star 287"/>
          <p:cNvSpPr/>
          <p:nvPr/>
        </p:nvSpPr>
        <p:spPr>
          <a:xfrm>
            <a:off x="4525841" y="3187136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Decitabine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73" y="3501148"/>
            <a:ext cx="1267327" cy="14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3_43_BRCA2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5040000" cy="360000"/>
          </a:xfrm>
          <a:prstGeom prst="rect">
            <a:avLst/>
          </a:prstGeom>
        </p:spPr>
      </p:pic>
      <p:pic>
        <p:nvPicPr>
          <p:cNvPr id="3" name="Picture 2" descr="HT3_43_RARB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5040000" cy="360000"/>
          </a:xfrm>
          <a:prstGeom prst="rect">
            <a:avLst/>
          </a:prstGeom>
        </p:spPr>
      </p:pic>
      <p:pic>
        <p:nvPicPr>
          <p:cNvPr id="4" name="Picture 3" descr="HT3_53_MEN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9" y="2996952"/>
            <a:ext cx="5040000" cy="360000"/>
          </a:xfrm>
          <a:prstGeom prst="rect">
            <a:avLst/>
          </a:prstGeom>
        </p:spPr>
      </p:pic>
      <p:pic>
        <p:nvPicPr>
          <p:cNvPr id="5" name="Picture 4" descr="HT3_53_SERPINB5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9" y="3717031"/>
            <a:ext cx="5040000" cy="3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4551" y="1905784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IGF2R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6216" y="1906347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CDKN2B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536" y="1906347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CDKN3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16398" y="190634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E2F1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79952" y="1906347"/>
            <a:ext cx="60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BRCA2</a:t>
            </a:r>
            <a:endParaRPr lang="en-US" sz="1200" b="1" dirty="0"/>
          </a:p>
        </p:txBody>
      </p:sp>
      <p:grpSp>
        <p:nvGrpSpPr>
          <p:cNvPr id="11" name="Group 22"/>
          <p:cNvGrpSpPr/>
          <p:nvPr/>
        </p:nvGrpSpPr>
        <p:grpSpPr>
          <a:xfrm>
            <a:off x="2132621" y="2122934"/>
            <a:ext cx="864096" cy="72008"/>
            <a:chOff x="1417937" y="1950736"/>
            <a:chExt cx="864096" cy="72008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3"/>
          <p:cNvGrpSpPr/>
          <p:nvPr/>
        </p:nvGrpSpPr>
        <p:grpSpPr>
          <a:xfrm>
            <a:off x="3110253" y="2122934"/>
            <a:ext cx="864096" cy="72008"/>
            <a:chOff x="1417937" y="1950736"/>
            <a:chExt cx="864096" cy="72008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27"/>
          <p:cNvGrpSpPr/>
          <p:nvPr/>
        </p:nvGrpSpPr>
        <p:grpSpPr>
          <a:xfrm>
            <a:off x="4112968" y="2122934"/>
            <a:ext cx="864096" cy="72008"/>
            <a:chOff x="1417937" y="1950736"/>
            <a:chExt cx="864096" cy="72008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1"/>
          <p:cNvGrpSpPr/>
          <p:nvPr/>
        </p:nvGrpSpPr>
        <p:grpSpPr>
          <a:xfrm>
            <a:off x="5117585" y="2122934"/>
            <a:ext cx="864096" cy="72008"/>
            <a:chOff x="1417937" y="1950736"/>
            <a:chExt cx="864096" cy="72008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5"/>
          <p:cNvGrpSpPr/>
          <p:nvPr/>
        </p:nvGrpSpPr>
        <p:grpSpPr>
          <a:xfrm>
            <a:off x="1129906" y="2122934"/>
            <a:ext cx="864096" cy="72008"/>
            <a:chOff x="1417937" y="1950736"/>
            <a:chExt cx="864096" cy="7200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5-Point Star 30"/>
          <p:cNvSpPr/>
          <p:nvPr/>
        </p:nvSpPr>
        <p:spPr>
          <a:xfrm>
            <a:off x="2561304" y="2456896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5857984" y="2229824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213591" y="269876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S100A4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7424" y="2699323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MGMT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346977" y="2699323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NF1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346878" y="2699323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NF2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79952" y="2699323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MEN1</a:t>
            </a:r>
            <a:endParaRPr lang="en-US" sz="1200" b="1" dirty="0"/>
          </a:p>
        </p:txBody>
      </p:sp>
      <p:grpSp>
        <p:nvGrpSpPr>
          <p:cNvPr id="38" name="Group 22"/>
          <p:cNvGrpSpPr/>
          <p:nvPr/>
        </p:nvGrpSpPr>
        <p:grpSpPr>
          <a:xfrm>
            <a:off x="2132621" y="2915910"/>
            <a:ext cx="864096" cy="72008"/>
            <a:chOff x="1417937" y="1950736"/>
            <a:chExt cx="864096" cy="72008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23"/>
          <p:cNvGrpSpPr/>
          <p:nvPr/>
        </p:nvGrpSpPr>
        <p:grpSpPr>
          <a:xfrm>
            <a:off x="3110253" y="2915910"/>
            <a:ext cx="864096" cy="72008"/>
            <a:chOff x="1417937" y="1950736"/>
            <a:chExt cx="864096" cy="72008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27"/>
          <p:cNvGrpSpPr/>
          <p:nvPr/>
        </p:nvGrpSpPr>
        <p:grpSpPr>
          <a:xfrm>
            <a:off x="4112968" y="2915910"/>
            <a:ext cx="864096" cy="72008"/>
            <a:chOff x="1417937" y="1950736"/>
            <a:chExt cx="864096" cy="72008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31"/>
          <p:cNvGrpSpPr/>
          <p:nvPr/>
        </p:nvGrpSpPr>
        <p:grpSpPr>
          <a:xfrm>
            <a:off x="5117585" y="2915910"/>
            <a:ext cx="864096" cy="72008"/>
            <a:chOff x="1417937" y="1950736"/>
            <a:chExt cx="864096" cy="72008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35"/>
          <p:cNvGrpSpPr/>
          <p:nvPr/>
        </p:nvGrpSpPr>
        <p:grpSpPr>
          <a:xfrm>
            <a:off x="1129906" y="2915910"/>
            <a:ext cx="864096" cy="72008"/>
            <a:chOff x="1417937" y="1950736"/>
            <a:chExt cx="864096" cy="72008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5-Point Star 57"/>
          <p:cNvSpPr/>
          <p:nvPr/>
        </p:nvSpPr>
        <p:spPr>
          <a:xfrm>
            <a:off x="4540632" y="3022800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5523792" y="3022800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23179" y="3418840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TSC1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364190" y="4138357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WT1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86016" y="4138357"/>
            <a:ext cx="645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WWOX</a:t>
            </a:r>
            <a:endParaRPr lang="en-US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324608" y="4138357"/>
            <a:ext cx="597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XRCC1</a:t>
            </a:r>
            <a:endParaRPr lang="en-US" sz="1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375832" y="413835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VHL</a:t>
            </a:r>
            <a:endParaRPr lang="en-US" sz="1200" b="1" dirty="0"/>
          </a:p>
        </p:txBody>
      </p:sp>
      <p:grpSp>
        <p:nvGrpSpPr>
          <p:cNvPr id="65" name="Group 22"/>
          <p:cNvGrpSpPr/>
          <p:nvPr/>
        </p:nvGrpSpPr>
        <p:grpSpPr>
          <a:xfrm>
            <a:off x="2132621" y="4354944"/>
            <a:ext cx="864096" cy="72008"/>
            <a:chOff x="1417937" y="1950736"/>
            <a:chExt cx="864096" cy="72008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23"/>
          <p:cNvGrpSpPr/>
          <p:nvPr/>
        </p:nvGrpSpPr>
        <p:grpSpPr>
          <a:xfrm>
            <a:off x="3110253" y="4354944"/>
            <a:ext cx="864096" cy="72008"/>
            <a:chOff x="1417937" y="1950736"/>
            <a:chExt cx="864096" cy="72008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27"/>
          <p:cNvGrpSpPr/>
          <p:nvPr/>
        </p:nvGrpSpPr>
        <p:grpSpPr>
          <a:xfrm>
            <a:off x="4112968" y="4354944"/>
            <a:ext cx="864096" cy="72008"/>
            <a:chOff x="1417937" y="1950736"/>
            <a:chExt cx="864096" cy="72008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31"/>
          <p:cNvGrpSpPr/>
          <p:nvPr/>
        </p:nvGrpSpPr>
        <p:grpSpPr>
          <a:xfrm>
            <a:off x="5117585" y="3635990"/>
            <a:ext cx="864096" cy="72008"/>
            <a:chOff x="1417937" y="1950736"/>
            <a:chExt cx="864096" cy="72008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35"/>
          <p:cNvGrpSpPr/>
          <p:nvPr/>
        </p:nvGrpSpPr>
        <p:grpSpPr>
          <a:xfrm>
            <a:off x="1129906" y="4354944"/>
            <a:ext cx="864096" cy="72008"/>
            <a:chOff x="1417937" y="1950736"/>
            <a:chExt cx="864096" cy="72008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318954" y="1114584"/>
            <a:ext cx="477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ATM</a:t>
            </a:r>
            <a:endParaRPr lang="en-US" sz="1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267744" y="111514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CCND2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86016" y="1115147"/>
            <a:ext cx="601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Twist2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14448" y="1115147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THRB</a:t>
            </a:r>
            <a:endParaRPr lang="en-US" sz="12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311320" y="1115147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RARB</a:t>
            </a:r>
            <a:endParaRPr lang="en-US" sz="1200" b="1" dirty="0">
              <a:solidFill>
                <a:srgbClr val="0070C0"/>
              </a:solidFill>
            </a:endParaRPr>
          </a:p>
        </p:txBody>
      </p:sp>
      <p:grpSp>
        <p:nvGrpSpPr>
          <p:cNvPr id="86" name="Group 22"/>
          <p:cNvGrpSpPr/>
          <p:nvPr/>
        </p:nvGrpSpPr>
        <p:grpSpPr>
          <a:xfrm>
            <a:off x="2132621" y="1331734"/>
            <a:ext cx="864096" cy="72008"/>
            <a:chOff x="1417937" y="1950736"/>
            <a:chExt cx="864096" cy="72008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23"/>
          <p:cNvGrpSpPr/>
          <p:nvPr/>
        </p:nvGrpSpPr>
        <p:grpSpPr>
          <a:xfrm>
            <a:off x="3110253" y="1331734"/>
            <a:ext cx="864096" cy="72008"/>
            <a:chOff x="1417937" y="1950736"/>
            <a:chExt cx="864096" cy="72008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27"/>
          <p:cNvGrpSpPr/>
          <p:nvPr/>
        </p:nvGrpSpPr>
        <p:grpSpPr>
          <a:xfrm>
            <a:off x="4112968" y="1331734"/>
            <a:ext cx="864096" cy="72008"/>
            <a:chOff x="1417937" y="1950736"/>
            <a:chExt cx="864096" cy="72008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31"/>
          <p:cNvGrpSpPr/>
          <p:nvPr/>
        </p:nvGrpSpPr>
        <p:grpSpPr>
          <a:xfrm>
            <a:off x="5117585" y="1331734"/>
            <a:ext cx="864096" cy="72008"/>
            <a:chOff x="1417937" y="1950736"/>
            <a:chExt cx="864096" cy="72008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35"/>
          <p:cNvGrpSpPr/>
          <p:nvPr/>
        </p:nvGrpSpPr>
        <p:grpSpPr>
          <a:xfrm>
            <a:off x="1129906" y="1331734"/>
            <a:ext cx="864096" cy="72008"/>
            <a:chOff x="1417937" y="1950736"/>
            <a:chExt cx="864096" cy="72008"/>
          </a:xfrm>
        </p:grpSpPr>
        <p:cxnSp>
          <p:nvCxnSpPr>
            <p:cNvPr id="109" name="Straight Connector 108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5-Point Star 112"/>
          <p:cNvSpPr/>
          <p:nvPr/>
        </p:nvSpPr>
        <p:spPr>
          <a:xfrm>
            <a:off x="1547664" y="1438624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2900136" y="1438624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/>
          <p:cNvSpPr/>
          <p:nvPr/>
        </p:nvSpPr>
        <p:spPr>
          <a:xfrm>
            <a:off x="3569416" y="1438624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/>
          <p:cNvSpPr/>
          <p:nvPr/>
        </p:nvSpPr>
        <p:spPr>
          <a:xfrm>
            <a:off x="2555776" y="1438624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/>
          <p:cNvSpPr/>
          <p:nvPr/>
        </p:nvSpPr>
        <p:spPr>
          <a:xfrm>
            <a:off x="5528424" y="2229824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/>
          <p:cNvSpPr/>
          <p:nvPr/>
        </p:nvSpPr>
        <p:spPr>
          <a:xfrm>
            <a:off x="4854504" y="3022800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 descr="HT3_63_3VHL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437152"/>
            <a:ext cx="4104456" cy="360000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2257584" y="3419403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SMAD4</a:t>
            </a:r>
            <a:endParaRPr lang="en-US" sz="12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296176" y="3419403"/>
            <a:ext cx="574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STK11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324608" y="341940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TP73</a:t>
            </a:r>
            <a:endParaRPr lang="en-US" sz="12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1197784" y="3419403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SERPINB5</a:t>
            </a:r>
            <a:endParaRPr lang="en-US" sz="1200" b="1" dirty="0"/>
          </a:p>
        </p:txBody>
      </p:sp>
      <p:grpSp>
        <p:nvGrpSpPr>
          <p:cNvPr id="108" name="Group 22"/>
          <p:cNvGrpSpPr/>
          <p:nvPr/>
        </p:nvGrpSpPr>
        <p:grpSpPr>
          <a:xfrm>
            <a:off x="2132621" y="3635990"/>
            <a:ext cx="864096" cy="72008"/>
            <a:chOff x="1417937" y="1950736"/>
            <a:chExt cx="864096" cy="72008"/>
          </a:xfrm>
        </p:grpSpPr>
        <p:cxnSp>
          <p:nvCxnSpPr>
            <p:cNvPr id="125" name="Straight Connector 124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23"/>
          <p:cNvGrpSpPr/>
          <p:nvPr/>
        </p:nvGrpSpPr>
        <p:grpSpPr>
          <a:xfrm>
            <a:off x="3110253" y="3635990"/>
            <a:ext cx="864096" cy="72008"/>
            <a:chOff x="1417937" y="1950736"/>
            <a:chExt cx="864096" cy="72008"/>
          </a:xfrm>
        </p:grpSpPr>
        <p:cxnSp>
          <p:nvCxnSpPr>
            <p:cNvPr id="129" name="Straight Connector 128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27"/>
          <p:cNvGrpSpPr/>
          <p:nvPr/>
        </p:nvGrpSpPr>
        <p:grpSpPr>
          <a:xfrm>
            <a:off x="4112968" y="3635990"/>
            <a:ext cx="864096" cy="72008"/>
            <a:chOff x="1417937" y="1950736"/>
            <a:chExt cx="864096" cy="72008"/>
          </a:xfrm>
        </p:grpSpPr>
        <p:cxnSp>
          <p:nvCxnSpPr>
            <p:cNvPr id="133" name="Straight Connector 132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35"/>
          <p:cNvGrpSpPr/>
          <p:nvPr/>
        </p:nvGrpSpPr>
        <p:grpSpPr>
          <a:xfrm>
            <a:off x="1129906" y="3635990"/>
            <a:ext cx="864096" cy="72008"/>
            <a:chOff x="1417937" y="1950736"/>
            <a:chExt cx="864096" cy="72008"/>
          </a:xfrm>
        </p:grpSpPr>
        <p:cxnSp>
          <p:nvCxnSpPr>
            <p:cNvPr id="137" name="Straight Connector 136"/>
            <p:cNvCxnSpPr/>
            <p:nvPr/>
          </p:nvCxnSpPr>
          <p:spPr>
            <a:xfrm flipV="1">
              <a:off x="1417937" y="1950736"/>
              <a:ext cx="86409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2282033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1417937" y="195073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5-Point Star 139"/>
          <p:cNvSpPr/>
          <p:nvPr/>
        </p:nvSpPr>
        <p:spPr>
          <a:xfrm>
            <a:off x="3574048" y="3979224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5-Point Star 84"/>
          <p:cNvSpPr/>
          <p:nvPr/>
        </p:nvSpPr>
        <p:spPr>
          <a:xfrm>
            <a:off x="2576096" y="4465624"/>
            <a:ext cx="36000" cy="36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6372200" y="170080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lane: </a:t>
            </a:r>
            <a:r>
              <a:rPr lang="en-US" sz="1400" b="1" dirty="0" err="1" smtClean="0"/>
              <a:t>Untreat</a:t>
            </a:r>
            <a:r>
              <a:rPr lang="en-US" sz="1400" b="1" dirty="0" smtClean="0"/>
              <a:t> (DMSO)</a:t>
            </a:r>
          </a:p>
          <a:p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lane: 100uM of </a:t>
            </a:r>
            <a:r>
              <a:rPr lang="en-US" sz="1400" b="1" dirty="0" err="1" smtClean="0"/>
              <a:t>Decitabine</a:t>
            </a:r>
            <a:endParaRPr lang="en-US" sz="1400" b="1" dirty="0" smtClean="0"/>
          </a:p>
          <a:p>
            <a:r>
              <a:rPr lang="en-US" sz="1400" b="1" dirty="0" smtClean="0"/>
              <a:t>3</a:t>
            </a:r>
            <a:r>
              <a:rPr lang="en-US" sz="1400" b="1" baseline="30000" dirty="0" smtClean="0"/>
              <a:t>rd</a:t>
            </a:r>
            <a:r>
              <a:rPr lang="en-US" sz="1400" b="1" dirty="0" smtClean="0"/>
              <a:t> lane: 100uM of NuP_0148</a:t>
            </a:r>
            <a:endParaRPr lang="en-US" sz="14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6372200" y="2708920"/>
            <a:ext cx="2445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Amplication</a:t>
            </a:r>
            <a:r>
              <a:rPr lang="en-US" sz="1600" b="1" dirty="0" smtClean="0"/>
              <a:t> with 30 cycles</a:t>
            </a:r>
            <a:endParaRPr lang="en-US" sz="16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6629400" y="6629400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76199"/>
            <a:ext cx="5257801" cy="457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of G9a </a:t>
            </a:r>
            <a:r>
              <a:rPr kumimoji="0" lang="en-US" sz="2800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complexed with SFG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1" y="656111"/>
            <a:ext cx="4992227" cy="280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60" y="619496"/>
            <a:ext cx="5042674" cy="284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78873" y="3935426"/>
            <a:ext cx="7620000" cy="2910699"/>
            <a:chOff x="390292" y="3784503"/>
            <a:chExt cx="7620000" cy="2910699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92" y="3784503"/>
              <a:ext cx="7620000" cy="2910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5-Point Star 2"/>
            <p:cNvSpPr/>
            <p:nvPr/>
          </p:nvSpPr>
          <p:spPr>
            <a:xfrm>
              <a:off x="6187869" y="6282909"/>
              <a:ext cx="228600" cy="194091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7010400" y="5860409"/>
              <a:ext cx="228600" cy="194091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553200" y="5239853"/>
              <a:ext cx="228600" cy="194091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9771" y="3489620"/>
            <a:ext cx="3400193" cy="457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</a:rPr>
              <a:t>2.4 </a:t>
            </a:r>
            <a:r>
              <a:rPr kumimoji="0" lang="en-US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Å </a:t>
            </a:r>
            <a:r>
              <a:rPr kumimoji="0" lang="en-US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lang="en-US" b="1" i="0" u="none" strike="noStrike" kern="1200" cap="none" spc="0" normalizeH="0" baseline="-25000" noProof="0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work</a:t>
            </a:r>
            <a:r>
              <a:rPr kumimoji="0" lang="en-US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lang="en-US" b="1" i="0" u="none" strike="noStrike" kern="1200" cap="none" spc="0" normalizeH="0" baseline="0" noProof="0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R</a:t>
            </a:r>
            <a:r>
              <a:rPr kumimoji="0" lang="en-US" b="1" i="0" u="none" strike="noStrike" kern="1200" cap="none" spc="0" normalizeH="0" baseline="-25000" noProof="0" dirty="0" err="1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free</a:t>
            </a:r>
            <a:r>
              <a:rPr kumimoji="0" lang="en-US" b="1" i="0" u="none" strike="noStrike" kern="1200" cap="none" spc="0" normalizeH="0" baseline="0" noProof="0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= 0.224/0.265</a:t>
            </a:r>
            <a:endParaRPr kumimoji="0" lang="en-US" b="1" i="0" u="none" strike="noStrike" kern="1200" cap="none" spc="0" normalizeH="0" baseline="0" noProof="0" dirty="0" smtClean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6236"/>
            <a:ext cx="7775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G9a H3K9: Histone3 Lys9 Methyltransferase  </a:t>
            </a:r>
            <a:endParaRPr lang="en-US" dirty="0"/>
          </a:p>
        </p:txBody>
      </p:sp>
      <p:pic>
        <p:nvPicPr>
          <p:cNvPr id="1026" name="Picture 2" descr="File:Histone Methyltransfera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1468"/>
            <a:ext cx="7467600" cy="297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2004535" cy="275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00" y="762000"/>
            <a:ext cx="7891096" cy="5562600"/>
            <a:chOff x="1053675" y="990600"/>
            <a:chExt cx="7084241" cy="5190530"/>
          </a:xfrm>
        </p:grpSpPr>
        <p:sp>
          <p:nvSpPr>
            <p:cNvPr id="84" name="TextBox 83"/>
            <p:cNvSpPr txBox="1"/>
            <p:nvPr/>
          </p:nvSpPr>
          <p:spPr>
            <a:xfrm>
              <a:off x="2501475" y="2858869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Activation of Serine-</a:t>
              </a:r>
              <a:r>
                <a:rPr lang="en-US" dirty="0" err="1" smtClean="0"/>
                <a:t>Glycine</a:t>
              </a:r>
              <a:endParaRPr lang="en-US" dirty="0" smtClean="0"/>
            </a:p>
            <a:p>
              <a:pPr algn="ctr"/>
              <a:r>
                <a:rPr lang="en-US" dirty="0" smtClean="0"/>
                <a:t>Synthesis Pathway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854275" y="2858869"/>
              <a:ext cx="21686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Repression of Tumor </a:t>
              </a:r>
            </a:p>
            <a:p>
              <a:pPr algn="ctr"/>
              <a:r>
                <a:rPr lang="en-US" dirty="0" smtClean="0"/>
                <a:t>Suppressor gene</a:t>
              </a:r>
              <a:endParaRPr lang="en-US" dirty="0"/>
            </a:p>
          </p:txBody>
        </p:sp>
        <p:sp>
          <p:nvSpPr>
            <p:cNvPr id="100" name="Notched Right Arrow 99"/>
            <p:cNvSpPr/>
            <p:nvPr/>
          </p:nvSpPr>
          <p:spPr>
            <a:xfrm>
              <a:off x="1206075" y="990600"/>
              <a:ext cx="6477000" cy="6096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644475" y="1066800"/>
              <a:ext cx="155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Tumorigenesis</a:t>
              </a:r>
              <a:endPara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" name="Group 108"/>
            <p:cNvGrpSpPr/>
            <p:nvPr/>
          </p:nvGrpSpPr>
          <p:grpSpPr>
            <a:xfrm>
              <a:off x="1129875" y="1658779"/>
              <a:ext cx="6727371" cy="1160621"/>
              <a:chOff x="914400" y="2725579"/>
              <a:chExt cx="6727371" cy="1160621"/>
            </a:xfrm>
          </p:grpSpPr>
          <p:grpSp>
            <p:nvGrpSpPr>
              <p:cNvPr id="3" name="Group 73"/>
              <p:cNvGrpSpPr/>
              <p:nvPr/>
            </p:nvGrpSpPr>
            <p:grpSpPr>
              <a:xfrm>
                <a:off x="914400" y="3048000"/>
                <a:ext cx="1064273" cy="609600"/>
                <a:chOff x="766729" y="2514600"/>
                <a:chExt cx="1839950" cy="1081396"/>
              </a:xfrm>
            </p:grpSpPr>
            <p:grpSp>
              <p:nvGrpSpPr>
                <p:cNvPr id="4" name="Group 34"/>
                <p:cNvGrpSpPr/>
                <p:nvPr/>
              </p:nvGrpSpPr>
              <p:grpSpPr>
                <a:xfrm rot="20512738">
                  <a:off x="766729" y="2820418"/>
                  <a:ext cx="1600200" cy="775578"/>
                  <a:chOff x="1457934" y="2648957"/>
                  <a:chExt cx="694322" cy="316003"/>
                </a:xfrm>
              </p:grpSpPr>
              <p:sp>
                <p:nvSpPr>
                  <p:cNvPr id="7" name="Arc 8"/>
                  <p:cNvSpPr>
                    <a:spLocks/>
                  </p:cNvSpPr>
                  <p:nvPr/>
                </p:nvSpPr>
                <p:spPr bwMode="auto">
                  <a:xfrm rot="21076839">
                    <a:off x="1457934" y="2648957"/>
                    <a:ext cx="414479" cy="10126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9" name="Arc 10"/>
                  <p:cNvSpPr>
                    <a:spLocks/>
                  </p:cNvSpPr>
                  <p:nvPr/>
                </p:nvSpPr>
                <p:spPr bwMode="auto">
                  <a:xfrm rot="11323161" flipV="1">
                    <a:off x="1751465" y="2777332"/>
                    <a:ext cx="400791" cy="18114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0" name="Oval 11"/>
                  <p:cNvSpPr>
                    <a:spLocks noChangeArrowheads="1"/>
                  </p:cNvSpPr>
                  <p:nvPr/>
                </p:nvSpPr>
                <p:spPr bwMode="auto">
                  <a:xfrm rot="9474127">
                    <a:off x="1625991" y="2675071"/>
                    <a:ext cx="312146" cy="2898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9999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" name="Arc 12"/>
                  <p:cNvSpPr>
                    <a:spLocks/>
                  </p:cNvSpPr>
                  <p:nvPr/>
                </p:nvSpPr>
                <p:spPr bwMode="auto">
                  <a:xfrm rot="12658093" flipH="1">
                    <a:off x="1681774" y="2651797"/>
                    <a:ext cx="171361" cy="1466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53"/>
                      <a:gd name="T1" fmla="*/ 0 h 21600"/>
                      <a:gd name="T2" fmla="*/ 21453 w 21453"/>
                      <a:gd name="T3" fmla="*/ 19080 h 21600"/>
                      <a:gd name="T4" fmla="*/ 0 w 2145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53" h="21600" fill="none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</a:path>
                      <a:path w="21453" h="21600" stroke="0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" name="Arc 13"/>
                  <p:cNvSpPr>
                    <a:spLocks/>
                  </p:cNvSpPr>
                  <p:nvPr/>
                </p:nvSpPr>
                <p:spPr bwMode="auto">
                  <a:xfrm rot="12624755" flipH="1">
                    <a:off x="1661425" y="2704795"/>
                    <a:ext cx="232408" cy="19211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53"/>
                      <a:gd name="T1" fmla="*/ 0 h 21600"/>
                      <a:gd name="T2" fmla="*/ 21453 w 21453"/>
                      <a:gd name="T3" fmla="*/ 19080 h 21600"/>
                      <a:gd name="T4" fmla="*/ 0 w 2145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53" h="21600" fill="none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</a:path>
                      <a:path w="21453" h="21600" stroke="0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" name="Arc 14"/>
                  <p:cNvSpPr>
                    <a:spLocks/>
                  </p:cNvSpPr>
                  <p:nvPr/>
                </p:nvSpPr>
                <p:spPr bwMode="auto">
                  <a:xfrm rot="12658093" flipH="1">
                    <a:off x="1710691" y="2813630"/>
                    <a:ext cx="171361" cy="1466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53"/>
                      <a:gd name="T1" fmla="*/ 0 h 21600"/>
                      <a:gd name="T2" fmla="*/ 21453 w 21453"/>
                      <a:gd name="T3" fmla="*/ 19080 h 21600"/>
                      <a:gd name="T4" fmla="*/ 0 w 2145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53" h="21600" fill="none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</a:path>
                      <a:path w="21453" h="21600" stroke="0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2057401" y="2514600"/>
                  <a:ext cx="549278" cy="436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K9</a:t>
                  </a:r>
                  <a:endParaRPr lang="en-US" sz="1000" dirty="0"/>
                </a:p>
              </p:txBody>
            </p:sp>
            <p:cxnSp>
              <p:nvCxnSpPr>
                <p:cNvPr id="53" name="Straight Connector 52"/>
                <p:cNvCxnSpPr>
                  <a:stCxn id="51" idx="2"/>
                  <a:endCxn id="51" idx="2"/>
                </p:cNvCxnSpPr>
                <p:nvPr/>
              </p:nvCxnSpPr>
              <p:spPr>
                <a:xfrm>
                  <a:off x="2332040" y="2951382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2133600" y="2819400"/>
                  <a:ext cx="76200" cy="152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98"/>
              <p:cNvGrpSpPr/>
              <p:nvPr/>
            </p:nvGrpSpPr>
            <p:grpSpPr>
              <a:xfrm>
                <a:off x="3352800" y="3124200"/>
                <a:ext cx="1524000" cy="533400"/>
                <a:chOff x="3810000" y="1219200"/>
                <a:chExt cx="2635624" cy="1005196"/>
              </a:xfrm>
            </p:grpSpPr>
            <p:grpSp>
              <p:nvGrpSpPr>
                <p:cNvPr id="6" name="Group 76"/>
                <p:cNvGrpSpPr/>
                <p:nvPr/>
              </p:nvGrpSpPr>
              <p:grpSpPr>
                <a:xfrm>
                  <a:off x="3810000" y="1219200"/>
                  <a:ext cx="1600200" cy="1005196"/>
                  <a:chOff x="2671729" y="1295400"/>
                  <a:chExt cx="1600200" cy="1005196"/>
                </a:xfrm>
              </p:grpSpPr>
              <p:grpSp>
                <p:nvGrpSpPr>
                  <p:cNvPr id="8" name="Group 35"/>
                  <p:cNvGrpSpPr/>
                  <p:nvPr/>
                </p:nvGrpSpPr>
                <p:grpSpPr>
                  <a:xfrm rot="20512738">
                    <a:off x="2671729" y="1525018"/>
                    <a:ext cx="1600200" cy="775578"/>
                    <a:chOff x="1457934" y="2648957"/>
                    <a:chExt cx="694322" cy="316003"/>
                  </a:xfrm>
                </p:grpSpPr>
                <p:sp>
                  <p:nvSpPr>
                    <p:cNvPr id="37" name="Arc 8"/>
                    <p:cNvSpPr>
                      <a:spLocks/>
                    </p:cNvSpPr>
                    <p:nvPr/>
                  </p:nvSpPr>
                  <p:spPr bwMode="auto">
                    <a:xfrm rot="21076839">
                      <a:off x="1457934" y="2648957"/>
                      <a:ext cx="414479" cy="10126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0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8" name="Arc 10"/>
                    <p:cNvSpPr>
                      <a:spLocks/>
                    </p:cNvSpPr>
                    <p:nvPr/>
                  </p:nvSpPr>
                  <p:spPr bwMode="auto">
                    <a:xfrm rot="11323161" flipV="1">
                      <a:off x="1751465" y="2777332"/>
                      <a:ext cx="400791" cy="18114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0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9" name="Oval 11"/>
                    <p:cNvSpPr>
                      <a:spLocks noChangeArrowheads="1"/>
                    </p:cNvSpPr>
                    <p:nvPr/>
                  </p:nvSpPr>
                  <p:spPr bwMode="auto">
                    <a:xfrm rot="9474127">
                      <a:off x="1625991" y="2675071"/>
                      <a:ext cx="312146" cy="28988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9999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0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0" name="Arc 12"/>
                    <p:cNvSpPr>
                      <a:spLocks/>
                    </p:cNvSpPr>
                    <p:nvPr/>
                  </p:nvSpPr>
                  <p:spPr bwMode="auto">
                    <a:xfrm rot="12658093" flipH="1">
                      <a:off x="1681774" y="2651797"/>
                      <a:ext cx="171361" cy="14669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453"/>
                        <a:gd name="T1" fmla="*/ 0 h 21600"/>
                        <a:gd name="T2" fmla="*/ 21453 w 21453"/>
                        <a:gd name="T3" fmla="*/ 19080 h 21600"/>
                        <a:gd name="T4" fmla="*/ 0 w 2145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453" h="21600" fill="none" extrusionOk="0">
                          <a:moveTo>
                            <a:pt x="-1" y="0"/>
                          </a:moveTo>
                          <a:cubicBezTo>
                            <a:pt x="10954" y="0"/>
                            <a:pt x="20174" y="8200"/>
                            <a:pt x="21452" y="19080"/>
                          </a:cubicBezTo>
                        </a:path>
                        <a:path w="21453" h="21600" stroke="0" extrusionOk="0">
                          <a:moveTo>
                            <a:pt x="-1" y="0"/>
                          </a:moveTo>
                          <a:cubicBezTo>
                            <a:pt x="10954" y="0"/>
                            <a:pt x="20174" y="8200"/>
                            <a:pt x="21452" y="1908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0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1" name="Arc 13"/>
                    <p:cNvSpPr>
                      <a:spLocks/>
                    </p:cNvSpPr>
                    <p:nvPr/>
                  </p:nvSpPr>
                  <p:spPr bwMode="auto">
                    <a:xfrm rot="12624755" flipH="1">
                      <a:off x="1661425" y="2704795"/>
                      <a:ext cx="232408" cy="19211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453"/>
                        <a:gd name="T1" fmla="*/ 0 h 21600"/>
                        <a:gd name="T2" fmla="*/ 21453 w 21453"/>
                        <a:gd name="T3" fmla="*/ 19080 h 21600"/>
                        <a:gd name="T4" fmla="*/ 0 w 2145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453" h="21600" fill="none" extrusionOk="0">
                          <a:moveTo>
                            <a:pt x="-1" y="0"/>
                          </a:moveTo>
                          <a:cubicBezTo>
                            <a:pt x="10954" y="0"/>
                            <a:pt x="20174" y="8200"/>
                            <a:pt x="21452" y="19080"/>
                          </a:cubicBezTo>
                        </a:path>
                        <a:path w="21453" h="21600" stroke="0" extrusionOk="0">
                          <a:moveTo>
                            <a:pt x="-1" y="0"/>
                          </a:moveTo>
                          <a:cubicBezTo>
                            <a:pt x="10954" y="0"/>
                            <a:pt x="20174" y="8200"/>
                            <a:pt x="21452" y="1908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0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42" name="Arc 14"/>
                    <p:cNvSpPr>
                      <a:spLocks/>
                    </p:cNvSpPr>
                    <p:nvPr/>
                  </p:nvSpPr>
                  <p:spPr bwMode="auto">
                    <a:xfrm rot="12658093" flipH="1">
                      <a:off x="1710691" y="2813630"/>
                      <a:ext cx="171361" cy="14669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453"/>
                        <a:gd name="T1" fmla="*/ 0 h 21600"/>
                        <a:gd name="T2" fmla="*/ 21453 w 21453"/>
                        <a:gd name="T3" fmla="*/ 19080 h 21600"/>
                        <a:gd name="T4" fmla="*/ 0 w 2145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453" h="21600" fill="none" extrusionOk="0">
                          <a:moveTo>
                            <a:pt x="-1" y="0"/>
                          </a:moveTo>
                          <a:cubicBezTo>
                            <a:pt x="10954" y="0"/>
                            <a:pt x="20174" y="8200"/>
                            <a:pt x="21452" y="19080"/>
                          </a:cubicBezTo>
                        </a:path>
                        <a:path w="21453" h="21600" stroke="0" extrusionOk="0">
                          <a:moveTo>
                            <a:pt x="-1" y="0"/>
                          </a:moveTo>
                          <a:cubicBezTo>
                            <a:pt x="10954" y="0"/>
                            <a:pt x="20174" y="8200"/>
                            <a:pt x="21452" y="1908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0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  <p:grpSp>
                <p:nvGrpSpPr>
                  <p:cNvPr id="14" name="Group 57"/>
                  <p:cNvGrpSpPr/>
                  <p:nvPr/>
                </p:nvGrpSpPr>
                <p:grpSpPr>
                  <a:xfrm>
                    <a:off x="4038600" y="1295400"/>
                    <a:ext cx="228600" cy="381000"/>
                    <a:chOff x="4038600" y="1295400"/>
                    <a:chExt cx="228600" cy="381000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038600" y="1295400"/>
                      <a:ext cx="228600" cy="228600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12700"/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flipH="1">
                      <a:off x="4038600" y="1524000"/>
                      <a:ext cx="76200" cy="152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81" name="TextBox 80"/>
                <p:cNvSpPr txBox="1"/>
                <p:nvPr/>
              </p:nvSpPr>
              <p:spPr>
                <a:xfrm>
                  <a:off x="5181600" y="1600200"/>
                  <a:ext cx="1264024" cy="4640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H3K9me1</a:t>
                  </a:r>
                  <a:endParaRPr lang="en-US" sz="1000" dirty="0"/>
                </a:p>
              </p:txBody>
            </p:sp>
          </p:grpSp>
          <p:grpSp>
            <p:nvGrpSpPr>
              <p:cNvPr id="15" name="Group 77"/>
              <p:cNvGrpSpPr/>
              <p:nvPr/>
            </p:nvGrpSpPr>
            <p:grpSpPr>
              <a:xfrm>
                <a:off x="6096000" y="2942556"/>
                <a:ext cx="998783" cy="943644"/>
                <a:chOff x="2671729" y="3886200"/>
                <a:chExt cx="1747871" cy="1751582"/>
              </a:xfrm>
            </p:grpSpPr>
            <p:grpSp>
              <p:nvGrpSpPr>
                <p:cNvPr id="16" name="Group 42"/>
                <p:cNvGrpSpPr/>
                <p:nvPr/>
              </p:nvGrpSpPr>
              <p:grpSpPr>
                <a:xfrm rot="20512738">
                  <a:off x="2671729" y="4039618"/>
                  <a:ext cx="1600200" cy="775578"/>
                  <a:chOff x="1457934" y="2648957"/>
                  <a:chExt cx="694322" cy="316003"/>
                </a:xfrm>
              </p:grpSpPr>
              <p:sp>
                <p:nvSpPr>
                  <p:cNvPr id="44" name="Arc 8"/>
                  <p:cNvSpPr>
                    <a:spLocks/>
                  </p:cNvSpPr>
                  <p:nvPr/>
                </p:nvSpPr>
                <p:spPr bwMode="auto">
                  <a:xfrm rot="21076839">
                    <a:off x="1457934" y="2648957"/>
                    <a:ext cx="414479" cy="10126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5" name="Arc 10"/>
                  <p:cNvSpPr>
                    <a:spLocks/>
                  </p:cNvSpPr>
                  <p:nvPr/>
                </p:nvSpPr>
                <p:spPr bwMode="auto">
                  <a:xfrm rot="11323161" flipV="1">
                    <a:off x="1751465" y="2777332"/>
                    <a:ext cx="400791" cy="18114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6" name="Oval 11"/>
                  <p:cNvSpPr>
                    <a:spLocks noChangeArrowheads="1"/>
                  </p:cNvSpPr>
                  <p:nvPr/>
                </p:nvSpPr>
                <p:spPr bwMode="auto">
                  <a:xfrm rot="9474127">
                    <a:off x="1625991" y="2675071"/>
                    <a:ext cx="312146" cy="2898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9999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7" name="Arc 12"/>
                  <p:cNvSpPr>
                    <a:spLocks/>
                  </p:cNvSpPr>
                  <p:nvPr/>
                </p:nvSpPr>
                <p:spPr bwMode="auto">
                  <a:xfrm rot="12658093" flipH="1">
                    <a:off x="1681774" y="2651797"/>
                    <a:ext cx="171361" cy="1466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53"/>
                      <a:gd name="T1" fmla="*/ 0 h 21600"/>
                      <a:gd name="T2" fmla="*/ 21453 w 21453"/>
                      <a:gd name="T3" fmla="*/ 19080 h 21600"/>
                      <a:gd name="T4" fmla="*/ 0 w 2145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53" h="21600" fill="none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</a:path>
                      <a:path w="21453" h="21600" stroke="0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8" name="Arc 13"/>
                  <p:cNvSpPr>
                    <a:spLocks/>
                  </p:cNvSpPr>
                  <p:nvPr/>
                </p:nvSpPr>
                <p:spPr bwMode="auto">
                  <a:xfrm rot="12624755" flipH="1">
                    <a:off x="1661425" y="2704795"/>
                    <a:ext cx="232408" cy="19211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53"/>
                      <a:gd name="T1" fmla="*/ 0 h 21600"/>
                      <a:gd name="T2" fmla="*/ 21453 w 21453"/>
                      <a:gd name="T3" fmla="*/ 19080 h 21600"/>
                      <a:gd name="T4" fmla="*/ 0 w 2145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53" h="21600" fill="none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</a:path>
                      <a:path w="21453" h="21600" stroke="0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9" name="Arc 14"/>
                  <p:cNvSpPr>
                    <a:spLocks/>
                  </p:cNvSpPr>
                  <p:nvPr/>
                </p:nvSpPr>
                <p:spPr bwMode="auto">
                  <a:xfrm rot="12658093" flipH="1">
                    <a:off x="1710691" y="2813630"/>
                    <a:ext cx="171361" cy="1466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53"/>
                      <a:gd name="T1" fmla="*/ 0 h 21600"/>
                      <a:gd name="T2" fmla="*/ 21453 w 21453"/>
                      <a:gd name="T3" fmla="*/ 19080 h 21600"/>
                      <a:gd name="T4" fmla="*/ 0 w 2145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53" h="21600" fill="none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</a:path>
                      <a:path w="21453" h="21600" stroke="0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  <p:sp>
              <p:nvSpPr>
                <p:cNvPr id="60" name="Oval 59"/>
                <p:cNvSpPr/>
                <p:nvPr/>
              </p:nvSpPr>
              <p:spPr>
                <a:xfrm>
                  <a:off x="4114800" y="3886200"/>
                  <a:ext cx="228600" cy="2286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/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038600" y="4038600"/>
                  <a:ext cx="76200" cy="152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61"/>
                <p:cNvSpPr/>
                <p:nvPr/>
              </p:nvSpPr>
              <p:spPr>
                <a:xfrm>
                  <a:off x="3886200" y="3886200"/>
                  <a:ext cx="228600" cy="2286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/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62"/>
                <p:cNvGrpSpPr/>
                <p:nvPr/>
              </p:nvGrpSpPr>
              <p:grpSpPr>
                <a:xfrm rot="20512738">
                  <a:off x="2747929" y="4862204"/>
                  <a:ext cx="1600200" cy="775578"/>
                  <a:chOff x="1457934" y="2648957"/>
                  <a:chExt cx="694322" cy="316003"/>
                </a:xfrm>
              </p:grpSpPr>
              <p:sp>
                <p:nvSpPr>
                  <p:cNvPr id="64" name="Arc 8"/>
                  <p:cNvSpPr>
                    <a:spLocks/>
                  </p:cNvSpPr>
                  <p:nvPr/>
                </p:nvSpPr>
                <p:spPr bwMode="auto">
                  <a:xfrm rot="21076839">
                    <a:off x="1457934" y="2648957"/>
                    <a:ext cx="414479" cy="10126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5" name="Arc 10"/>
                  <p:cNvSpPr>
                    <a:spLocks/>
                  </p:cNvSpPr>
                  <p:nvPr/>
                </p:nvSpPr>
                <p:spPr bwMode="auto">
                  <a:xfrm rot="11323161" flipV="1">
                    <a:off x="1751465" y="2777332"/>
                    <a:ext cx="400791" cy="18114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6" name="Oval 11"/>
                  <p:cNvSpPr>
                    <a:spLocks noChangeArrowheads="1"/>
                  </p:cNvSpPr>
                  <p:nvPr/>
                </p:nvSpPr>
                <p:spPr bwMode="auto">
                  <a:xfrm rot="9474127">
                    <a:off x="1625991" y="2675071"/>
                    <a:ext cx="312146" cy="2898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9999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7" name="Arc 12"/>
                  <p:cNvSpPr>
                    <a:spLocks/>
                  </p:cNvSpPr>
                  <p:nvPr/>
                </p:nvSpPr>
                <p:spPr bwMode="auto">
                  <a:xfrm rot="12658093" flipH="1">
                    <a:off x="1681774" y="2651797"/>
                    <a:ext cx="171361" cy="1466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53"/>
                      <a:gd name="T1" fmla="*/ 0 h 21600"/>
                      <a:gd name="T2" fmla="*/ 21453 w 21453"/>
                      <a:gd name="T3" fmla="*/ 19080 h 21600"/>
                      <a:gd name="T4" fmla="*/ 0 w 2145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53" h="21600" fill="none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</a:path>
                      <a:path w="21453" h="21600" stroke="0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8" name="Arc 13"/>
                  <p:cNvSpPr>
                    <a:spLocks/>
                  </p:cNvSpPr>
                  <p:nvPr/>
                </p:nvSpPr>
                <p:spPr bwMode="auto">
                  <a:xfrm rot="12624755" flipH="1">
                    <a:off x="1661425" y="2704795"/>
                    <a:ext cx="232408" cy="19211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53"/>
                      <a:gd name="T1" fmla="*/ 0 h 21600"/>
                      <a:gd name="T2" fmla="*/ 21453 w 21453"/>
                      <a:gd name="T3" fmla="*/ 19080 h 21600"/>
                      <a:gd name="T4" fmla="*/ 0 w 2145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53" h="21600" fill="none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</a:path>
                      <a:path w="21453" h="21600" stroke="0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9" name="Arc 14"/>
                  <p:cNvSpPr>
                    <a:spLocks/>
                  </p:cNvSpPr>
                  <p:nvPr/>
                </p:nvSpPr>
                <p:spPr bwMode="auto">
                  <a:xfrm rot="12658093" flipH="1">
                    <a:off x="1710691" y="2813630"/>
                    <a:ext cx="171361" cy="1466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453"/>
                      <a:gd name="T1" fmla="*/ 0 h 21600"/>
                      <a:gd name="T2" fmla="*/ 21453 w 21453"/>
                      <a:gd name="T3" fmla="*/ 19080 h 21600"/>
                      <a:gd name="T4" fmla="*/ 0 w 2145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453" h="21600" fill="none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</a:path>
                      <a:path w="21453" h="21600" stroke="0" extrusionOk="0">
                        <a:moveTo>
                          <a:pt x="-1" y="0"/>
                        </a:moveTo>
                        <a:cubicBezTo>
                          <a:pt x="10954" y="0"/>
                          <a:pt x="20174" y="8200"/>
                          <a:pt x="21452" y="1908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800">
                      <a:ln w="57150"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  <p:sp>
              <p:nvSpPr>
                <p:cNvPr id="70" name="Oval 69"/>
                <p:cNvSpPr/>
                <p:nvPr/>
              </p:nvSpPr>
              <p:spPr>
                <a:xfrm>
                  <a:off x="4191000" y="4708786"/>
                  <a:ext cx="228600" cy="2286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/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4114800" y="4861186"/>
                  <a:ext cx="76200" cy="152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Oval 71"/>
                <p:cNvSpPr/>
                <p:nvPr/>
              </p:nvSpPr>
              <p:spPr>
                <a:xfrm>
                  <a:off x="3962400" y="4708786"/>
                  <a:ext cx="228600" cy="2286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/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114800" y="4572000"/>
                  <a:ext cx="228600" cy="2286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/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6781800" y="2725579"/>
                <a:ext cx="85997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H3K9me2</a:t>
                </a:r>
                <a:endParaRPr lang="en-US" sz="10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858000" y="3581400"/>
                <a:ext cx="74022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H3K9me3</a:t>
                </a:r>
                <a:endParaRPr lang="en-US" sz="10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866612" y="3121223"/>
                <a:ext cx="1257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</a:rPr>
                  <a:t>G9a activation</a:t>
                </a:r>
                <a:endParaRPr lang="en-US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</a:endParaRPr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>
                <a:off x="1981200" y="3429000"/>
                <a:ext cx="10668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4953000" y="3429000"/>
                <a:ext cx="10668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4800600" y="3121223"/>
                <a:ext cx="1257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</a:rPr>
                  <a:t>G9a activation</a:t>
                </a:r>
                <a:endParaRPr lang="en-US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4025475" y="35814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6844875" y="3581400"/>
              <a:ext cx="0" cy="533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3420282" y="4191000"/>
              <a:ext cx="121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Autophage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52327" y="4114800"/>
              <a:ext cx="23855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Tumor suppressor gene</a:t>
              </a:r>
            </a:p>
            <a:p>
              <a:pPr algn="ctr"/>
              <a:r>
                <a:rPr lang="en-US" dirty="0" smtClean="0"/>
                <a:t>Activation &amp; Apoptosis</a:t>
              </a:r>
              <a:endParaRPr lang="en-US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4101675" y="4724400"/>
              <a:ext cx="60960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235275" y="4724400"/>
              <a:ext cx="60960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3720675" y="5257800"/>
              <a:ext cx="367248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Inhibition of Cancer cell Proliferation </a:t>
              </a:r>
            </a:p>
            <a:p>
              <a:pPr algn="ctr"/>
              <a:r>
                <a:rPr lang="en-US" dirty="0" smtClean="0"/>
                <a:t>&amp; </a:t>
              </a:r>
            </a:p>
            <a:p>
              <a:pPr algn="ctr"/>
              <a:r>
                <a:rPr lang="en-US" dirty="0" smtClean="0"/>
                <a:t>Survival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025475" y="3581400"/>
              <a:ext cx="1232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</a:rPr>
                <a:t>H3K9 me1-</a:t>
              </a:r>
            </a:p>
            <a:p>
              <a:pPr algn="ctr"/>
              <a:r>
                <a:rPr lang="en-US" sz="14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</a:rPr>
                <a:t>G9a inhibitors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44875" y="3581400"/>
              <a:ext cx="1232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</a:rPr>
                <a:t>H3K9 me2/3-</a:t>
              </a:r>
            </a:p>
            <a:p>
              <a:pPr algn="ctr"/>
              <a:r>
                <a:rPr lang="en-US" sz="14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</a:rPr>
                <a:t>G9a inhibitors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53675" y="297180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</p:grpSp>
      <p:sp>
        <p:nvSpPr>
          <p:cNvPr id="74" name="Title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Relevance of G9a to tumorigenesis</a:t>
            </a:r>
            <a:endParaRPr lang="en-US" sz="2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6488668"/>
            <a:ext cx="449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Copeland et al. Nat. Rev. Drug Discovery, 2009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Selected PKMT showing  an association with human cancers</a:t>
            </a:r>
            <a:endParaRPr lang="en-US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0402" y="697469"/>
            <a:ext cx="8163193" cy="5791199"/>
            <a:chOff x="490402" y="697469"/>
            <a:chExt cx="8163193" cy="5791199"/>
          </a:xfrm>
        </p:grpSpPr>
        <p:pic>
          <p:nvPicPr>
            <p:cNvPr id="2" name="Picture 1" descr="HMTcanc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402" y="697469"/>
              <a:ext cx="8163193" cy="57911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90402" y="1219244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/G9a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0402" y="1648643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/G9a</a:t>
              </a:r>
              <a:endParaRPr lang="en-US" sz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76200" y="1066800"/>
            <a:ext cx="88392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44" y="958932"/>
            <a:ext cx="6553200" cy="52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9277" y="74870"/>
            <a:ext cx="3060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Isoforms of G9a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743" y="6578836"/>
            <a:ext cx="891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Wu H, Min J, </a:t>
            </a:r>
            <a:r>
              <a:rPr lang="en-US" sz="1000" dirty="0" err="1"/>
              <a:t>Lunin</a:t>
            </a:r>
            <a:r>
              <a:rPr lang="en-US" sz="1000" dirty="0"/>
              <a:t> VV, </a:t>
            </a:r>
            <a:r>
              <a:rPr lang="en-US" sz="1000" dirty="0" err="1"/>
              <a:t>Antoshenko</a:t>
            </a:r>
            <a:r>
              <a:rPr lang="en-US" sz="1000" dirty="0"/>
              <a:t> T, </a:t>
            </a:r>
            <a:r>
              <a:rPr lang="en-US" sz="1000" dirty="0" err="1"/>
              <a:t>Dombrovski</a:t>
            </a:r>
            <a:r>
              <a:rPr lang="en-US" sz="1000" dirty="0"/>
              <a:t> L, Zeng H, </a:t>
            </a:r>
            <a:r>
              <a:rPr lang="en-US" sz="1000" dirty="0" err="1"/>
              <a:t>Allali-Hassani</a:t>
            </a:r>
            <a:r>
              <a:rPr lang="en-US" sz="1000" dirty="0"/>
              <a:t> A, Campagna-Slater V, </a:t>
            </a:r>
            <a:r>
              <a:rPr lang="en-US" sz="1000" dirty="0" err="1"/>
              <a:t>Vedadi</a:t>
            </a:r>
            <a:r>
              <a:rPr lang="en-US" sz="1000" dirty="0"/>
              <a:t> M, </a:t>
            </a:r>
            <a:r>
              <a:rPr lang="en-US" sz="1000" dirty="0" err="1"/>
              <a:t>Arrowsmith</a:t>
            </a:r>
            <a:r>
              <a:rPr lang="en-US" sz="1000" dirty="0"/>
              <a:t> CH, </a:t>
            </a:r>
            <a:r>
              <a:rPr lang="en-US" sz="1000" dirty="0" err="1"/>
              <a:t>Plotnikov</a:t>
            </a:r>
            <a:r>
              <a:rPr lang="en-US" sz="1000" dirty="0"/>
              <a:t> AN, </a:t>
            </a:r>
            <a:r>
              <a:rPr lang="en-US" sz="1000" dirty="0" err="1"/>
              <a:t>Schapira</a:t>
            </a:r>
            <a:r>
              <a:rPr lang="en-US" sz="1000" dirty="0"/>
              <a:t> M - </a:t>
            </a:r>
            <a:r>
              <a:rPr lang="en-US" sz="1000" dirty="0" err="1"/>
              <a:t>PLoS</a:t>
            </a:r>
            <a:r>
              <a:rPr lang="en-US" sz="1000" dirty="0"/>
              <a:t> ONE (2010)</a:t>
            </a:r>
          </a:p>
        </p:txBody>
      </p:sp>
    </p:spTree>
    <p:extLst>
      <p:ext uri="{BB962C8B-B14F-4D97-AF65-F5344CB8AC3E}">
        <p14:creationId xmlns:p14="http://schemas.microsoft.com/office/powerpoint/2010/main" val="261085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>
            <a:spLocks/>
          </p:cNvSpPr>
          <p:nvPr/>
        </p:nvSpPr>
        <p:spPr>
          <a:xfrm>
            <a:off x="0" y="-462"/>
            <a:ext cx="9144000" cy="457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Scheme of Virtual screening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599584"/>
            <a:ext cx="8534400" cy="6258415"/>
            <a:chOff x="304800" y="457200"/>
            <a:chExt cx="8839200" cy="6400800"/>
          </a:xfrm>
        </p:grpSpPr>
        <p:sp>
          <p:nvSpPr>
            <p:cNvPr id="4" name="Flowchart: Magnetic Disk 3"/>
            <p:cNvSpPr/>
            <p:nvPr/>
          </p:nvSpPr>
          <p:spPr>
            <a:xfrm>
              <a:off x="638978" y="753024"/>
              <a:ext cx="1410685" cy="766512"/>
            </a:xfrm>
            <a:prstGeom prst="flowChartMagneticDisk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b" anchorCtr="0">
              <a:noAutofit/>
              <a:sp3d prstMaterial="matte"/>
            </a:bodyPr>
            <a:lstStyle/>
            <a:p>
              <a:pPr algn="ctr">
                <a:lnSpc>
                  <a:spcPct val="80000"/>
                </a:lnSpc>
              </a:pPr>
              <a:endParaRPr lang="en-US" sz="1400" b="1" dirty="0" smtClean="0">
                <a:solidFill>
                  <a:schemeClr val="tx1"/>
                </a:solidFill>
                <a:latin typeface="Goudy Old Style" pitchFamily="18" charset="0"/>
              </a:endParaRPr>
            </a:p>
            <a:p>
              <a:pPr algn="ctr">
                <a:lnSpc>
                  <a:spcPct val="80000"/>
                </a:lnSpc>
              </a:pPr>
              <a:endParaRPr lang="en-US" sz="1400" b="1" dirty="0">
                <a:solidFill>
                  <a:schemeClr val="tx1"/>
                </a:solidFill>
                <a:latin typeface="Goudy Old Style" pitchFamily="18" charset="0"/>
              </a:endParaRPr>
            </a:p>
            <a:p>
              <a:pPr algn="ctr">
                <a:lnSpc>
                  <a:spcPct val="80000"/>
                </a:lnSpc>
              </a:pPr>
              <a:endParaRPr lang="en-US" sz="1400" b="1" dirty="0" smtClean="0">
                <a:solidFill>
                  <a:schemeClr val="tx1"/>
                </a:solidFill>
                <a:latin typeface="Goudy Old Style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300" b="1" dirty="0" smtClean="0">
                  <a:solidFill>
                    <a:schemeClr val="tx1"/>
                  </a:solidFill>
                  <a:latin typeface="Goudy Old Style" pitchFamily="18" charset="0"/>
                </a:rPr>
                <a:t>Commercially</a:t>
              </a:r>
            </a:p>
            <a:p>
              <a:pPr algn="ctr">
                <a:lnSpc>
                  <a:spcPct val="80000"/>
                </a:lnSpc>
              </a:pPr>
              <a:r>
                <a:rPr lang="en-US" sz="1300" b="1" dirty="0" smtClean="0">
                  <a:solidFill>
                    <a:schemeClr val="tx1"/>
                  </a:solidFill>
                  <a:latin typeface="Goudy Old Style" pitchFamily="18" charset="0"/>
                </a:rPr>
                <a:t>Available Compounds</a:t>
              </a:r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6801750" y="794202"/>
              <a:ext cx="1057373" cy="686356"/>
            </a:xfrm>
            <a:prstGeom prst="flowChartMagneticDisk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5720" rtlCol="0" anchor="b" anchorCtr="0">
              <a:noAutofit/>
              <a:sp3d prstMaterial="matte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300" b="1" dirty="0" smtClean="0">
                  <a:solidFill>
                    <a:schemeClr val="tx1"/>
                  </a:solidFill>
                  <a:latin typeface="Goudy Old Style" pitchFamily="18" charset="0"/>
                </a:rPr>
                <a:t>Leadlike Compound Subset</a:t>
              </a:r>
              <a:endParaRPr lang="en-US" sz="1300" b="1" dirty="0">
                <a:solidFill>
                  <a:schemeClr val="tx1"/>
                </a:solidFill>
                <a:latin typeface="Goudy Old Style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1115787" y="1789754"/>
              <a:ext cx="380073" cy="171451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429775" y="1071233"/>
              <a:ext cx="447773" cy="17145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evel 8"/>
            <p:cNvSpPr/>
            <p:nvPr/>
          </p:nvSpPr>
          <p:spPr>
            <a:xfrm>
              <a:off x="629551" y="2138872"/>
              <a:ext cx="1420112" cy="802033"/>
            </a:xfrm>
            <a:prstGeom prst="beve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2D Similarity Search</a:t>
              </a:r>
              <a:endParaRPr lang="en-US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0" name="Bevel 9"/>
            <p:cNvSpPr/>
            <p:nvPr/>
          </p:nvSpPr>
          <p:spPr>
            <a:xfrm>
              <a:off x="6731790" y="2138871"/>
              <a:ext cx="1441560" cy="802033"/>
            </a:xfrm>
            <a:prstGeom prst="beve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3D Similarity Search</a:t>
              </a:r>
              <a:endParaRPr lang="en-US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7174042" y="1713091"/>
              <a:ext cx="381000" cy="17145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3330734" y="1157673"/>
              <a:ext cx="2059044" cy="407913"/>
            </a:xfrm>
            <a:prstGeom prst="foldedCorne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182880" rtlCol="0" anchor="ctr"/>
            <a:lstStyle/>
            <a:p>
              <a:pPr algn="ctr"/>
              <a:r>
                <a:rPr lang="en-US" sz="1400" b="1" cap="all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7030A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Database Preparation</a:t>
              </a:r>
              <a:endParaRPr lang="en-US" sz="1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963550" y="1071233"/>
              <a:ext cx="447773" cy="171450"/>
            </a:xfrm>
            <a:prstGeom prst="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413574" y="2424621"/>
              <a:ext cx="474202" cy="14153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evel 16"/>
            <p:cNvSpPr/>
            <p:nvPr/>
          </p:nvSpPr>
          <p:spPr>
            <a:xfrm>
              <a:off x="3554215" y="2141716"/>
              <a:ext cx="1494935" cy="752432"/>
            </a:xfrm>
            <a:prstGeom prst="beve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 cap="all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Structure Based Docking</a:t>
              </a:r>
              <a:endParaRPr lang="en-US" sz="13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29750" y="2067018"/>
              <a:ext cx="919611" cy="292388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Top 200 Hits</a:t>
              </a:r>
              <a:endParaRPr lang="en-US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7750" y="2065516"/>
              <a:ext cx="1132811" cy="292388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Top 17,000 Hits</a:t>
              </a:r>
              <a:endParaRPr lang="en-US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5658750" y="2405572"/>
              <a:ext cx="421610" cy="1343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457200"/>
              <a:ext cx="2067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~ 18 Million 2D library</a:t>
              </a:r>
              <a:endParaRPr lang="en-US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499930"/>
              <a:ext cx="2122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~ 1.6 Million 3D library</a:t>
              </a:r>
              <a:endParaRPr lang="en-US" sz="16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801348" y="3513316"/>
              <a:ext cx="3467002" cy="39936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Vendor Query with Top 50 hit compounds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4193167" y="3175024"/>
              <a:ext cx="359562" cy="12174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3994" y="2598916"/>
              <a:ext cx="1150956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cap="all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Query = SAM</a:t>
              </a:r>
              <a:endParaRPr lang="en-US" sz="13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933280" y="2590370"/>
              <a:ext cx="108767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b="1" cap="all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Query = SFG</a:t>
              </a:r>
              <a:endParaRPr lang="en-US" sz="13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247450" y="766157"/>
              <a:ext cx="570054" cy="298785"/>
            </a:xfrm>
            <a:custGeom>
              <a:avLst/>
              <a:gdLst>
                <a:gd name="connsiteX0" fmla="*/ 0 w 951547"/>
                <a:gd name="connsiteY0" fmla="*/ 0 h 324000"/>
                <a:gd name="connsiteX1" fmla="*/ 951547 w 951547"/>
                <a:gd name="connsiteY1" fmla="*/ 0 h 324000"/>
                <a:gd name="connsiteX2" fmla="*/ 951547 w 951547"/>
                <a:gd name="connsiteY2" fmla="*/ 324000 h 324000"/>
                <a:gd name="connsiteX3" fmla="*/ 0 w 951547"/>
                <a:gd name="connsiteY3" fmla="*/ 324000 h 324000"/>
                <a:gd name="connsiteX4" fmla="*/ 0 w 951547"/>
                <a:gd name="connsiteY4" fmla="*/ 0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547" h="324000">
                  <a:moveTo>
                    <a:pt x="0" y="0"/>
                  </a:moveTo>
                  <a:lnTo>
                    <a:pt x="951547" y="0"/>
                  </a:lnTo>
                  <a:lnTo>
                    <a:pt x="951547" y="324000"/>
                  </a:lnTo>
                  <a:lnTo>
                    <a:pt x="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ctr" defTabSz="4222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800" b="1" kern="1200" dirty="0" smtClean="0">
                  <a:solidFill>
                    <a:sysClr val="windowText" lastClr="000000"/>
                  </a:solidFill>
                </a:rPr>
                <a:t>Standard-</a:t>
              </a:r>
              <a:r>
                <a:rPr lang="en-US" sz="800" b="1" kern="1200" dirty="0" err="1" smtClean="0">
                  <a:solidFill>
                    <a:sysClr val="windowText" lastClr="000000"/>
                  </a:solidFill>
                </a:rPr>
                <a:t>ization</a:t>
              </a:r>
              <a:endParaRPr lang="en-US" sz="800" b="1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828406" y="766157"/>
              <a:ext cx="550592" cy="298785"/>
            </a:xfrm>
            <a:custGeom>
              <a:avLst/>
              <a:gdLst>
                <a:gd name="connsiteX0" fmla="*/ 0 w 951547"/>
                <a:gd name="connsiteY0" fmla="*/ 0 h 324000"/>
                <a:gd name="connsiteX1" fmla="*/ 951547 w 951547"/>
                <a:gd name="connsiteY1" fmla="*/ 0 h 324000"/>
                <a:gd name="connsiteX2" fmla="*/ 951547 w 951547"/>
                <a:gd name="connsiteY2" fmla="*/ 324000 h 324000"/>
                <a:gd name="connsiteX3" fmla="*/ 0 w 951547"/>
                <a:gd name="connsiteY3" fmla="*/ 324000 h 324000"/>
                <a:gd name="connsiteX4" fmla="*/ 0 w 951547"/>
                <a:gd name="connsiteY4" fmla="*/ 0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547" h="324000">
                  <a:moveTo>
                    <a:pt x="0" y="0"/>
                  </a:moveTo>
                  <a:lnTo>
                    <a:pt x="951547" y="0"/>
                  </a:lnTo>
                  <a:lnTo>
                    <a:pt x="951547" y="324000"/>
                  </a:lnTo>
                  <a:lnTo>
                    <a:pt x="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ctr" defTabSz="4222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800" b="1" kern="1200" dirty="0" smtClean="0">
                  <a:solidFill>
                    <a:sysClr val="windowText" lastClr="000000"/>
                  </a:solidFill>
                </a:rPr>
                <a:t>3D Structure Generation</a:t>
              </a:r>
              <a:endParaRPr lang="en-US" sz="800" b="1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384358" y="766157"/>
              <a:ext cx="550592" cy="298785"/>
            </a:xfrm>
            <a:custGeom>
              <a:avLst/>
              <a:gdLst>
                <a:gd name="connsiteX0" fmla="*/ 0 w 951547"/>
                <a:gd name="connsiteY0" fmla="*/ 0 h 324000"/>
                <a:gd name="connsiteX1" fmla="*/ 951547 w 951547"/>
                <a:gd name="connsiteY1" fmla="*/ 0 h 324000"/>
                <a:gd name="connsiteX2" fmla="*/ 951547 w 951547"/>
                <a:gd name="connsiteY2" fmla="*/ 324000 h 324000"/>
                <a:gd name="connsiteX3" fmla="*/ 0 w 951547"/>
                <a:gd name="connsiteY3" fmla="*/ 324000 h 324000"/>
                <a:gd name="connsiteX4" fmla="*/ 0 w 951547"/>
                <a:gd name="connsiteY4" fmla="*/ 0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547" h="324000">
                  <a:moveTo>
                    <a:pt x="0" y="0"/>
                  </a:moveTo>
                  <a:lnTo>
                    <a:pt x="951547" y="0"/>
                  </a:lnTo>
                  <a:lnTo>
                    <a:pt x="951547" y="324000"/>
                  </a:lnTo>
                  <a:lnTo>
                    <a:pt x="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ctr" defTabSz="4222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800" b="1" kern="1200" dirty="0" smtClean="0">
                  <a:solidFill>
                    <a:sysClr val="windowText" lastClr="000000"/>
                  </a:solidFill>
                </a:rPr>
                <a:t>Tautomer Enumeration</a:t>
              </a:r>
              <a:endParaRPr lang="en-US" sz="800" b="1" kern="12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195427" y="599585"/>
              <a:ext cx="2338206" cy="152011"/>
              <a:chOff x="2743200" y="778877"/>
              <a:chExt cx="2455410" cy="134919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743200" y="778877"/>
                <a:ext cx="710641" cy="134919"/>
              </a:xfrm>
              <a:custGeom>
                <a:avLst/>
                <a:gdLst>
                  <a:gd name="connsiteX0" fmla="*/ 0 w 1189434"/>
                  <a:gd name="connsiteY0" fmla="*/ 0 h 475773"/>
                  <a:gd name="connsiteX1" fmla="*/ 951548 w 1189434"/>
                  <a:gd name="connsiteY1" fmla="*/ 0 h 475773"/>
                  <a:gd name="connsiteX2" fmla="*/ 1189434 w 1189434"/>
                  <a:gd name="connsiteY2" fmla="*/ 237887 h 475773"/>
                  <a:gd name="connsiteX3" fmla="*/ 951548 w 1189434"/>
                  <a:gd name="connsiteY3" fmla="*/ 475773 h 475773"/>
                  <a:gd name="connsiteX4" fmla="*/ 0 w 1189434"/>
                  <a:gd name="connsiteY4" fmla="*/ 475773 h 475773"/>
                  <a:gd name="connsiteX5" fmla="*/ 237887 w 1189434"/>
                  <a:gd name="connsiteY5" fmla="*/ 237887 h 475773"/>
                  <a:gd name="connsiteX6" fmla="*/ 0 w 1189434"/>
                  <a:gd name="connsiteY6" fmla="*/ 0 h 47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9434" h="475773">
                    <a:moveTo>
                      <a:pt x="0" y="0"/>
                    </a:moveTo>
                    <a:lnTo>
                      <a:pt x="951548" y="0"/>
                    </a:lnTo>
                    <a:lnTo>
                      <a:pt x="1189434" y="237887"/>
                    </a:lnTo>
                    <a:lnTo>
                      <a:pt x="951548" y="475773"/>
                    </a:lnTo>
                    <a:lnTo>
                      <a:pt x="0" y="475773"/>
                    </a:lnTo>
                    <a:lnTo>
                      <a:pt x="237887" y="2378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5893" tIns="16002" rIns="253888" bIns="1600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sz="1200" b="1" kern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324789" y="778877"/>
                <a:ext cx="710641" cy="134919"/>
              </a:xfrm>
              <a:custGeom>
                <a:avLst/>
                <a:gdLst>
                  <a:gd name="connsiteX0" fmla="*/ 0 w 1189434"/>
                  <a:gd name="connsiteY0" fmla="*/ 0 h 475773"/>
                  <a:gd name="connsiteX1" fmla="*/ 951548 w 1189434"/>
                  <a:gd name="connsiteY1" fmla="*/ 0 h 475773"/>
                  <a:gd name="connsiteX2" fmla="*/ 1189434 w 1189434"/>
                  <a:gd name="connsiteY2" fmla="*/ 237887 h 475773"/>
                  <a:gd name="connsiteX3" fmla="*/ 951548 w 1189434"/>
                  <a:gd name="connsiteY3" fmla="*/ 475773 h 475773"/>
                  <a:gd name="connsiteX4" fmla="*/ 0 w 1189434"/>
                  <a:gd name="connsiteY4" fmla="*/ 475773 h 475773"/>
                  <a:gd name="connsiteX5" fmla="*/ 237887 w 1189434"/>
                  <a:gd name="connsiteY5" fmla="*/ 237887 h 475773"/>
                  <a:gd name="connsiteX6" fmla="*/ 0 w 1189434"/>
                  <a:gd name="connsiteY6" fmla="*/ 0 h 47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9434" h="475773">
                    <a:moveTo>
                      <a:pt x="0" y="0"/>
                    </a:moveTo>
                    <a:lnTo>
                      <a:pt x="951548" y="0"/>
                    </a:lnTo>
                    <a:lnTo>
                      <a:pt x="1189434" y="237887"/>
                    </a:lnTo>
                    <a:lnTo>
                      <a:pt x="951548" y="475773"/>
                    </a:lnTo>
                    <a:lnTo>
                      <a:pt x="0" y="475773"/>
                    </a:lnTo>
                    <a:lnTo>
                      <a:pt x="237887" y="2378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5893" tIns="16002" rIns="253888" bIns="1600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sz="1200" b="1" kern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906379" y="778877"/>
                <a:ext cx="710641" cy="134919"/>
              </a:xfrm>
              <a:custGeom>
                <a:avLst/>
                <a:gdLst>
                  <a:gd name="connsiteX0" fmla="*/ 0 w 1189434"/>
                  <a:gd name="connsiteY0" fmla="*/ 0 h 475773"/>
                  <a:gd name="connsiteX1" fmla="*/ 951548 w 1189434"/>
                  <a:gd name="connsiteY1" fmla="*/ 0 h 475773"/>
                  <a:gd name="connsiteX2" fmla="*/ 1189434 w 1189434"/>
                  <a:gd name="connsiteY2" fmla="*/ 237887 h 475773"/>
                  <a:gd name="connsiteX3" fmla="*/ 951548 w 1189434"/>
                  <a:gd name="connsiteY3" fmla="*/ 475773 h 475773"/>
                  <a:gd name="connsiteX4" fmla="*/ 0 w 1189434"/>
                  <a:gd name="connsiteY4" fmla="*/ 475773 h 475773"/>
                  <a:gd name="connsiteX5" fmla="*/ 237887 w 1189434"/>
                  <a:gd name="connsiteY5" fmla="*/ 237887 h 475773"/>
                  <a:gd name="connsiteX6" fmla="*/ 0 w 1189434"/>
                  <a:gd name="connsiteY6" fmla="*/ 0 h 47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9434" h="475773">
                    <a:moveTo>
                      <a:pt x="0" y="0"/>
                    </a:moveTo>
                    <a:lnTo>
                      <a:pt x="951548" y="0"/>
                    </a:lnTo>
                    <a:lnTo>
                      <a:pt x="1189434" y="237887"/>
                    </a:lnTo>
                    <a:lnTo>
                      <a:pt x="951548" y="475773"/>
                    </a:lnTo>
                    <a:lnTo>
                      <a:pt x="0" y="475773"/>
                    </a:lnTo>
                    <a:lnTo>
                      <a:pt x="237887" y="2378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5893" tIns="16002" rIns="253888" bIns="1600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ysClr val="windowText" lastClr="000000"/>
                    </a:solidFill>
                  </a:rPr>
                  <a:t>3</a:t>
                </a:r>
                <a:endParaRPr lang="en-US" sz="1200" b="1" kern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487969" y="778877"/>
                <a:ext cx="710641" cy="134919"/>
              </a:xfrm>
              <a:custGeom>
                <a:avLst/>
                <a:gdLst>
                  <a:gd name="connsiteX0" fmla="*/ 0 w 1189434"/>
                  <a:gd name="connsiteY0" fmla="*/ 0 h 475773"/>
                  <a:gd name="connsiteX1" fmla="*/ 951548 w 1189434"/>
                  <a:gd name="connsiteY1" fmla="*/ 0 h 475773"/>
                  <a:gd name="connsiteX2" fmla="*/ 1189434 w 1189434"/>
                  <a:gd name="connsiteY2" fmla="*/ 237887 h 475773"/>
                  <a:gd name="connsiteX3" fmla="*/ 951548 w 1189434"/>
                  <a:gd name="connsiteY3" fmla="*/ 475773 h 475773"/>
                  <a:gd name="connsiteX4" fmla="*/ 0 w 1189434"/>
                  <a:gd name="connsiteY4" fmla="*/ 475773 h 475773"/>
                  <a:gd name="connsiteX5" fmla="*/ 237887 w 1189434"/>
                  <a:gd name="connsiteY5" fmla="*/ 237887 h 475773"/>
                  <a:gd name="connsiteX6" fmla="*/ 0 w 1189434"/>
                  <a:gd name="connsiteY6" fmla="*/ 0 h 47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9434" h="475773">
                    <a:moveTo>
                      <a:pt x="0" y="0"/>
                    </a:moveTo>
                    <a:lnTo>
                      <a:pt x="951548" y="0"/>
                    </a:lnTo>
                    <a:lnTo>
                      <a:pt x="1189434" y="237887"/>
                    </a:lnTo>
                    <a:lnTo>
                      <a:pt x="951548" y="475773"/>
                    </a:lnTo>
                    <a:lnTo>
                      <a:pt x="0" y="475773"/>
                    </a:lnTo>
                    <a:lnTo>
                      <a:pt x="237887" y="2378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5893" tIns="16002" rIns="253888" bIns="1600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ysClr val="windowText" lastClr="000000"/>
                    </a:solidFill>
                  </a:rPr>
                  <a:t>4</a:t>
                </a:r>
                <a:endParaRPr lang="en-US" sz="1200" b="1" kern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4948856" y="766157"/>
              <a:ext cx="550592" cy="298785"/>
            </a:xfrm>
            <a:custGeom>
              <a:avLst/>
              <a:gdLst>
                <a:gd name="connsiteX0" fmla="*/ 0 w 951547"/>
                <a:gd name="connsiteY0" fmla="*/ 0 h 324000"/>
                <a:gd name="connsiteX1" fmla="*/ 951547 w 951547"/>
                <a:gd name="connsiteY1" fmla="*/ 0 h 324000"/>
                <a:gd name="connsiteX2" fmla="*/ 951547 w 951547"/>
                <a:gd name="connsiteY2" fmla="*/ 324000 h 324000"/>
                <a:gd name="connsiteX3" fmla="*/ 0 w 951547"/>
                <a:gd name="connsiteY3" fmla="*/ 324000 h 324000"/>
                <a:gd name="connsiteX4" fmla="*/ 0 w 951547"/>
                <a:gd name="connsiteY4" fmla="*/ 0 h 3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547" h="324000">
                  <a:moveTo>
                    <a:pt x="0" y="0"/>
                  </a:moveTo>
                  <a:lnTo>
                    <a:pt x="951547" y="0"/>
                  </a:lnTo>
                  <a:lnTo>
                    <a:pt x="951547" y="324000"/>
                  </a:lnTo>
                  <a:lnTo>
                    <a:pt x="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algn="ctr" defTabSz="4222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800" b="1" kern="1200" dirty="0" smtClean="0">
                  <a:solidFill>
                    <a:sysClr val="windowText" lastClr="000000"/>
                  </a:solidFill>
                </a:rPr>
                <a:t>Conformer Enumeration</a:t>
              </a:r>
              <a:endParaRPr lang="en-US" sz="800" b="1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6672" y="3328859"/>
              <a:ext cx="2002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nd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round similarity search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with the compounds having 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enzyme inhibition activity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2435365" y="2742770"/>
              <a:ext cx="403985" cy="148534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 rot="5400000">
              <a:off x="3808648" y="3170608"/>
              <a:ext cx="267499" cy="140502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201550" y="4351516"/>
              <a:ext cx="3086002" cy="381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Functional Screening in Cancer cells</a:t>
              </a:r>
              <a:endParaRPr lang="en-US" sz="14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53496" y="4351516"/>
              <a:ext cx="3013996" cy="381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Functional Screening using ELISA</a:t>
              </a:r>
              <a:endParaRPr lang="en-US" sz="1400" dirty="0"/>
            </a:p>
          </p:txBody>
        </p:sp>
        <p:sp>
          <p:nvSpPr>
            <p:cNvPr id="51" name="Right Arrow 50"/>
            <p:cNvSpPr/>
            <p:nvPr/>
          </p:nvSpPr>
          <p:spPr>
            <a:xfrm rot="5400000">
              <a:off x="3323290" y="4046105"/>
              <a:ext cx="244433" cy="145512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4155310" y="4351516"/>
              <a:ext cx="403985" cy="148534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839350" y="5189716"/>
              <a:ext cx="3086002" cy="381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Chemical Modification</a:t>
              </a:r>
              <a:endParaRPr lang="en-US" sz="1400" dirty="0"/>
            </a:p>
          </p:txBody>
        </p:sp>
        <p:sp>
          <p:nvSpPr>
            <p:cNvPr id="54" name="Right Arrow 53"/>
            <p:cNvSpPr/>
            <p:nvPr/>
          </p:nvSpPr>
          <p:spPr>
            <a:xfrm rot="5400000">
              <a:off x="5480729" y="4913728"/>
              <a:ext cx="200300" cy="125262"/>
            </a:xfrm>
            <a:prstGeom prst="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 rot="16200000">
              <a:off x="3187616" y="4895074"/>
              <a:ext cx="200299" cy="125264"/>
            </a:xfrm>
            <a:prstGeom prst="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4169586" y="4625346"/>
              <a:ext cx="403985" cy="148534"/>
            </a:xfrm>
            <a:prstGeom prst="righ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219798" y="5951716"/>
              <a:ext cx="3086002" cy="381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Anticancer Effect Analyses</a:t>
              </a:r>
              <a:endParaRPr lang="en-US" sz="14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05749" y="5875516"/>
              <a:ext cx="3381865" cy="533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NCI-60 </a:t>
              </a:r>
              <a:r>
                <a:rPr lang="en-US" sz="1300" b="1" dirty="0" smtClean="0"/>
                <a:t>Human </a:t>
              </a:r>
              <a:r>
                <a:rPr lang="en-US" sz="1300" b="1" dirty="0"/>
                <a:t>Tumor Cell Line </a:t>
              </a:r>
              <a:r>
                <a:rPr lang="en-US" sz="1300" b="1" dirty="0" smtClean="0"/>
                <a:t>Screen</a:t>
              </a:r>
            </a:p>
            <a:p>
              <a:pPr algn="ctr"/>
              <a:r>
                <a:rPr lang="en-US" sz="1300" b="1" dirty="0" smtClean="0"/>
                <a:t>&amp; In Vivo Test</a:t>
              </a:r>
              <a:endParaRPr lang="en-US" sz="1300" b="1" dirty="0"/>
            </a:p>
          </p:txBody>
        </p:sp>
        <p:sp>
          <p:nvSpPr>
            <p:cNvPr id="59" name="Right Arrow 58"/>
            <p:cNvSpPr/>
            <p:nvPr/>
          </p:nvSpPr>
          <p:spPr>
            <a:xfrm rot="5400000">
              <a:off x="6582309" y="5275078"/>
              <a:ext cx="875211" cy="173270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/>
            <p:cNvSpPr/>
            <p:nvPr/>
          </p:nvSpPr>
          <p:spPr>
            <a:xfrm flipH="1">
              <a:off x="4422721" y="6051444"/>
              <a:ext cx="434191" cy="205071"/>
            </a:xfrm>
            <a:prstGeom prst="rightArrow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 rot="16200000">
              <a:off x="277162" y="3553762"/>
              <a:ext cx="981571" cy="140504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79166" y="3513316"/>
              <a:ext cx="1077474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SAH for G9a</a:t>
              </a:r>
            </a:p>
          </p:txBody>
        </p:sp>
        <p:sp>
          <p:nvSpPr>
            <p:cNvPr id="63" name="Right Arrow 62"/>
            <p:cNvSpPr/>
            <p:nvPr/>
          </p:nvSpPr>
          <p:spPr>
            <a:xfrm rot="16200000">
              <a:off x="7200486" y="3219698"/>
              <a:ext cx="541515" cy="4571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629400" y="6629400"/>
              <a:ext cx="2514600" cy="2286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normAutofit fontScale="92500" lnSpcReduction="20000"/>
            </a:bodyPr>
            <a:lstStyle/>
            <a:p>
              <a:pPr>
                <a:spcBef>
                  <a:spcPct val="0"/>
                </a:spcBef>
              </a:pPr>
              <a:r>
                <a:rPr kumimoji="0" lang="en-US" sz="1100" b="1" i="0" u="none" strike="noStrike" kern="1200" cap="none" spc="0" normalizeH="0" baseline="0" noProof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Confidential : Do Not</a:t>
              </a:r>
              <a:r>
                <a:rPr kumimoji="0" lang="en-US" sz="1100" b="1" i="0" u="none" strike="noStrike" kern="1200" cap="none" spc="0" normalizeH="0" noProof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Copy or Distribute</a:t>
              </a:r>
              <a:endPara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5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96803"/>
              </p:ext>
            </p:extLst>
          </p:nvPr>
        </p:nvGraphicFramePr>
        <p:xfrm>
          <a:off x="-2" y="380998"/>
          <a:ext cx="9067801" cy="6400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083"/>
                <a:gridCol w="813516"/>
                <a:gridCol w="813516"/>
                <a:gridCol w="5674276"/>
                <a:gridCol w="1185410"/>
              </a:tblGrid>
              <a:tr h="145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Ranking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ZINC ID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NCI compounds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ZINC29786412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267.241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gamma-L-Glutamyl-4-nitroanilide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ZINC01635650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270.31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2-amino-3-{[2-(4-nitrophenyl)ethyl]sulfanyl}propanoic acid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NSC163413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ZINC16899833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338.385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(2S)-2-amino-3-[(3S)-1-(4-ethoxyphenyl)-2,5-dioxo-pyrrolidin-3-yl]sulfanyl-propanoic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ZINC16899497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337.333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4-[(3S)-3-[(2S)-2-amino-3-hydroxy-3-oxo-propyl]sulfanyl-2,5-dioxo-pyrrolidin-1-yl]benzoic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ZINC04188103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297.271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2-(6-aminopurin-9-yl)-6-(hydroxymethyl)tetrahydropyran-3,4,5-triol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ZINC58382275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323.397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(Z)-5-(1,3-benzothiazol-2-yl)-6-(3-pyridyl)hex-5-enoic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ZINC27525910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284.293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(2R)-2-amino-3-[2-(4-nitrophenyl)-2-oxo-ethyl]sulfanyl-propanoic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ZINC01708082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335.32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acetic-acid-[(2R,3S,5R)-3-acetoxy-5-adenin-9-yl-tetrahydrofuran-2-yl]methyl-ester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NSC76760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ZINC06719206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292.36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2-amino-3-[(8-methoxy-2-methyl-4-quinolyl)sulfanyl]propanoic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ZINC15657781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325.325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2'-O-(2-Methoxyethyl)adenosine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ZINC19720210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312.322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(2R)-2-amino-3-[(3S)-1-(4-fluorophenyl)-2,5-dioxo-pyrrolidin-3-yl]</a:t>
                      </a:r>
                      <a:r>
                        <a:rPr lang="en-US" sz="800" u="none" strike="noStrike" dirty="0" err="1">
                          <a:effectLst/>
                        </a:rPr>
                        <a:t>sulfanyl-propanoic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ZINC22062133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289.289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Methimazole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Thio</a:t>
                      </a:r>
                      <a:r>
                        <a:rPr lang="en-US" sz="800" u="none" strike="noStrike" dirty="0">
                          <a:effectLst/>
                        </a:rPr>
                        <a:t>-?-D-</a:t>
                      </a:r>
                      <a:r>
                        <a:rPr lang="en-US" sz="800" u="none" strike="noStrike" dirty="0" err="1">
                          <a:effectLst/>
                        </a:rPr>
                        <a:t>glucuronide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ZINC49453260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328.412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1-{[2-(3,4-dimethylphenyl)-5-methyl-1,3-oxazol-4-yl]methyl}piperidine-3-carboxylic acid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ZINC49453252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334.803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1-{[2-(4-chlorophenyl)-5-methyl-1,3-oxazol-4-yl]methyl}piperidine-3-carboxylic acid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ZINC41689143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265.696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{[5-(2-Chloro-phenyl)-furan-2-ylmethyl]-amino}-acetic acid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ZINC02675146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287.273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4-{[(4-nitrophenyl)</a:t>
                      </a:r>
                      <a:r>
                        <a:rPr lang="en-US" sz="800" u="none" strike="noStrike" dirty="0" err="1">
                          <a:effectLst/>
                        </a:rPr>
                        <a:t>sulfonyl</a:t>
                      </a:r>
                      <a:r>
                        <a:rPr lang="en-US" sz="800" u="none" strike="noStrike" dirty="0">
                          <a:effectLst/>
                        </a:rPr>
                        <a:t>]amino}</a:t>
                      </a:r>
                      <a:r>
                        <a:rPr lang="en-US" sz="800" u="none" strike="noStrike" dirty="0" err="1">
                          <a:effectLst/>
                        </a:rPr>
                        <a:t>butanoic</a:t>
                      </a:r>
                      <a:r>
                        <a:rPr lang="en-US" sz="800" u="none" strike="noStrike" dirty="0">
                          <a:effectLst/>
                        </a:rPr>
                        <a:t> acid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ZINC42379800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271.318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4-[(4-aminophenyl)</a:t>
                      </a:r>
                      <a:r>
                        <a:rPr lang="en-US" sz="800" u="none" strike="noStrike" dirty="0" err="1">
                          <a:effectLst/>
                        </a:rPr>
                        <a:t>sulfonyl</a:t>
                      </a:r>
                      <a:r>
                        <a:rPr lang="en-US" sz="800" u="none" strike="noStrike" dirty="0">
                          <a:effectLst/>
                        </a:rPr>
                        <a:t>-methyl-amino]</a:t>
                      </a:r>
                      <a:r>
                        <a:rPr lang="en-US" sz="800" u="none" strike="noStrike" dirty="0" err="1">
                          <a:effectLst/>
                        </a:rPr>
                        <a:t>butanoic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ZINC03999369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323.309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6-(6-amino-9H-purin-9-yl)-2-ethoxytetrahydrofuro[3,4-d][1,3]dioxol-4-yl]methanol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ZINC01569549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262.293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7-adenin-9-ylenanthate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NSC88907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ZINC04514042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370.391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2-amino-3-[[5-(6-aminopurin-9-yl)-3,4-dihydroxy-tetrahydrofuran-2-yl]methylsulfanyl]propanoic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ZINC32917705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313.311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N-[(6-methyl-3-oxo-3,4-dihydro-2H-1,4-benzoxazin-7-yl)</a:t>
                      </a:r>
                      <a:r>
                        <a:rPr lang="en-US" sz="800" u="none" strike="noStrike" dirty="0" err="1">
                          <a:effectLst/>
                        </a:rPr>
                        <a:t>sulfonyl</a:t>
                      </a:r>
                      <a:r>
                        <a:rPr lang="en-US" sz="800" u="none" strike="noStrike" dirty="0">
                          <a:effectLst/>
                        </a:rPr>
                        <a:t>]alanine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ZINC01205282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295.255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methyl 5-(6-amino-9H-purin-9-yl)-3,4-dihydroxytetrahydro-2-furancarboxylate (non-preferred name)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ZINC05234530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299.284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4-[(2-oxo-3H-benzooxazol-6-yl)sulfonylamino]butanoic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ZINC05549707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267.313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1-(6-aminopurin-9-yl)-3-(2-hydroxyethyl-methyl-amino)-propan-2-ol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NSC371362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ZINC19142033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320.29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9-(3-nitrophenyl)sulfonylpurin-6-amine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ZINC01732835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261.257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6-{5,7-dioxo-5H,6H,7H-pyrrolo[3,4-b]pyridin-6-yl}hexanoic acid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ZINC04627954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266.266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3-[(6-amino-7H-purin-8-yl)</a:t>
                      </a:r>
                      <a:r>
                        <a:rPr lang="en-US" sz="800" u="none" strike="noStrike" dirty="0" err="1">
                          <a:effectLst/>
                        </a:rPr>
                        <a:t>azosulfanyl</a:t>
                      </a:r>
                      <a:r>
                        <a:rPr lang="en-US" sz="800" u="none" strike="noStrike" dirty="0">
                          <a:effectLst/>
                        </a:rPr>
                        <a:t>]</a:t>
                      </a:r>
                      <a:r>
                        <a:rPr lang="en-US" sz="800" u="none" strike="noStrike" dirty="0" err="1">
                          <a:effectLst/>
                        </a:rPr>
                        <a:t>propanoic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NSC51459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ZINC19720197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342.804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(2R)-2-amino-3-[(3S)-1-(3-chloro-4-methyl-phenyl)-2,5-dioxo-pyrrolidin-3-yl]sulfanyl-propanoic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ZINC09420897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280.324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2-amino-3-[(6-fluoro-2-methyl-4-quinolyl)</a:t>
                      </a:r>
                      <a:r>
                        <a:rPr lang="en-US" sz="800" u="none" strike="noStrike" dirty="0" err="1">
                          <a:effectLst/>
                        </a:rPr>
                        <a:t>sulfanyl</a:t>
                      </a:r>
                      <a:r>
                        <a:rPr lang="en-US" sz="800" u="none" strike="noStrike" dirty="0">
                          <a:effectLst/>
                        </a:rPr>
                        <a:t>]</a:t>
                      </a:r>
                      <a:r>
                        <a:rPr lang="en-US" sz="800" u="none" strike="noStrike" dirty="0" err="1">
                          <a:effectLst/>
                        </a:rPr>
                        <a:t>propanoic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ZINC10474284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314.407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2-amino-3-[1-(cyclohexylmethyl)-2,5-dioxo-pyrrolidin-3-yl]sulfanyl-propanoic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ZINC16958662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297.271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(2R,3R,4R,5S)-2-(6-aminopurin-9-yl)-5-[(1S)-1,2-dihydroxyethyl]tetrahydrofuran-3,4-diol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NSC670001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ZINC40546444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312.283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(3-Methyl-2,4-dioxo-1,2,3,4-tetrahydro-quinazoline-6-sulfonylamino)-acetic acid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ZINC02169568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280.216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4-Nitrobenzoylglycylglycine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ZINC04513827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366.31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4-[[5-(6-aminopurin-9-yl)-3,4-dihydroxy-tetrahydrofuran-2-yl]methoxy]-4-oxo-butanoic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ZINC32917690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299.284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N-[(6-methyl-3-oxo-3,4-dihydro-2H-1,4-benzoxazin-7-yl)sulfonyl]glycine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ZINC01681686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265.229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(2S)-2-[(1R)-1-adenin-9-yl-2-keto-ethoxy]-3-hydroxy-propionaldehyde(Adenosine-2′,3′-dialdehyde)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ZINC58332159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264.31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5-([1,2,4]</a:t>
                      </a:r>
                      <a:r>
                        <a:rPr lang="en-US" sz="800" u="none" strike="noStrike" dirty="0" err="1">
                          <a:effectLst/>
                        </a:rPr>
                        <a:t>triazolo</a:t>
                      </a:r>
                      <a:r>
                        <a:rPr lang="en-US" sz="800" u="none" strike="noStrike" dirty="0">
                          <a:effectLst/>
                        </a:rPr>
                        <a:t>[4,3-a]pyridin-3-ylsulfonyl)</a:t>
                      </a:r>
                      <a:r>
                        <a:rPr lang="en-US" sz="800" u="none" strike="noStrike" dirty="0" err="1">
                          <a:effectLst/>
                        </a:rPr>
                        <a:t>pentanenitrile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ZINC13547652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309.282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[(2R,3R,4R,5R)-5-(6-aminopurin-9-yl)-3,4-dihydroxy-tetrahydrofuran-2-yl]methyl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ZINC54448642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326.36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N-[(1R)-1-(2,3-dihydro-1,4-benzodioxin-6-yl)-2-methyl-propyl]tetrazolo[5,1-f]pyridazin-6-amine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ZINC55284374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263.272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{[5-(4-fluorophenyl)-1H-pyrazol-4-yl]methyl}(methyl)amino]acetic acid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ZINC41689200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245.278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3-[(5-Phenyl-furan-2-ylmethyl)-amino]-propionic acid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ZINC13548142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252.23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Nebularine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NSC 65423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ZINC01517335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330.747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4-[2-(4-chlorobenzoyl)anilino]-4-keto-butyrate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ZINC06691827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300.38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2-amino-3-(1-cyclohexyl-2,5-dioxo-pyrrolidin-3-yl)sulfanyl-propanoic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ZINC09115078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336.359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N-[(4-methoxyphenyl)-(1-methylimidazol-2-yl)-methyl]-5,6,7,8,9-pentazabicyclo[4.3.0]nona-2,4,7,9-tet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ZINC32917656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318.714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3-[(6-chloro-3-oxo-3,4-dihydro-2H-1,4-benzoxazin-7-yl)sulfonyl]propanoic acid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  <a:tr h="133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ZINC13424933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345.208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[(2S,3S,4R,5R)-2-(6-aminopurin-9-yl)-4-hydroxy-5-(hydroxymethyl)tetrahydrofuran-3-yl]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15" marR="4715" marT="4715" marB="0" anchor="b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-462"/>
            <a:ext cx="9144000" cy="305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HiTS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from Virtual screening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6626679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6414"/>
            <a:ext cx="2103120" cy="192024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67096"/>
            <a:ext cx="2103120" cy="192024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56414"/>
            <a:ext cx="2103120" cy="192024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74818"/>
            <a:ext cx="2103120" cy="192024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91" y="2774818"/>
            <a:ext cx="2103120" cy="192024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2774818"/>
            <a:ext cx="2103120" cy="192024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08418"/>
            <a:ext cx="2103120" cy="192024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908418"/>
            <a:ext cx="2103120" cy="192024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4878837"/>
            <a:ext cx="2103120" cy="192024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-462"/>
            <a:ext cx="9144000" cy="6100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Superimposed poses of Top 9 compounds (G9a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Methyltransferase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)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5730020" y="3531885"/>
            <a:ext cx="582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= SAH taken from G9a protein crystal structure (2O8J)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6626679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4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2764395" y="609600"/>
            <a:ext cx="339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G9a Activity / Inhibition Assay</a:t>
            </a:r>
            <a:endParaRPr lang="en-US" dirty="0">
              <a:latin typeface="+mj-lt"/>
            </a:endParaRPr>
          </a:p>
        </p:txBody>
      </p:sp>
      <p:grpSp>
        <p:nvGrpSpPr>
          <p:cNvPr id="2" name="Group 120"/>
          <p:cNvGrpSpPr/>
          <p:nvPr/>
        </p:nvGrpSpPr>
        <p:grpSpPr>
          <a:xfrm>
            <a:off x="748544" y="1368623"/>
            <a:ext cx="7633456" cy="4955977"/>
            <a:chOff x="261537" y="1143000"/>
            <a:chExt cx="7633456" cy="4955977"/>
          </a:xfrm>
        </p:grpSpPr>
        <p:sp>
          <p:nvSpPr>
            <p:cNvPr id="364" name="TextBox 363"/>
            <p:cNvSpPr txBox="1"/>
            <p:nvPr/>
          </p:nvSpPr>
          <p:spPr>
            <a:xfrm rot="20682787">
              <a:off x="2569848" y="3193932"/>
              <a:ext cx="3477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Add H3K9 mono-, di-, or </a:t>
              </a:r>
              <a:r>
                <a:rPr lang="en-US" sz="1400" dirty="0" err="1" smtClean="0"/>
                <a:t>trimethy</a:t>
              </a:r>
              <a:r>
                <a:rPr lang="en-US" sz="1400" dirty="0" smtClean="0"/>
                <a:t> specific </a:t>
              </a:r>
              <a:r>
                <a:rPr lang="en-US" sz="1400" dirty="0" err="1" smtClean="0"/>
                <a:t>Ab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6223032" y="1295400"/>
              <a:ext cx="914400" cy="381000"/>
              <a:chOff x="1371600" y="1371600"/>
              <a:chExt cx="914400" cy="381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371600" y="1371600"/>
                <a:ext cx="9144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02956" y="1407112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G9a</a:t>
                </a:r>
                <a:endParaRPr lang="en-US" sz="14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213632" y="1353844"/>
              <a:ext cx="445699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SAH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4" name="Group 29"/>
            <p:cNvGrpSpPr/>
            <p:nvPr/>
          </p:nvGrpSpPr>
          <p:grpSpPr>
            <a:xfrm>
              <a:off x="3352800" y="1143000"/>
              <a:ext cx="1643014" cy="322556"/>
              <a:chOff x="3249966" y="1430044"/>
              <a:chExt cx="1643014" cy="32255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276600" y="1447800"/>
                <a:ext cx="762000" cy="304800"/>
              </a:xfrm>
              <a:prstGeom prst="roundRect">
                <a:avLst/>
              </a:prstGeom>
              <a:noFill/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49966" y="1430044"/>
                <a:ext cx="1643014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Inhibitor candidates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>
              <a:off x="3581400" y="2438400"/>
              <a:ext cx="1828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09946" y="2664023"/>
              <a:ext cx="1752600" cy="29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43000" y="2743200"/>
              <a:ext cx="2084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Streptavidin coated plate</a:t>
              </a:r>
              <a:endParaRPr lang="en-US" sz="1400" dirty="0"/>
            </a:p>
          </p:txBody>
        </p:sp>
        <p:grpSp>
          <p:nvGrpSpPr>
            <p:cNvPr id="5" name="Group 44"/>
            <p:cNvGrpSpPr/>
            <p:nvPr/>
          </p:nvGrpSpPr>
          <p:grpSpPr>
            <a:xfrm>
              <a:off x="1371600" y="1752600"/>
              <a:ext cx="914400" cy="381000"/>
              <a:chOff x="1371600" y="1371600"/>
              <a:chExt cx="914400" cy="3810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371600" y="1371600"/>
                <a:ext cx="9144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00200" y="1407112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G9a</a:t>
                </a:r>
                <a:endParaRPr lang="en-US" sz="14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362200" y="1811044"/>
              <a:ext cx="48256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SAM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02277" y="2769346"/>
              <a:ext cx="14927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Mono- ( di-, or </a:t>
              </a:r>
            </a:p>
            <a:p>
              <a:r>
                <a:rPr lang="en-US" sz="1100" dirty="0" smtClean="0">
                  <a:solidFill>
                    <a:srgbClr val="FF0000"/>
                  </a:solidFill>
                </a:rPr>
                <a:t>Tri-) methylated H3K9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41810" y="2130623"/>
              <a:ext cx="1290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hr incubation</a:t>
              </a:r>
              <a:endParaRPr lang="en-US" sz="1400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3657600" y="4193977"/>
              <a:ext cx="1828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2466487" y="5791200"/>
              <a:ext cx="3330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Read </a:t>
              </a:r>
              <a:r>
                <a:rPr lang="en-US" sz="1400" dirty="0" err="1" smtClean="0"/>
                <a:t>chemiluminescence</a:t>
              </a:r>
              <a:r>
                <a:rPr lang="en-US" sz="1400" dirty="0" smtClean="0"/>
                <a:t> in a </a:t>
              </a:r>
              <a:r>
                <a:rPr lang="en-US" sz="1400" dirty="0" err="1" smtClean="0"/>
                <a:t>luminometer</a:t>
              </a:r>
              <a:endParaRPr lang="en-US" sz="14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66759" y="4781194"/>
              <a:ext cx="26693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B050"/>
                  </a:solidFill>
                </a:rPr>
                <a:t>H3K9 mono- ( di-, or tri-) methyl specific </a:t>
              </a:r>
              <a:r>
                <a:rPr lang="en-US" sz="1100" dirty="0" err="1" smtClean="0">
                  <a:solidFill>
                    <a:srgbClr val="00B050"/>
                  </a:solidFill>
                </a:rPr>
                <a:t>Ab</a:t>
              </a:r>
              <a:endParaRPr lang="en-US" sz="1100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oup 154"/>
            <p:cNvGrpSpPr/>
            <p:nvPr/>
          </p:nvGrpSpPr>
          <p:grpSpPr>
            <a:xfrm rot="18915662">
              <a:off x="6264022" y="3631709"/>
              <a:ext cx="89423" cy="143856"/>
              <a:chOff x="3962400" y="4343400"/>
              <a:chExt cx="152400" cy="304800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rot="5400000">
                <a:off x="3962400" y="4419600"/>
                <a:ext cx="15240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3924300" y="4533900"/>
                <a:ext cx="152400" cy="7620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H="1">
                <a:off x="4000500" y="4533900"/>
                <a:ext cx="152400" cy="7620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6728200" y="4730267"/>
              <a:ext cx="10903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7030A0"/>
                  </a:solidFill>
                </a:rPr>
                <a:t>Poly His HRP </a:t>
              </a:r>
              <a:r>
                <a:rPr lang="en-US" sz="1100" dirty="0" err="1" smtClean="0">
                  <a:solidFill>
                    <a:srgbClr val="7030A0"/>
                  </a:solidFill>
                </a:rPr>
                <a:t>Ab</a:t>
              </a:r>
              <a:endParaRPr lang="en-US" sz="1100" dirty="0">
                <a:solidFill>
                  <a:srgbClr val="7030A0"/>
                </a:solidFill>
              </a:endParaRPr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rot="10800000" flipV="1">
              <a:off x="2819401" y="2819399"/>
              <a:ext cx="28194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Down Arrow 165"/>
            <p:cNvSpPr/>
            <p:nvPr/>
          </p:nvSpPr>
          <p:spPr>
            <a:xfrm rot="2420114">
              <a:off x="3124401" y="1414169"/>
              <a:ext cx="228600" cy="457200"/>
            </a:xfrm>
            <a:prstGeom prst="downArrow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 flipH="1">
              <a:off x="3573122" y="4933594"/>
              <a:ext cx="1913095" cy="5528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3733800" y="3886200"/>
              <a:ext cx="1671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Add Poly His HRP </a:t>
              </a:r>
              <a:r>
                <a:rPr lang="en-US" sz="1400" dirty="0" err="1" smtClean="0"/>
                <a:t>Ab</a:t>
              </a:r>
              <a:endParaRPr lang="en-US" sz="14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1537" y="2053240"/>
              <a:ext cx="105028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Biotin-H3K9</a:t>
              </a:r>
            </a:p>
            <a:p>
              <a:r>
                <a:rPr lang="en-US" sz="1100" b="1" dirty="0" smtClean="0"/>
                <a:t>Me0 ( Me1, or </a:t>
              </a:r>
            </a:p>
            <a:p>
              <a:r>
                <a:rPr lang="en-US" sz="1100" b="1" dirty="0" smtClean="0"/>
                <a:t>Me2) peptides</a:t>
              </a:r>
              <a:endParaRPr lang="en-US" sz="1100" b="1" dirty="0"/>
            </a:p>
          </p:txBody>
        </p:sp>
        <p:grpSp>
          <p:nvGrpSpPr>
            <p:cNvPr id="7" name="Group 30"/>
            <p:cNvGrpSpPr/>
            <p:nvPr/>
          </p:nvGrpSpPr>
          <p:grpSpPr>
            <a:xfrm>
              <a:off x="1350995" y="2164459"/>
              <a:ext cx="1341735" cy="148175"/>
              <a:chOff x="692685" y="1233276"/>
              <a:chExt cx="1341735" cy="148175"/>
            </a:xfrm>
          </p:grpSpPr>
          <p:sp>
            <p:nvSpPr>
              <p:cNvPr id="12" name="Flowchart: Alternate Process 11"/>
              <p:cNvSpPr/>
              <p:nvPr/>
            </p:nvSpPr>
            <p:spPr>
              <a:xfrm>
                <a:off x="692685" y="1233276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2" idx="3"/>
                <a:endCxn id="12" idx="3"/>
              </p:cNvCxnSpPr>
              <p:nvPr/>
            </p:nvCxnSpPr>
            <p:spPr>
              <a:xfrm>
                <a:off x="831314" y="1307364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2" idx="3"/>
              </p:cNvCxnSpPr>
              <p:nvPr/>
            </p:nvCxnSpPr>
            <p:spPr>
              <a:xfrm>
                <a:off x="831314" y="1307364"/>
                <a:ext cx="117269" cy="172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945544" y="1286854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038835" y="1286854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143000" y="1281228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258892" y="1283269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368563" y="1281228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459529" y="1261921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585578" y="1252100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688317" y="1278189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798700" y="1267902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916203" y="1270545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9"/>
            <p:cNvGrpSpPr/>
            <p:nvPr/>
          </p:nvGrpSpPr>
          <p:grpSpPr>
            <a:xfrm>
              <a:off x="1487208" y="2308905"/>
              <a:ext cx="1341735" cy="148175"/>
              <a:chOff x="692685" y="1233276"/>
              <a:chExt cx="1341735" cy="148175"/>
            </a:xfrm>
          </p:grpSpPr>
          <p:sp>
            <p:nvSpPr>
              <p:cNvPr id="181" name="Flowchart: Alternate Process 180"/>
              <p:cNvSpPr/>
              <p:nvPr/>
            </p:nvSpPr>
            <p:spPr>
              <a:xfrm>
                <a:off x="692685" y="1233276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2" name="Straight Connector 181"/>
              <p:cNvCxnSpPr>
                <a:stCxn id="181" idx="3"/>
                <a:endCxn id="181" idx="3"/>
              </p:cNvCxnSpPr>
              <p:nvPr/>
            </p:nvCxnSpPr>
            <p:spPr>
              <a:xfrm>
                <a:off x="831314" y="1307364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81" idx="3"/>
              </p:cNvCxnSpPr>
              <p:nvPr/>
            </p:nvCxnSpPr>
            <p:spPr>
              <a:xfrm>
                <a:off x="831314" y="1307364"/>
                <a:ext cx="117269" cy="172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/>
              <p:nvPr/>
            </p:nvSpPr>
            <p:spPr>
              <a:xfrm>
                <a:off x="945544" y="1286854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038835" y="1286854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143000" y="1281228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258892" y="1283269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1368563" y="1281228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459529" y="1261921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1585578" y="1252100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688317" y="1278189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798700" y="1267902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916203" y="1270545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93"/>
            <p:cNvGrpSpPr/>
            <p:nvPr/>
          </p:nvGrpSpPr>
          <p:grpSpPr>
            <a:xfrm>
              <a:off x="1661687" y="2435422"/>
              <a:ext cx="1341735" cy="148175"/>
              <a:chOff x="692685" y="1233276"/>
              <a:chExt cx="1341735" cy="148175"/>
            </a:xfrm>
          </p:grpSpPr>
          <p:sp>
            <p:nvSpPr>
              <p:cNvPr id="195" name="Flowchart: Alternate Process 194"/>
              <p:cNvSpPr/>
              <p:nvPr/>
            </p:nvSpPr>
            <p:spPr>
              <a:xfrm>
                <a:off x="692685" y="1233276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6" name="Straight Connector 195"/>
              <p:cNvCxnSpPr>
                <a:stCxn id="195" idx="3"/>
                <a:endCxn id="195" idx="3"/>
              </p:cNvCxnSpPr>
              <p:nvPr/>
            </p:nvCxnSpPr>
            <p:spPr>
              <a:xfrm>
                <a:off x="831314" y="1307364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95" idx="3"/>
              </p:cNvCxnSpPr>
              <p:nvPr/>
            </p:nvCxnSpPr>
            <p:spPr>
              <a:xfrm>
                <a:off x="831314" y="1307364"/>
                <a:ext cx="117269" cy="172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>
                <a:off x="945544" y="1286854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038835" y="1286854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143000" y="1281228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258892" y="1283269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368563" y="1281228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459529" y="1261921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85578" y="1252100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1688317" y="1278189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1798700" y="1267902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916203" y="1270545"/>
                <a:ext cx="118217" cy="69934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84"/>
            <p:cNvGrpSpPr/>
            <p:nvPr/>
          </p:nvGrpSpPr>
          <p:grpSpPr>
            <a:xfrm>
              <a:off x="7289737" y="1699270"/>
              <a:ext cx="282857" cy="859664"/>
              <a:chOff x="5802573" y="39397"/>
              <a:chExt cx="282857" cy="859664"/>
            </a:xfrm>
          </p:grpSpPr>
          <p:grpSp>
            <p:nvGrpSpPr>
              <p:cNvPr id="11" name="Group 285"/>
              <p:cNvGrpSpPr/>
              <p:nvPr/>
            </p:nvGrpSpPr>
            <p:grpSpPr>
              <a:xfrm rot="18186743">
                <a:off x="5631705" y="423642"/>
                <a:ext cx="837970" cy="69480"/>
                <a:chOff x="5566744" y="723425"/>
                <a:chExt cx="1088876" cy="104688"/>
              </a:xfrm>
            </p:grpSpPr>
            <p:sp>
              <p:nvSpPr>
                <p:cNvPr id="288" name="Oval 287"/>
                <p:cNvSpPr/>
                <p:nvPr/>
              </p:nvSpPr>
              <p:spPr>
                <a:xfrm>
                  <a:off x="5566744" y="758179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>
                  <a:off x="5660035" y="758179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5764200" y="752553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5880092" y="754594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5989763" y="752553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>
                  <a:off x="6080729" y="733246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6206778" y="723425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6309517" y="749514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6419900" y="739227"/>
                  <a:ext cx="118217" cy="69934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6537403" y="741870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7" name="Straight Connector 286"/>
              <p:cNvCxnSpPr/>
              <p:nvPr/>
            </p:nvCxnSpPr>
            <p:spPr>
              <a:xfrm rot="18186743">
                <a:off x="5763168" y="848219"/>
                <a:ext cx="90247" cy="1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/>
            <p:cNvCxnSpPr/>
            <p:nvPr/>
          </p:nvCxnSpPr>
          <p:spPr>
            <a:xfrm>
              <a:off x="5791200" y="2664023"/>
              <a:ext cx="1752600" cy="29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0" idx="3"/>
              <a:endCxn id="210" idx="3"/>
            </p:cNvCxnSpPr>
            <p:nvPr/>
          </p:nvCxnSpPr>
          <p:spPr>
            <a:xfrm>
              <a:off x="6553200" y="259826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1"/>
            <p:cNvGrpSpPr/>
            <p:nvPr/>
          </p:nvGrpSpPr>
          <p:grpSpPr>
            <a:xfrm>
              <a:off x="6143070" y="1687439"/>
              <a:ext cx="282857" cy="859664"/>
              <a:chOff x="5802573" y="39397"/>
              <a:chExt cx="282857" cy="859664"/>
            </a:xfrm>
          </p:grpSpPr>
          <p:grpSp>
            <p:nvGrpSpPr>
              <p:cNvPr id="15" name="Group 250"/>
              <p:cNvGrpSpPr/>
              <p:nvPr/>
            </p:nvGrpSpPr>
            <p:grpSpPr>
              <a:xfrm rot="18186743">
                <a:off x="5631705" y="423642"/>
                <a:ext cx="837970" cy="69480"/>
                <a:chOff x="5566744" y="723425"/>
                <a:chExt cx="1088876" cy="104688"/>
              </a:xfrm>
            </p:grpSpPr>
            <p:sp>
              <p:nvSpPr>
                <p:cNvPr id="213" name="Oval 212"/>
                <p:cNvSpPr/>
                <p:nvPr/>
              </p:nvSpPr>
              <p:spPr>
                <a:xfrm>
                  <a:off x="5566744" y="758179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660035" y="758179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5764200" y="752553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5880092" y="754594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5989763" y="752553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6080729" y="733246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6206778" y="723425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6309517" y="749514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6419900" y="739227"/>
                  <a:ext cx="118217" cy="69934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6537403" y="741870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58" name="Straight Connector 257"/>
              <p:cNvCxnSpPr/>
              <p:nvPr/>
            </p:nvCxnSpPr>
            <p:spPr>
              <a:xfrm rot="18186743">
                <a:off x="5763168" y="848219"/>
                <a:ext cx="90247" cy="1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58"/>
            <p:cNvGrpSpPr/>
            <p:nvPr/>
          </p:nvGrpSpPr>
          <p:grpSpPr>
            <a:xfrm>
              <a:off x="6517271" y="1686676"/>
              <a:ext cx="282857" cy="859664"/>
              <a:chOff x="5802573" y="39397"/>
              <a:chExt cx="282857" cy="859664"/>
            </a:xfrm>
          </p:grpSpPr>
          <p:grpSp>
            <p:nvGrpSpPr>
              <p:cNvPr id="17" name="Group 259"/>
              <p:cNvGrpSpPr/>
              <p:nvPr/>
            </p:nvGrpSpPr>
            <p:grpSpPr>
              <a:xfrm rot="18186743">
                <a:off x="5631705" y="423642"/>
                <a:ext cx="837970" cy="69480"/>
                <a:chOff x="5566744" y="723425"/>
                <a:chExt cx="1088876" cy="104688"/>
              </a:xfrm>
            </p:grpSpPr>
            <p:sp>
              <p:nvSpPr>
                <p:cNvPr id="262" name="Oval 261"/>
                <p:cNvSpPr/>
                <p:nvPr/>
              </p:nvSpPr>
              <p:spPr>
                <a:xfrm>
                  <a:off x="5566744" y="758179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5660035" y="758179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5764200" y="752553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5880092" y="754594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5989763" y="752553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6080729" y="733246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6206778" y="723425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6309517" y="749514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6419900" y="739227"/>
                  <a:ext cx="118217" cy="69934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6537403" y="741870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1" name="Straight Connector 260"/>
              <p:cNvCxnSpPr/>
              <p:nvPr/>
            </p:nvCxnSpPr>
            <p:spPr>
              <a:xfrm rot="18186743">
                <a:off x="5763168" y="848219"/>
                <a:ext cx="90247" cy="1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271"/>
            <p:cNvGrpSpPr/>
            <p:nvPr/>
          </p:nvGrpSpPr>
          <p:grpSpPr>
            <a:xfrm>
              <a:off x="6908640" y="1674495"/>
              <a:ext cx="282857" cy="859664"/>
              <a:chOff x="5802573" y="39397"/>
              <a:chExt cx="282857" cy="859664"/>
            </a:xfrm>
          </p:grpSpPr>
          <p:grpSp>
            <p:nvGrpSpPr>
              <p:cNvPr id="20" name="Group 272"/>
              <p:cNvGrpSpPr/>
              <p:nvPr/>
            </p:nvGrpSpPr>
            <p:grpSpPr>
              <a:xfrm rot="18186743">
                <a:off x="5631705" y="423642"/>
                <a:ext cx="837970" cy="69480"/>
                <a:chOff x="5566744" y="723425"/>
                <a:chExt cx="1088876" cy="104688"/>
              </a:xfrm>
            </p:grpSpPr>
            <p:sp>
              <p:nvSpPr>
                <p:cNvPr id="275" name="Oval 274"/>
                <p:cNvSpPr/>
                <p:nvPr/>
              </p:nvSpPr>
              <p:spPr>
                <a:xfrm>
                  <a:off x="5566744" y="758179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5660035" y="758179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5764200" y="752553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5880092" y="754594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5989763" y="752553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6080729" y="733246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6206778" y="723425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6309517" y="749514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6419900" y="739227"/>
                  <a:ext cx="118217" cy="69934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>
                <a:xfrm>
                  <a:off x="6537403" y="741870"/>
                  <a:ext cx="118217" cy="69934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74" name="Straight Connector 273"/>
              <p:cNvCxnSpPr/>
              <p:nvPr/>
            </p:nvCxnSpPr>
            <p:spPr>
              <a:xfrm rot="18186743">
                <a:off x="5763168" y="848219"/>
                <a:ext cx="90247" cy="1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0" name="Flowchart: Alternate Process 209"/>
            <p:cNvSpPr/>
            <p:nvPr/>
          </p:nvSpPr>
          <p:spPr>
            <a:xfrm>
              <a:off x="6414571" y="2524180"/>
              <a:ext cx="138629" cy="148175"/>
            </a:xfrm>
            <a:prstGeom prst="flowChartAlternateProcess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5" name="Flowchart: Alternate Process 254"/>
            <p:cNvSpPr/>
            <p:nvPr/>
          </p:nvSpPr>
          <p:spPr>
            <a:xfrm>
              <a:off x="6795571" y="2524180"/>
              <a:ext cx="138629" cy="148175"/>
            </a:xfrm>
            <a:prstGeom prst="flowChartAlternateProcess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6" name="Flowchart: Alternate Process 255"/>
            <p:cNvSpPr/>
            <p:nvPr/>
          </p:nvSpPr>
          <p:spPr>
            <a:xfrm>
              <a:off x="7176571" y="2524180"/>
              <a:ext cx="138629" cy="148175"/>
            </a:xfrm>
            <a:prstGeom prst="flowChartAlternateProcess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7" name="Flowchart: Alternate Process 256"/>
            <p:cNvSpPr/>
            <p:nvPr/>
          </p:nvSpPr>
          <p:spPr>
            <a:xfrm>
              <a:off x="6034284" y="2524180"/>
              <a:ext cx="138629" cy="148175"/>
            </a:xfrm>
            <a:prstGeom prst="flowChartAlternateProcess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 rot="18186743">
              <a:off x="6340355" y="2944590"/>
              <a:ext cx="64818" cy="6548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98"/>
            <p:cNvGrpSpPr/>
            <p:nvPr/>
          </p:nvGrpSpPr>
          <p:grpSpPr>
            <a:xfrm>
              <a:off x="299135" y="3657599"/>
              <a:ext cx="1781394" cy="997860"/>
              <a:chOff x="5791200" y="1674495"/>
              <a:chExt cx="1781394" cy="997860"/>
            </a:xfrm>
          </p:grpSpPr>
          <p:grpSp>
            <p:nvGrpSpPr>
              <p:cNvPr id="22" name="Group 299"/>
              <p:cNvGrpSpPr/>
              <p:nvPr/>
            </p:nvGrpSpPr>
            <p:grpSpPr>
              <a:xfrm>
                <a:off x="7289737" y="1699270"/>
                <a:ext cx="282857" cy="859664"/>
                <a:chOff x="5802573" y="39397"/>
                <a:chExt cx="282857" cy="859664"/>
              </a:xfrm>
            </p:grpSpPr>
            <p:grpSp>
              <p:nvGrpSpPr>
                <p:cNvPr id="25" name="Group 346"/>
                <p:cNvGrpSpPr/>
                <p:nvPr/>
              </p:nvGrpSpPr>
              <p:grpSpPr>
                <a:xfrm rot="18186743">
                  <a:off x="5631705" y="423642"/>
                  <a:ext cx="837970" cy="69480"/>
                  <a:chOff x="5566744" y="723425"/>
                  <a:chExt cx="1088876" cy="104688"/>
                </a:xfrm>
              </p:grpSpPr>
              <p:sp>
                <p:nvSpPr>
                  <p:cNvPr id="349" name="Oval 348"/>
                  <p:cNvSpPr/>
                  <p:nvPr/>
                </p:nvSpPr>
                <p:spPr>
                  <a:xfrm>
                    <a:off x="5566744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Oval 349"/>
                  <p:cNvSpPr/>
                  <p:nvPr/>
                </p:nvSpPr>
                <p:spPr>
                  <a:xfrm>
                    <a:off x="5660035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Oval 350"/>
                  <p:cNvSpPr/>
                  <p:nvPr/>
                </p:nvSpPr>
                <p:spPr>
                  <a:xfrm>
                    <a:off x="5764200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>
                    <a:off x="5880092" y="75459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>
                    <a:off x="5989763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Oval 353"/>
                  <p:cNvSpPr/>
                  <p:nvPr/>
                </p:nvSpPr>
                <p:spPr>
                  <a:xfrm>
                    <a:off x="6080729" y="733246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Oval 354"/>
                  <p:cNvSpPr/>
                  <p:nvPr/>
                </p:nvSpPr>
                <p:spPr>
                  <a:xfrm>
                    <a:off x="6206778" y="723425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Oval 355"/>
                  <p:cNvSpPr/>
                  <p:nvPr/>
                </p:nvSpPr>
                <p:spPr>
                  <a:xfrm>
                    <a:off x="6309517" y="74951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Oval 356"/>
                  <p:cNvSpPr/>
                  <p:nvPr/>
                </p:nvSpPr>
                <p:spPr>
                  <a:xfrm>
                    <a:off x="6419900" y="739227"/>
                    <a:ext cx="118217" cy="6993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Oval 357"/>
                  <p:cNvSpPr/>
                  <p:nvPr/>
                </p:nvSpPr>
                <p:spPr>
                  <a:xfrm>
                    <a:off x="6537403" y="741870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48" name="Straight Connector 347"/>
                <p:cNvCxnSpPr/>
                <p:nvPr/>
              </p:nvCxnSpPr>
              <p:spPr>
                <a:xfrm rot="18186743">
                  <a:off x="5763168" y="848219"/>
                  <a:ext cx="90247" cy="1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1" name="Straight Connector 300"/>
              <p:cNvCxnSpPr/>
              <p:nvPr/>
            </p:nvCxnSpPr>
            <p:spPr>
              <a:xfrm>
                <a:off x="5791200" y="2664023"/>
                <a:ext cx="1752600" cy="29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>
                <a:stCxn id="306" idx="3"/>
                <a:endCxn id="306" idx="3"/>
              </p:cNvCxnSpPr>
              <p:nvPr/>
            </p:nvCxnSpPr>
            <p:spPr>
              <a:xfrm>
                <a:off x="6553200" y="2598268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302"/>
              <p:cNvGrpSpPr/>
              <p:nvPr/>
            </p:nvGrpSpPr>
            <p:grpSpPr>
              <a:xfrm>
                <a:off x="6143070" y="1687439"/>
                <a:ext cx="282857" cy="859664"/>
                <a:chOff x="5802573" y="39397"/>
                <a:chExt cx="282857" cy="859664"/>
              </a:xfrm>
            </p:grpSpPr>
            <p:grpSp>
              <p:nvGrpSpPr>
                <p:cNvPr id="31" name="Group 334"/>
                <p:cNvGrpSpPr/>
                <p:nvPr/>
              </p:nvGrpSpPr>
              <p:grpSpPr>
                <a:xfrm rot="18186743">
                  <a:off x="5631705" y="423642"/>
                  <a:ext cx="837970" cy="69480"/>
                  <a:chOff x="5566744" y="723425"/>
                  <a:chExt cx="1088876" cy="104688"/>
                </a:xfrm>
              </p:grpSpPr>
              <p:sp>
                <p:nvSpPr>
                  <p:cNvPr id="337" name="Oval 336"/>
                  <p:cNvSpPr/>
                  <p:nvPr/>
                </p:nvSpPr>
                <p:spPr>
                  <a:xfrm>
                    <a:off x="5566744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Oval 337"/>
                  <p:cNvSpPr/>
                  <p:nvPr/>
                </p:nvSpPr>
                <p:spPr>
                  <a:xfrm>
                    <a:off x="5660035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/>
                  <p:cNvSpPr/>
                  <p:nvPr/>
                </p:nvSpPr>
                <p:spPr>
                  <a:xfrm>
                    <a:off x="5764200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>
                  <a:xfrm>
                    <a:off x="5880092" y="75459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Oval 340"/>
                  <p:cNvSpPr/>
                  <p:nvPr/>
                </p:nvSpPr>
                <p:spPr>
                  <a:xfrm>
                    <a:off x="5989763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6080729" y="733246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Oval 342"/>
                  <p:cNvSpPr/>
                  <p:nvPr/>
                </p:nvSpPr>
                <p:spPr>
                  <a:xfrm>
                    <a:off x="6206778" y="723425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>
                  <a:xfrm>
                    <a:off x="6309517" y="74951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>
                  <a:xfrm>
                    <a:off x="6419900" y="739227"/>
                    <a:ext cx="118217" cy="6993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6537403" y="741870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36" name="Straight Connector 335"/>
                <p:cNvCxnSpPr/>
                <p:nvPr/>
              </p:nvCxnSpPr>
              <p:spPr>
                <a:xfrm rot="18186743">
                  <a:off x="5763168" y="848219"/>
                  <a:ext cx="90247" cy="1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03"/>
              <p:cNvGrpSpPr/>
              <p:nvPr/>
            </p:nvGrpSpPr>
            <p:grpSpPr>
              <a:xfrm>
                <a:off x="6517271" y="1686676"/>
                <a:ext cx="282857" cy="859664"/>
                <a:chOff x="5802573" y="39397"/>
                <a:chExt cx="282857" cy="859664"/>
              </a:xfrm>
            </p:grpSpPr>
            <p:grpSp>
              <p:nvGrpSpPr>
                <p:cNvPr id="33" name="Group 322"/>
                <p:cNvGrpSpPr/>
                <p:nvPr/>
              </p:nvGrpSpPr>
              <p:grpSpPr>
                <a:xfrm rot="18186743">
                  <a:off x="5631705" y="423642"/>
                  <a:ext cx="837970" cy="69480"/>
                  <a:chOff x="5566744" y="723425"/>
                  <a:chExt cx="1088876" cy="104688"/>
                </a:xfrm>
              </p:grpSpPr>
              <p:sp>
                <p:nvSpPr>
                  <p:cNvPr id="325" name="Oval 324"/>
                  <p:cNvSpPr/>
                  <p:nvPr/>
                </p:nvSpPr>
                <p:spPr>
                  <a:xfrm>
                    <a:off x="5566744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5660035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Oval 326"/>
                  <p:cNvSpPr/>
                  <p:nvPr/>
                </p:nvSpPr>
                <p:spPr>
                  <a:xfrm>
                    <a:off x="5764200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5880092" y="75459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5989763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6080729" y="733246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6206778" y="723425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Oval 331"/>
                  <p:cNvSpPr/>
                  <p:nvPr/>
                </p:nvSpPr>
                <p:spPr>
                  <a:xfrm>
                    <a:off x="6309517" y="74951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>
                    <a:off x="6419900" y="739227"/>
                    <a:ext cx="118217" cy="6993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6537403" y="741870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24" name="Straight Connector 323"/>
                <p:cNvCxnSpPr/>
                <p:nvPr/>
              </p:nvCxnSpPr>
              <p:spPr>
                <a:xfrm rot="18186743">
                  <a:off x="5763168" y="848219"/>
                  <a:ext cx="90247" cy="1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04"/>
              <p:cNvGrpSpPr/>
              <p:nvPr/>
            </p:nvGrpSpPr>
            <p:grpSpPr>
              <a:xfrm>
                <a:off x="6908640" y="1674495"/>
                <a:ext cx="282857" cy="859664"/>
                <a:chOff x="5802573" y="39397"/>
                <a:chExt cx="282857" cy="859664"/>
              </a:xfrm>
            </p:grpSpPr>
            <p:grpSp>
              <p:nvGrpSpPr>
                <p:cNvPr id="37" name="Group 310"/>
                <p:cNvGrpSpPr/>
                <p:nvPr/>
              </p:nvGrpSpPr>
              <p:grpSpPr>
                <a:xfrm rot="18186743">
                  <a:off x="5631705" y="423642"/>
                  <a:ext cx="837970" cy="69480"/>
                  <a:chOff x="5566744" y="723425"/>
                  <a:chExt cx="1088876" cy="104688"/>
                </a:xfrm>
              </p:grpSpPr>
              <p:sp>
                <p:nvSpPr>
                  <p:cNvPr id="313" name="Oval 312"/>
                  <p:cNvSpPr/>
                  <p:nvPr/>
                </p:nvSpPr>
                <p:spPr>
                  <a:xfrm>
                    <a:off x="5566744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5660035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5764200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5880092" y="75459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5989763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6080729" y="733246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>
                    <a:off x="6206778" y="723425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>
                    <a:off x="6309517" y="74951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>
                    <a:off x="6419900" y="739227"/>
                    <a:ext cx="118217" cy="6993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Oval 321"/>
                  <p:cNvSpPr/>
                  <p:nvPr/>
                </p:nvSpPr>
                <p:spPr>
                  <a:xfrm>
                    <a:off x="6537403" y="741870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12" name="Straight Connector 311"/>
                <p:cNvCxnSpPr/>
                <p:nvPr/>
              </p:nvCxnSpPr>
              <p:spPr>
                <a:xfrm rot="18186743">
                  <a:off x="5763168" y="848219"/>
                  <a:ext cx="90247" cy="1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6" name="Flowchart: Alternate Process 305"/>
              <p:cNvSpPr/>
              <p:nvPr/>
            </p:nvSpPr>
            <p:spPr>
              <a:xfrm>
                <a:off x="6414571" y="2524180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Flowchart: Alternate Process 306"/>
              <p:cNvSpPr/>
              <p:nvPr/>
            </p:nvSpPr>
            <p:spPr>
              <a:xfrm>
                <a:off x="6795571" y="2524180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Flowchart: Alternate Process 307"/>
              <p:cNvSpPr/>
              <p:nvPr/>
            </p:nvSpPr>
            <p:spPr>
              <a:xfrm>
                <a:off x="7176571" y="2524180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Flowchart: Alternate Process 308"/>
              <p:cNvSpPr/>
              <p:nvPr/>
            </p:nvSpPr>
            <p:spPr>
              <a:xfrm>
                <a:off x="6034284" y="2524180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9" name="Flowchart: Stored Data 358"/>
            <p:cNvSpPr/>
            <p:nvPr/>
          </p:nvSpPr>
          <p:spPr>
            <a:xfrm rot="2757215">
              <a:off x="931757" y="3768499"/>
              <a:ext cx="142328" cy="82635"/>
            </a:xfrm>
            <a:prstGeom prst="flowChartOnlineStorag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lowchart: Stored Data 359"/>
            <p:cNvSpPr/>
            <p:nvPr/>
          </p:nvSpPr>
          <p:spPr>
            <a:xfrm rot="2757215">
              <a:off x="1297646" y="3750926"/>
              <a:ext cx="142328" cy="82635"/>
            </a:xfrm>
            <a:prstGeom prst="flowChartOnlineStorag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lowchart: Stored Data 360"/>
            <p:cNvSpPr/>
            <p:nvPr/>
          </p:nvSpPr>
          <p:spPr>
            <a:xfrm rot="2757215">
              <a:off x="1689251" y="3749457"/>
              <a:ext cx="142328" cy="82635"/>
            </a:xfrm>
            <a:prstGeom prst="flowChartOnlineStorag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lowchart: Stored Data 361"/>
            <p:cNvSpPr/>
            <p:nvPr/>
          </p:nvSpPr>
          <p:spPr>
            <a:xfrm rot="2757215">
              <a:off x="2071856" y="3765005"/>
              <a:ext cx="142328" cy="82635"/>
            </a:xfrm>
            <a:prstGeom prst="flowChartOnlineStorag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lowchart: Stored Data 362"/>
            <p:cNvSpPr/>
            <p:nvPr/>
          </p:nvSpPr>
          <p:spPr>
            <a:xfrm rot="2757215">
              <a:off x="322127" y="4870682"/>
              <a:ext cx="142328" cy="82635"/>
            </a:xfrm>
            <a:prstGeom prst="flowChartOnlineStorag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64"/>
            <p:cNvGrpSpPr/>
            <p:nvPr/>
          </p:nvGrpSpPr>
          <p:grpSpPr>
            <a:xfrm>
              <a:off x="5696940" y="3650340"/>
              <a:ext cx="1781394" cy="997860"/>
              <a:chOff x="5791200" y="1674495"/>
              <a:chExt cx="1781394" cy="997860"/>
            </a:xfrm>
          </p:grpSpPr>
          <p:grpSp>
            <p:nvGrpSpPr>
              <p:cNvPr id="39" name="Group 365"/>
              <p:cNvGrpSpPr/>
              <p:nvPr/>
            </p:nvGrpSpPr>
            <p:grpSpPr>
              <a:xfrm>
                <a:off x="7289737" y="1699270"/>
                <a:ext cx="282857" cy="859664"/>
                <a:chOff x="5802573" y="39397"/>
                <a:chExt cx="282857" cy="859664"/>
              </a:xfrm>
            </p:grpSpPr>
            <p:grpSp>
              <p:nvGrpSpPr>
                <p:cNvPr id="40" name="Group 411"/>
                <p:cNvGrpSpPr/>
                <p:nvPr/>
              </p:nvGrpSpPr>
              <p:grpSpPr>
                <a:xfrm rot="18186743">
                  <a:off x="5631705" y="423642"/>
                  <a:ext cx="837970" cy="69480"/>
                  <a:chOff x="5566744" y="723425"/>
                  <a:chExt cx="1088876" cy="104688"/>
                </a:xfrm>
              </p:grpSpPr>
              <p:sp>
                <p:nvSpPr>
                  <p:cNvPr id="414" name="Oval 413"/>
                  <p:cNvSpPr/>
                  <p:nvPr/>
                </p:nvSpPr>
                <p:spPr>
                  <a:xfrm>
                    <a:off x="5566744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>
                  <a:xfrm>
                    <a:off x="5660035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Oval 415"/>
                  <p:cNvSpPr/>
                  <p:nvPr/>
                </p:nvSpPr>
                <p:spPr>
                  <a:xfrm>
                    <a:off x="5764200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5880092" y="75459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>
                  <a:xfrm>
                    <a:off x="5989763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6080729" y="733246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6206778" y="723425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Oval 420"/>
                  <p:cNvSpPr/>
                  <p:nvPr/>
                </p:nvSpPr>
                <p:spPr>
                  <a:xfrm>
                    <a:off x="6309517" y="74951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Oval 421"/>
                  <p:cNvSpPr/>
                  <p:nvPr/>
                </p:nvSpPr>
                <p:spPr>
                  <a:xfrm>
                    <a:off x="6419900" y="739227"/>
                    <a:ext cx="118217" cy="6993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Oval 422"/>
                  <p:cNvSpPr/>
                  <p:nvPr/>
                </p:nvSpPr>
                <p:spPr>
                  <a:xfrm>
                    <a:off x="6537403" y="741870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13" name="Straight Connector 412"/>
                <p:cNvCxnSpPr/>
                <p:nvPr/>
              </p:nvCxnSpPr>
              <p:spPr>
                <a:xfrm rot="18186743">
                  <a:off x="5763168" y="848219"/>
                  <a:ext cx="90247" cy="1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7" name="Straight Connector 366"/>
              <p:cNvCxnSpPr/>
              <p:nvPr/>
            </p:nvCxnSpPr>
            <p:spPr>
              <a:xfrm>
                <a:off x="5791200" y="2664023"/>
                <a:ext cx="1752600" cy="29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>
                <a:stCxn id="372" idx="3"/>
                <a:endCxn id="372" idx="3"/>
              </p:cNvCxnSpPr>
              <p:nvPr/>
            </p:nvCxnSpPr>
            <p:spPr>
              <a:xfrm>
                <a:off x="6553200" y="2598268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368"/>
              <p:cNvGrpSpPr/>
              <p:nvPr/>
            </p:nvGrpSpPr>
            <p:grpSpPr>
              <a:xfrm>
                <a:off x="6143070" y="1687439"/>
                <a:ext cx="282857" cy="859664"/>
                <a:chOff x="5802573" y="39397"/>
                <a:chExt cx="282857" cy="859664"/>
              </a:xfrm>
            </p:grpSpPr>
            <p:grpSp>
              <p:nvGrpSpPr>
                <p:cNvPr id="42" name="Group 399"/>
                <p:cNvGrpSpPr/>
                <p:nvPr/>
              </p:nvGrpSpPr>
              <p:grpSpPr>
                <a:xfrm rot="18186743">
                  <a:off x="5631705" y="423642"/>
                  <a:ext cx="837970" cy="69480"/>
                  <a:chOff x="5566744" y="723425"/>
                  <a:chExt cx="1088876" cy="104688"/>
                </a:xfrm>
              </p:grpSpPr>
              <p:sp>
                <p:nvSpPr>
                  <p:cNvPr id="402" name="Oval 401"/>
                  <p:cNvSpPr/>
                  <p:nvPr/>
                </p:nvSpPr>
                <p:spPr>
                  <a:xfrm>
                    <a:off x="5566744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>
                    <a:off x="5660035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>
                    <a:off x="5764200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Oval 404"/>
                  <p:cNvSpPr/>
                  <p:nvPr/>
                </p:nvSpPr>
                <p:spPr>
                  <a:xfrm>
                    <a:off x="5880092" y="75459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/>
                  <p:cNvSpPr/>
                  <p:nvPr/>
                </p:nvSpPr>
                <p:spPr>
                  <a:xfrm>
                    <a:off x="5989763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>
                    <a:off x="6080729" y="733246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>
                    <a:off x="6206778" y="723425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>
                    <a:off x="6309517" y="74951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Oval 409"/>
                  <p:cNvSpPr/>
                  <p:nvPr/>
                </p:nvSpPr>
                <p:spPr>
                  <a:xfrm>
                    <a:off x="6419900" y="739227"/>
                    <a:ext cx="118217" cy="6993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Oval 410"/>
                  <p:cNvSpPr/>
                  <p:nvPr/>
                </p:nvSpPr>
                <p:spPr>
                  <a:xfrm>
                    <a:off x="6537403" y="741870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01" name="Straight Connector 400"/>
                <p:cNvCxnSpPr/>
                <p:nvPr/>
              </p:nvCxnSpPr>
              <p:spPr>
                <a:xfrm rot="18186743">
                  <a:off x="5763168" y="848219"/>
                  <a:ext cx="90247" cy="1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369"/>
              <p:cNvGrpSpPr/>
              <p:nvPr/>
            </p:nvGrpSpPr>
            <p:grpSpPr>
              <a:xfrm>
                <a:off x="6517271" y="1686676"/>
                <a:ext cx="282857" cy="859664"/>
                <a:chOff x="5802573" y="39397"/>
                <a:chExt cx="282857" cy="859664"/>
              </a:xfrm>
            </p:grpSpPr>
            <p:grpSp>
              <p:nvGrpSpPr>
                <p:cNvPr id="45" name="Group 387"/>
                <p:cNvGrpSpPr/>
                <p:nvPr/>
              </p:nvGrpSpPr>
              <p:grpSpPr>
                <a:xfrm rot="18186743">
                  <a:off x="5631705" y="423642"/>
                  <a:ext cx="837970" cy="69480"/>
                  <a:chOff x="5566744" y="723425"/>
                  <a:chExt cx="1088876" cy="104688"/>
                </a:xfrm>
              </p:grpSpPr>
              <p:sp>
                <p:nvSpPr>
                  <p:cNvPr id="390" name="Oval 389"/>
                  <p:cNvSpPr/>
                  <p:nvPr/>
                </p:nvSpPr>
                <p:spPr>
                  <a:xfrm>
                    <a:off x="5566744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5660035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>
                    <a:off x="5764200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Oval 392"/>
                  <p:cNvSpPr/>
                  <p:nvPr/>
                </p:nvSpPr>
                <p:spPr>
                  <a:xfrm>
                    <a:off x="5880092" y="75459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Oval 393"/>
                  <p:cNvSpPr/>
                  <p:nvPr/>
                </p:nvSpPr>
                <p:spPr>
                  <a:xfrm>
                    <a:off x="5989763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Oval 394"/>
                  <p:cNvSpPr/>
                  <p:nvPr/>
                </p:nvSpPr>
                <p:spPr>
                  <a:xfrm>
                    <a:off x="6080729" y="733246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Oval 395"/>
                  <p:cNvSpPr/>
                  <p:nvPr/>
                </p:nvSpPr>
                <p:spPr>
                  <a:xfrm>
                    <a:off x="6206778" y="723425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Oval 396"/>
                  <p:cNvSpPr/>
                  <p:nvPr/>
                </p:nvSpPr>
                <p:spPr>
                  <a:xfrm>
                    <a:off x="6309517" y="74951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Oval 397"/>
                  <p:cNvSpPr/>
                  <p:nvPr/>
                </p:nvSpPr>
                <p:spPr>
                  <a:xfrm>
                    <a:off x="6419900" y="739227"/>
                    <a:ext cx="118217" cy="6993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Oval 398"/>
                  <p:cNvSpPr/>
                  <p:nvPr/>
                </p:nvSpPr>
                <p:spPr>
                  <a:xfrm>
                    <a:off x="6537403" y="741870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89" name="Straight Connector 388"/>
                <p:cNvCxnSpPr/>
                <p:nvPr/>
              </p:nvCxnSpPr>
              <p:spPr>
                <a:xfrm rot="18186743">
                  <a:off x="5763168" y="848219"/>
                  <a:ext cx="90247" cy="1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370"/>
              <p:cNvGrpSpPr/>
              <p:nvPr/>
            </p:nvGrpSpPr>
            <p:grpSpPr>
              <a:xfrm>
                <a:off x="6908640" y="1674495"/>
                <a:ext cx="282857" cy="859664"/>
                <a:chOff x="5802573" y="39397"/>
                <a:chExt cx="282857" cy="859664"/>
              </a:xfrm>
            </p:grpSpPr>
            <p:grpSp>
              <p:nvGrpSpPr>
                <p:cNvPr id="50" name="Group 375"/>
                <p:cNvGrpSpPr/>
                <p:nvPr/>
              </p:nvGrpSpPr>
              <p:grpSpPr>
                <a:xfrm rot="18186743">
                  <a:off x="5631705" y="423642"/>
                  <a:ext cx="837970" cy="69480"/>
                  <a:chOff x="5566744" y="723425"/>
                  <a:chExt cx="1088876" cy="104688"/>
                </a:xfrm>
              </p:grpSpPr>
              <p:sp>
                <p:nvSpPr>
                  <p:cNvPr id="378" name="Oval 377"/>
                  <p:cNvSpPr/>
                  <p:nvPr/>
                </p:nvSpPr>
                <p:spPr>
                  <a:xfrm>
                    <a:off x="5566744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>
                    <a:off x="5660035" y="758179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>
                    <a:off x="5764200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>
                    <a:off x="5880092" y="75459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>
                    <a:off x="5989763" y="752553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>
                    <a:off x="6080729" y="733246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>
                    <a:off x="6206778" y="723425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6309517" y="749514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6419900" y="739227"/>
                    <a:ext cx="118217" cy="6993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6537403" y="741870"/>
                    <a:ext cx="118217" cy="69934"/>
                  </a:xfrm>
                  <a:prstGeom prst="ellipse">
                    <a:avLst/>
                  </a:prstGeom>
                  <a:solidFill>
                    <a:srgbClr val="92D050"/>
                  </a:solidFill>
                  <a:ln w="63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7" name="Straight Connector 376"/>
                <p:cNvCxnSpPr/>
                <p:nvPr/>
              </p:nvCxnSpPr>
              <p:spPr>
                <a:xfrm rot="18186743">
                  <a:off x="5763168" y="848219"/>
                  <a:ext cx="90247" cy="114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2" name="Flowchart: Alternate Process 371"/>
              <p:cNvSpPr/>
              <p:nvPr/>
            </p:nvSpPr>
            <p:spPr>
              <a:xfrm>
                <a:off x="6414571" y="2524180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3" name="Flowchart: Alternate Process 372"/>
              <p:cNvSpPr/>
              <p:nvPr/>
            </p:nvSpPr>
            <p:spPr>
              <a:xfrm>
                <a:off x="6795571" y="2524180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4" name="Flowchart: Alternate Process 373"/>
              <p:cNvSpPr/>
              <p:nvPr/>
            </p:nvSpPr>
            <p:spPr>
              <a:xfrm>
                <a:off x="7176571" y="2524180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Flowchart: Alternate Process 374"/>
              <p:cNvSpPr/>
              <p:nvPr/>
            </p:nvSpPr>
            <p:spPr>
              <a:xfrm>
                <a:off x="6034284" y="2524180"/>
                <a:ext cx="138629" cy="148175"/>
              </a:xfrm>
              <a:prstGeom prst="flowChartAlternateProcess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B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4" name="Flowchart: Stored Data 423"/>
            <p:cNvSpPr/>
            <p:nvPr/>
          </p:nvSpPr>
          <p:spPr>
            <a:xfrm rot="2757215">
              <a:off x="6329562" y="3761240"/>
              <a:ext cx="142328" cy="82635"/>
            </a:xfrm>
            <a:prstGeom prst="flowChartOnlineStorag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lowchart: Stored Data 424"/>
            <p:cNvSpPr/>
            <p:nvPr/>
          </p:nvSpPr>
          <p:spPr>
            <a:xfrm rot="2757215">
              <a:off x="6695451" y="3743667"/>
              <a:ext cx="142328" cy="82635"/>
            </a:xfrm>
            <a:prstGeom prst="flowChartOnlineStorag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lowchart: Stored Data 425"/>
            <p:cNvSpPr/>
            <p:nvPr/>
          </p:nvSpPr>
          <p:spPr>
            <a:xfrm rot="2757215">
              <a:off x="7087056" y="3742198"/>
              <a:ext cx="142328" cy="82635"/>
            </a:xfrm>
            <a:prstGeom prst="flowChartOnlineStorag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lowchart: Stored Data 426"/>
            <p:cNvSpPr/>
            <p:nvPr/>
          </p:nvSpPr>
          <p:spPr>
            <a:xfrm rot="2757215">
              <a:off x="7469661" y="3757746"/>
              <a:ext cx="142328" cy="82635"/>
            </a:xfrm>
            <a:prstGeom prst="flowChartOnlineStorag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427"/>
            <p:cNvGrpSpPr/>
            <p:nvPr/>
          </p:nvGrpSpPr>
          <p:grpSpPr>
            <a:xfrm rot="18915662">
              <a:off x="6632527" y="3621819"/>
              <a:ext cx="89423" cy="143856"/>
              <a:chOff x="3962400" y="4343400"/>
              <a:chExt cx="152400" cy="304800"/>
            </a:xfrm>
          </p:grpSpPr>
          <p:cxnSp>
            <p:nvCxnSpPr>
              <p:cNvPr id="429" name="Straight Connector 428"/>
              <p:cNvCxnSpPr/>
              <p:nvPr/>
            </p:nvCxnSpPr>
            <p:spPr>
              <a:xfrm rot="5400000">
                <a:off x="3962400" y="4419600"/>
                <a:ext cx="15240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rot="5400000">
                <a:off x="3924300" y="4533900"/>
                <a:ext cx="152400" cy="7620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rot="16200000" flipH="1">
                <a:off x="4000500" y="4533900"/>
                <a:ext cx="152400" cy="7620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431"/>
            <p:cNvGrpSpPr/>
            <p:nvPr/>
          </p:nvGrpSpPr>
          <p:grpSpPr>
            <a:xfrm rot="18915662">
              <a:off x="7034333" y="3621653"/>
              <a:ext cx="89423" cy="143856"/>
              <a:chOff x="3962400" y="4343400"/>
              <a:chExt cx="152400" cy="304800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rot="5400000">
                <a:off x="3962400" y="4419600"/>
                <a:ext cx="15240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rot="5400000">
                <a:off x="3924300" y="4533900"/>
                <a:ext cx="152400" cy="7620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rot="16200000" flipH="1">
                <a:off x="4000500" y="4533900"/>
                <a:ext cx="152400" cy="7620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435"/>
            <p:cNvGrpSpPr/>
            <p:nvPr/>
          </p:nvGrpSpPr>
          <p:grpSpPr>
            <a:xfrm rot="18915662">
              <a:off x="7417320" y="3637752"/>
              <a:ext cx="89423" cy="143856"/>
              <a:chOff x="3962400" y="4343400"/>
              <a:chExt cx="152400" cy="304800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 rot="5400000">
                <a:off x="3962400" y="4419600"/>
                <a:ext cx="15240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5400000">
                <a:off x="3924300" y="4533900"/>
                <a:ext cx="152400" cy="7620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16200000" flipH="1">
                <a:off x="4000500" y="4533900"/>
                <a:ext cx="152400" cy="7620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439"/>
            <p:cNvGrpSpPr/>
            <p:nvPr/>
          </p:nvGrpSpPr>
          <p:grpSpPr>
            <a:xfrm rot="18915662">
              <a:off x="6635307" y="4758234"/>
              <a:ext cx="89424" cy="143855"/>
              <a:chOff x="3557053" y="3844036"/>
              <a:chExt cx="152404" cy="304797"/>
            </a:xfrm>
          </p:grpSpPr>
          <p:cxnSp>
            <p:nvCxnSpPr>
              <p:cNvPr id="441" name="Straight Connector 440"/>
              <p:cNvCxnSpPr/>
              <p:nvPr/>
            </p:nvCxnSpPr>
            <p:spPr>
              <a:xfrm rot="5400000">
                <a:off x="3557055" y="3920236"/>
                <a:ext cx="15240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>
                <a:off x="3518954" y="4034533"/>
                <a:ext cx="152399" cy="76202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3595157" y="4034533"/>
                <a:ext cx="152399" cy="76200"/>
              </a:xfrm>
              <a:prstGeom prst="line">
                <a:avLst/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4" name="TextBox 443"/>
            <p:cNvSpPr txBox="1"/>
            <p:nvPr/>
          </p:nvSpPr>
          <p:spPr>
            <a:xfrm rot="20682787">
              <a:off x="3264799" y="5174798"/>
              <a:ext cx="2960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Add HRP </a:t>
              </a:r>
              <a:r>
                <a:rPr lang="en-US" sz="1400" dirty="0" err="1" smtClean="0"/>
                <a:t>chemiluminescent</a:t>
              </a:r>
              <a:r>
                <a:rPr lang="en-US" sz="1400" dirty="0" smtClean="0"/>
                <a:t> substrate </a:t>
              </a:r>
              <a:endParaRPr lang="en-US" sz="1400" dirty="0"/>
            </a:p>
          </p:txBody>
        </p:sp>
      </p:grpSp>
      <p:sp>
        <p:nvSpPr>
          <p:cNvPr id="286" name="Title 1"/>
          <p:cNvSpPr txBox="1">
            <a:spLocks/>
          </p:cNvSpPr>
          <p:nvPr/>
        </p:nvSpPr>
        <p:spPr>
          <a:xfrm>
            <a:off x="0" y="0"/>
            <a:ext cx="9144000" cy="5338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Functional </a:t>
            </a: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creening of virtual hits: 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ELISA 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scheme of H3K9 methyltransferases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6629400" y="6629400"/>
            <a:ext cx="2514600" cy="228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en-US" sz="1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: Do Not</a:t>
            </a:r>
            <a:r>
              <a:rPr kumimoji="0" lang="en-US" sz="1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 or Distribute</a:t>
            </a:r>
            <a:endParaRPr kumimoji="0" lang="en-US" sz="1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1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effectLst>
          <a:outerShdw blurRad="63500" sx="102000" sy="102000" algn="ctr" rotWithShape="0">
            <a:prstClr val="black">
              <a:alpha val="40000"/>
            </a:prstClr>
          </a:outerShdw>
          <a:softEdge rad="63500"/>
        </a:effectLst>
      </a:spPr>
      <a:bodyPr>
        <a:normAutofit fontScale="55000" lnSpcReduction="20000"/>
      </a:bodyPr>
      <a:lstStyle>
        <a:defPPr>
          <a:spcBef>
            <a:spcPct val="0"/>
          </a:spcBef>
          <a:defRPr kumimoji="0" sz="2800" b="1" i="0" u="none" strike="noStrike" kern="1200" cap="none" spc="0" normalizeH="0" baseline="0" noProof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42084</TotalTime>
  <Words>1323</Words>
  <Application>Microsoft Office PowerPoint</Application>
  <PresentationFormat>On-screen Show (4:3)</PresentationFormat>
  <Paragraphs>551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</dc:creator>
  <cp:lastModifiedBy>yhlee</cp:lastModifiedBy>
  <cp:revision>383</cp:revision>
  <cp:lastPrinted>2015-10-30T18:04:12Z</cp:lastPrinted>
  <dcterms:created xsi:type="dcterms:W3CDTF">2012-06-14T21:54:01Z</dcterms:created>
  <dcterms:modified xsi:type="dcterms:W3CDTF">2015-10-30T22:26:13Z</dcterms:modified>
</cp:coreProperties>
</file>