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59"/>
  </p:notesMasterIdLst>
  <p:sldIdLst>
    <p:sldId id="1584" r:id="rId2"/>
    <p:sldId id="1590" r:id="rId3"/>
    <p:sldId id="1476" r:id="rId4"/>
    <p:sldId id="1571" r:id="rId5"/>
    <p:sldId id="1389" r:id="rId6"/>
    <p:sldId id="1393" r:id="rId7"/>
    <p:sldId id="1488" r:id="rId8"/>
    <p:sldId id="1492" r:id="rId9"/>
    <p:sldId id="1601" r:id="rId10"/>
    <p:sldId id="1465" r:id="rId11"/>
    <p:sldId id="1589" r:id="rId12"/>
    <p:sldId id="1578" r:id="rId13"/>
    <p:sldId id="1603" r:id="rId14"/>
    <p:sldId id="1318" r:id="rId15"/>
    <p:sldId id="1484" r:id="rId16"/>
    <p:sldId id="1552" r:id="rId17"/>
    <p:sldId id="1586" r:id="rId18"/>
    <p:sldId id="1591" r:id="rId19"/>
    <p:sldId id="1592" r:id="rId20"/>
    <p:sldId id="1593" r:id="rId21"/>
    <p:sldId id="1594" r:id="rId22"/>
    <p:sldId id="1595" r:id="rId23"/>
    <p:sldId id="1596" r:id="rId24"/>
    <p:sldId id="1597" r:id="rId25"/>
    <p:sldId id="1554" r:id="rId26"/>
    <p:sldId id="1519" r:id="rId27"/>
    <p:sldId id="1558" r:id="rId28"/>
    <p:sldId id="1560" r:id="rId29"/>
    <p:sldId id="1579" r:id="rId30"/>
    <p:sldId id="1526" r:id="rId31"/>
    <p:sldId id="1503" r:id="rId32"/>
    <p:sldId id="1504" r:id="rId33"/>
    <p:sldId id="1527" r:id="rId34"/>
    <p:sldId id="1524" r:id="rId35"/>
    <p:sldId id="1507" r:id="rId36"/>
    <p:sldId id="1588" r:id="rId37"/>
    <p:sldId id="1585" r:id="rId38"/>
    <p:sldId id="1574" r:id="rId39"/>
    <p:sldId id="1598" r:id="rId40"/>
    <p:sldId id="1538" r:id="rId41"/>
    <p:sldId id="1539" r:id="rId42"/>
    <p:sldId id="1540" r:id="rId43"/>
    <p:sldId id="1498" r:id="rId44"/>
    <p:sldId id="1541" r:id="rId45"/>
    <p:sldId id="1542" r:id="rId46"/>
    <p:sldId id="1543" r:id="rId47"/>
    <p:sldId id="1544" r:id="rId48"/>
    <p:sldId id="1545" r:id="rId49"/>
    <p:sldId id="1583" r:id="rId50"/>
    <p:sldId id="1513" r:id="rId51"/>
    <p:sldId id="1514" r:id="rId52"/>
    <p:sldId id="1515" r:id="rId53"/>
    <p:sldId id="1516" r:id="rId54"/>
    <p:sldId id="1475" r:id="rId55"/>
    <p:sldId id="1600" r:id="rId56"/>
    <p:sldId id="1522" r:id="rId57"/>
    <p:sldId id="1599" r:id="rId5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4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4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4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4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4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4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4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4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4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5884"/>
    <a:srgbClr val="FF9900"/>
    <a:srgbClr val="1E4D78"/>
    <a:srgbClr val="81ABD5"/>
    <a:srgbClr val="333399"/>
    <a:srgbClr val="D747AE"/>
    <a:srgbClr val="000000"/>
    <a:srgbClr val="FF9933"/>
    <a:srgbClr val="FF0000"/>
    <a:srgbClr val="0505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53" autoAdjust="0"/>
    <p:restoredTop sz="94545" autoAdjust="0"/>
  </p:normalViewPr>
  <p:slideViewPr>
    <p:cSldViewPr>
      <p:cViewPr varScale="1">
        <p:scale>
          <a:sx n="70" d="100"/>
          <a:sy n="70" d="100"/>
        </p:scale>
        <p:origin x="-55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32.xml"/><Relationship Id="rId13" Type="http://schemas.openxmlformats.org/officeDocument/2006/relationships/slide" Target="slides/slide38.xml"/><Relationship Id="rId3" Type="http://schemas.openxmlformats.org/officeDocument/2006/relationships/slide" Target="slides/slide14.xml"/><Relationship Id="rId7" Type="http://schemas.openxmlformats.org/officeDocument/2006/relationships/slide" Target="slides/slide31.xml"/><Relationship Id="rId12" Type="http://schemas.openxmlformats.org/officeDocument/2006/relationships/slide" Target="slides/slide36.xml"/><Relationship Id="rId2" Type="http://schemas.openxmlformats.org/officeDocument/2006/relationships/slide" Target="slides/slide4.xml"/><Relationship Id="rId1" Type="http://schemas.openxmlformats.org/officeDocument/2006/relationships/slide" Target="slides/slide2.xml"/><Relationship Id="rId6" Type="http://schemas.openxmlformats.org/officeDocument/2006/relationships/slide" Target="slides/slide30.xml"/><Relationship Id="rId11" Type="http://schemas.openxmlformats.org/officeDocument/2006/relationships/slide" Target="slides/slide35.xml"/><Relationship Id="rId5" Type="http://schemas.openxmlformats.org/officeDocument/2006/relationships/slide" Target="slides/slide16.xml"/><Relationship Id="rId10" Type="http://schemas.openxmlformats.org/officeDocument/2006/relationships/slide" Target="slides/slide34.xml"/><Relationship Id="rId4" Type="http://schemas.openxmlformats.org/officeDocument/2006/relationships/slide" Target="slides/slide15.xml"/><Relationship Id="rId9" Type="http://schemas.openxmlformats.org/officeDocument/2006/relationships/slide" Target="slides/slide33.xml"/><Relationship Id="rId14" Type="http://schemas.openxmlformats.org/officeDocument/2006/relationships/slide" Target="slides/slide39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C:\Users\ywang\AppData\Local\Microsoft\Windows\Temporary%20Internet%20Files\Content.Outlook\QAPNN2FM\protein_class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oleObject" Target="file:///C:\Users\ywang\AppData\Local\Microsoft\Windows\Temporary%20Internet%20Files\Content.Outlook\QAPNN2FM\protein_clas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normalizeH="0" baseline="0">
                <a:solidFill>
                  <a:schemeClr val="dk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en-US"/>
              <a:t>Protein class for BioAssay targets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gradFill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1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gradFill>
                <a:gsLst>
                  <a:gs pos="10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gradFill>
                <a:gsLst>
                  <a:gs pos="100000">
                    <a:schemeClr val="accent3">
                      <a:lumMod val="60000"/>
                      <a:lumOff val="40000"/>
                    </a:schemeClr>
                  </a:gs>
                  <a:gs pos="0">
                    <a:schemeClr val="accent3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gradFill>
                <a:gsLst>
                  <a:gs pos="100000">
                    <a:schemeClr val="accent4">
                      <a:lumMod val="60000"/>
                      <a:lumOff val="40000"/>
                    </a:schemeClr>
                  </a:gs>
                  <a:gs pos="0">
                    <a:schemeClr val="accent4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gradFill>
                <a:gsLst>
                  <a:gs pos="100000">
                    <a:schemeClr val="accent5">
                      <a:lumMod val="60000"/>
                      <a:lumOff val="40000"/>
                    </a:schemeClr>
                  </a:gs>
                  <a:gs pos="0">
                    <a:schemeClr val="accent5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gradFill>
                <a:gsLst>
                  <a:gs pos="100000">
                    <a:schemeClr val="accent6">
                      <a:lumMod val="60000"/>
                      <a:lumOff val="40000"/>
                    </a:schemeClr>
                  </a:gs>
                  <a:gs pos="0">
                    <a:schemeClr val="accent6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6"/>
            <c:bubble3D val="0"/>
            <c:spPr>
              <a:gradFill>
                <a:gsLst>
                  <a:gs pos="100000">
                    <a:schemeClr val="accent1">
                      <a:lumMod val="60000"/>
                      <a:lumMod val="60000"/>
                      <a:lumOff val="40000"/>
                    </a:schemeClr>
                  </a:gs>
                  <a:gs pos="0">
                    <a:schemeClr val="accent1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7"/>
            <c:bubble3D val="0"/>
            <c:spPr>
              <a:gradFill>
                <a:gsLst>
                  <a:gs pos="100000">
                    <a:schemeClr val="accent2">
                      <a:lumMod val="60000"/>
                      <a:lumMod val="60000"/>
                      <a:lumOff val="40000"/>
                    </a:schemeClr>
                  </a:gs>
                  <a:gs pos="0">
                    <a:schemeClr val="accent2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8"/>
            <c:bubble3D val="0"/>
            <c:spPr>
              <a:gradFill>
                <a:gsLst>
                  <a:gs pos="100000">
                    <a:schemeClr val="accent3">
                      <a:lumMod val="60000"/>
                      <a:lumMod val="60000"/>
                      <a:lumOff val="40000"/>
                    </a:schemeClr>
                  </a:gs>
                  <a:gs pos="0">
                    <a:schemeClr val="accent3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9"/>
            <c:bubble3D val="0"/>
            <c:spPr>
              <a:gradFill>
                <a:gsLst>
                  <a:gs pos="100000">
                    <a:schemeClr val="accent4">
                      <a:lumMod val="60000"/>
                      <a:lumMod val="60000"/>
                      <a:lumOff val="40000"/>
                    </a:schemeClr>
                  </a:gs>
                  <a:gs pos="0">
                    <a:schemeClr val="accent4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10"/>
            <c:bubble3D val="0"/>
            <c:spPr>
              <a:gradFill>
                <a:gsLst>
                  <a:gs pos="100000">
                    <a:schemeClr val="accent5">
                      <a:lumMod val="60000"/>
                      <a:lumMod val="60000"/>
                      <a:lumOff val="40000"/>
                    </a:schemeClr>
                  </a:gs>
                  <a:gs pos="0">
                    <a:schemeClr val="accent5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11"/>
            <c:bubble3D val="0"/>
            <c:spPr>
              <a:gradFill>
                <a:gsLst>
                  <a:gs pos="100000">
                    <a:schemeClr val="accent6">
                      <a:lumMod val="60000"/>
                      <a:lumMod val="60000"/>
                      <a:lumOff val="40000"/>
                    </a:schemeClr>
                  </a:gs>
                  <a:gs pos="0">
                    <a:schemeClr val="accent6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12"/>
            <c:bubble3D val="0"/>
            <c:spPr>
              <a:gradFill>
                <a:gsLst>
                  <a:gs pos="100000">
                    <a:schemeClr val="accent1">
                      <a:lumMod val="80000"/>
                      <a:lumOff val="20000"/>
                      <a:lumMod val="60000"/>
                      <a:lumOff val="40000"/>
                    </a:schemeClr>
                  </a:gs>
                  <a:gs pos="0">
                    <a:schemeClr val="accent1">
                      <a:lumMod val="80000"/>
                      <a:lumOff val="2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13"/>
            <c:bubble3D val="0"/>
            <c:spPr>
              <a:gradFill>
                <a:gsLst>
                  <a:gs pos="100000">
                    <a:schemeClr val="accent2">
                      <a:lumMod val="80000"/>
                      <a:lumOff val="20000"/>
                      <a:lumMod val="60000"/>
                      <a:lumOff val="40000"/>
                    </a:schemeClr>
                  </a:gs>
                  <a:gs pos="0">
                    <a:schemeClr val="accent2">
                      <a:lumMod val="80000"/>
                      <a:lumOff val="2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14"/>
            <c:bubble3D val="0"/>
            <c:spPr>
              <a:gradFill>
                <a:gsLst>
                  <a:gs pos="100000">
                    <a:schemeClr val="accent3">
                      <a:lumMod val="80000"/>
                      <a:lumOff val="20000"/>
                      <a:lumMod val="60000"/>
                      <a:lumOff val="40000"/>
                    </a:schemeClr>
                  </a:gs>
                  <a:gs pos="0">
                    <a:schemeClr val="accent3">
                      <a:lumMod val="80000"/>
                      <a:lumOff val="2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'BioAssay target'!$B$2:$B$16</c:f>
              <c:strCache>
                <c:ptCount val="15"/>
                <c:pt idx="0">
                  <c:v>Enzyme (4399)</c:v>
                </c:pt>
                <c:pt idx="1">
                  <c:v>Membrane receptor (705)</c:v>
                </c:pt>
                <c:pt idx="2">
                  <c:v>Ion channel (409)</c:v>
                </c:pt>
                <c:pt idx="3">
                  <c:v>Transcription factor (224)</c:v>
                </c:pt>
                <c:pt idx="4">
                  <c:v>Transporter (180)</c:v>
                </c:pt>
                <c:pt idx="5">
                  <c:v>Epigenetic regulator (166)</c:v>
                </c:pt>
                <c:pt idx="6">
                  <c:v>Secreted protein (63)</c:v>
                </c:pt>
                <c:pt idx="7">
                  <c:v>Structural protein (53)</c:v>
                </c:pt>
                <c:pt idx="8">
                  <c:v>Auxiliary transport protein (32)</c:v>
                </c:pt>
                <c:pt idx="9">
                  <c:v>Surface antigen (20)</c:v>
                </c:pt>
                <c:pt idx="10">
                  <c:v>Adhesion (15)</c:v>
                </c:pt>
                <c:pt idx="11">
                  <c:v>Other cytosolic protein (256)</c:v>
                </c:pt>
                <c:pt idx="12">
                  <c:v>Other membrane protein (18)</c:v>
                </c:pt>
                <c:pt idx="13">
                  <c:v>Other nuclear protein (18)</c:v>
                </c:pt>
                <c:pt idx="14">
                  <c:v>Unclassified protein (1170)</c:v>
                </c:pt>
              </c:strCache>
            </c:strRef>
          </c:cat>
          <c:val>
            <c:numRef>
              <c:f>'BioAssay target'!$C$2:$C$16</c:f>
              <c:numCache>
                <c:formatCode>General</c:formatCode>
                <c:ptCount val="15"/>
                <c:pt idx="0">
                  <c:v>4399</c:v>
                </c:pt>
                <c:pt idx="1">
                  <c:v>705</c:v>
                </c:pt>
                <c:pt idx="2">
                  <c:v>409</c:v>
                </c:pt>
                <c:pt idx="3">
                  <c:v>224</c:v>
                </c:pt>
                <c:pt idx="4">
                  <c:v>180</c:v>
                </c:pt>
                <c:pt idx="5">
                  <c:v>166</c:v>
                </c:pt>
                <c:pt idx="6">
                  <c:v>63</c:v>
                </c:pt>
                <c:pt idx="7">
                  <c:v>53</c:v>
                </c:pt>
                <c:pt idx="8">
                  <c:v>32</c:v>
                </c:pt>
                <c:pt idx="9">
                  <c:v>20</c:v>
                </c:pt>
                <c:pt idx="10">
                  <c:v>15</c:v>
                </c:pt>
                <c:pt idx="11">
                  <c:v>256</c:v>
                </c:pt>
                <c:pt idx="12">
                  <c:v>18</c:v>
                </c:pt>
                <c:pt idx="13">
                  <c:v>18</c:v>
                </c:pt>
                <c:pt idx="14">
                  <c:v>1170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9853652668416446"/>
          <c:y val="0.18062153689122193"/>
          <c:w val="0.38479680664916888"/>
          <c:h val="0.77083989501312333"/>
        </c:manualLayout>
      </c:layout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pattFill prst="dkDnDiag">
      <a:fgClr>
        <a:schemeClr val="lt1"/>
      </a:fgClr>
      <a:bgClr>
        <a:schemeClr val="dk1">
          <a:lumMod val="10000"/>
          <a:lumOff val="90000"/>
        </a:schemeClr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normalizeH="0" baseline="0">
                <a:solidFill>
                  <a:schemeClr val="dk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en-US"/>
              <a:t>Protein class for MLP probe targets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gradFill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1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gradFill>
                <a:gsLst>
                  <a:gs pos="10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gradFill>
                <a:gsLst>
                  <a:gs pos="100000">
                    <a:schemeClr val="accent3">
                      <a:lumMod val="60000"/>
                      <a:lumOff val="40000"/>
                    </a:schemeClr>
                  </a:gs>
                  <a:gs pos="0">
                    <a:schemeClr val="accent3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gradFill>
                <a:gsLst>
                  <a:gs pos="100000">
                    <a:schemeClr val="accent4">
                      <a:lumMod val="60000"/>
                      <a:lumOff val="40000"/>
                    </a:schemeClr>
                  </a:gs>
                  <a:gs pos="0">
                    <a:schemeClr val="accent4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gradFill>
                <a:gsLst>
                  <a:gs pos="100000">
                    <a:schemeClr val="accent5">
                      <a:lumMod val="60000"/>
                      <a:lumOff val="40000"/>
                    </a:schemeClr>
                  </a:gs>
                  <a:gs pos="0">
                    <a:schemeClr val="accent5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gradFill>
                <a:gsLst>
                  <a:gs pos="100000">
                    <a:schemeClr val="accent6">
                      <a:lumMod val="60000"/>
                      <a:lumOff val="40000"/>
                    </a:schemeClr>
                  </a:gs>
                  <a:gs pos="0">
                    <a:schemeClr val="accent6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6"/>
            <c:bubble3D val="0"/>
            <c:spPr>
              <a:gradFill>
                <a:gsLst>
                  <a:gs pos="100000">
                    <a:schemeClr val="accent1">
                      <a:lumMod val="60000"/>
                      <a:lumMod val="60000"/>
                      <a:lumOff val="40000"/>
                    </a:schemeClr>
                  </a:gs>
                  <a:gs pos="0">
                    <a:schemeClr val="accent1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7"/>
            <c:bubble3D val="0"/>
            <c:spPr>
              <a:gradFill>
                <a:gsLst>
                  <a:gs pos="100000">
                    <a:schemeClr val="accent2">
                      <a:lumMod val="60000"/>
                      <a:lumMod val="60000"/>
                      <a:lumOff val="40000"/>
                    </a:schemeClr>
                  </a:gs>
                  <a:gs pos="0">
                    <a:schemeClr val="accent2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'Probe target'!$B$2:$B$9</c:f>
              <c:strCache>
                <c:ptCount val="8"/>
                <c:pt idx="0">
                  <c:v>Enzyme (27)</c:v>
                </c:pt>
                <c:pt idx="1">
                  <c:v>Membrane receptor (25)</c:v>
                </c:pt>
                <c:pt idx="2">
                  <c:v>Transporter (6)</c:v>
                </c:pt>
                <c:pt idx="3">
                  <c:v>Transcription factor (5)</c:v>
                </c:pt>
                <c:pt idx="4">
                  <c:v>Ion channel (3)</c:v>
                </c:pt>
                <c:pt idx="5">
                  <c:v>Epigenetic regulator (1)</c:v>
                </c:pt>
                <c:pt idx="6">
                  <c:v>Other cytosolic protein (1)</c:v>
                </c:pt>
                <c:pt idx="7">
                  <c:v>Unclassified protein (19)</c:v>
                </c:pt>
              </c:strCache>
            </c:strRef>
          </c:cat>
          <c:val>
            <c:numRef>
              <c:f>'Probe target'!$C$2:$C$9</c:f>
              <c:numCache>
                <c:formatCode>General</c:formatCode>
                <c:ptCount val="8"/>
                <c:pt idx="0">
                  <c:v>27</c:v>
                </c:pt>
                <c:pt idx="1">
                  <c:v>25</c:v>
                </c:pt>
                <c:pt idx="2">
                  <c:v>6</c:v>
                </c:pt>
                <c:pt idx="3">
                  <c:v>5</c:v>
                </c:pt>
                <c:pt idx="4">
                  <c:v>3</c:v>
                </c:pt>
                <c:pt idx="5">
                  <c:v>1</c:v>
                </c:pt>
                <c:pt idx="6">
                  <c:v>1</c:v>
                </c:pt>
                <c:pt idx="7">
                  <c:v>19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2754965004374441"/>
          <c:y val="0.29260207057451154"/>
          <c:w val="0.35578368328958881"/>
          <c:h val="0.54687882764654416"/>
        </c:manualLayout>
      </c:layout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pattFill prst="dkDnDiag">
      <a:fgClr>
        <a:schemeClr val="lt1"/>
      </a:fgClr>
      <a:bgClr>
        <a:schemeClr val="dk1">
          <a:lumMod val="10000"/>
          <a:lumOff val="90000"/>
        </a:schemeClr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8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1600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8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1600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9823E0E-970F-4E9C-84C2-A609DB8F6222}" type="datetimeFigureOut">
              <a:rPr lang="en-US" altLang="zh-CN"/>
              <a:pPr>
                <a:defRPr/>
              </a:pPr>
              <a:t>11/4/2015</a:t>
            </a:fld>
            <a:endParaRPr lang="en-US" altLang="zh-C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84C0AE9-037D-4A35-8F0B-C1ABCF77E4A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369206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*to this end</a:t>
            </a:r>
          </a:p>
          <a:p>
            <a:r>
              <a:rPr lang="en-US" dirty="0" smtClean="0"/>
              <a:t>*hosted by NCBI</a:t>
            </a:r>
          </a:p>
          <a:p>
            <a:r>
              <a:rPr lang="en-US" dirty="0" smtClean="0"/>
              <a:t>*providing additional annotation</a:t>
            </a:r>
          </a:p>
          <a:p>
            <a:r>
              <a:rPr lang="en-US" dirty="0" smtClean="0"/>
              <a:t>Nucleotide:</a:t>
            </a:r>
            <a:r>
              <a:rPr lang="en-US" baseline="0" dirty="0" smtClean="0"/>
              <a:t> AID 1637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4C0AE9-037D-4A35-8F0B-C1ABCF77E4AE}" type="slidenum">
              <a:rPr lang="en-US" altLang="zh-CN" smtClean="0"/>
              <a:pPr>
                <a:defRPr/>
              </a:pPr>
              <a:t>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844570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PMID: 21179498</a:t>
            </a:r>
          </a:p>
          <a:p>
            <a:r>
              <a:rPr lang="en-US" dirty="0" smtClean="0"/>
              <a:t>https://www.ncbi.nlm.nih.gov/pcassay?term=21179498[pmid]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4C0AE9-037D-4A35-8F0B-C1ABCF77E4AE}" type="slidenum">
              <a:rPr lang="en-US" altLang="zh-CN" smtClean="0"/>
              <a:pPr>
                <a:defRPr/>
              </a:pPr>
              <a:t>38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557023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PMID: 21179498</a:t>
            </a:r>
          </a:p>
          <a:p>
            <a:r>
              <a:rPr lang="en-US" dirty="0" smtClean="0"/>
              <a:t>https://www.ncbi.nlm.nih.gov/pcassay?term=21179498[pmid]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4C0AE9-037D-4A35-8F0B-C1ABCF77E4AE}" type="slidenum">
              <a:rPr lang="en-US" altLang="zh-CN" smtClean="0"/>
              <a:pPr>
                <a:defRPr/>
              </a:pPr>
              <a:t>39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122711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*PubChem started as a component of MLI, which aims to …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*the policy requires</a:t>
            </a:r>
            <a:r>
              <a:rPr lang="en-US" baseline="0" dirty="0" smtClean="0"/>
              <a:t> that all data generating from MLI must be deposited in PubChem</a:t>
            </a:r>
          </a:p>
          <a:p>
            <a:r>
              <a:rPr lang="en-US" dirty="0" smtClean="0"/>
              <a:t>*makes PubChem different from other chemical biology database, such HTS, pharmaceutical companies, </a:t>
            </a:r>
          </a:p>
          <a:p>
            <a:r>
              <a:rPr lang="en-US" baseline="0" dirty="0" smtClean="0"/>
              <a:t>*</a:t>
            </a:r>
            <a:r>
              <a:rPr lang="en-US" dirty="0" smtClean="0"/>
              <a:t>Finalized in last year, </a:t>
            </a:r>
            <a:r>
              <a:rPr lang="en-US" baseline="0" dirty="0" smtClean="0"/>
              <a:t> 10</a:t>
            </a:r>
            <a:r>
              <a:rPr lang="en-US" baseline="30000" dirty="0" smtClean="0"/>
              <a:t>th</a:t>
            </a:r>
            <a:r>
              <a:rPr lang="en-US" baseline="0" dirty="0" smtClean="0"/>
              <a:t> anniversary. </a:t>
            </a:r>
            <a:endParaRPr lang="en-US" dirty="0" smtClean="0"/>
          </a:p>
          <a:p>
            <a:r>
              <a:rPr lang="en-US" dirty="0" smtClean="0"/>
              <a:t>*MLP was</a:t>
            </a:r>
            <a:r>
              <a:rPr lang="en-US" baseline="0" dirty="0" smtClean="0"/>
              <a:t> over, but PubChem goes beyond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4C0AE9-037D-4A35-8F0B-C1ABCF77E4AE}" type="slidenum">
              <a:rPr lang="en-US" altLang="zh-CN" smtClean="0"/>
              <a:pPr>
                <a:defRPr/>
              </a:pPr>
              <a:t>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474642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*here we show a growth figure for PubChem depositors</a:t>
            </a:r>
          </a:p>
          <a:p>
            <a:r>
              <a:rPr lang="en-US" dirty="0" smtClean="0"/>
              <a:t>*initially, we have 16 from MLI, but now</a:t>
            </a:r>
          </a:p>
          <a:p>
            <a:r>
              <a:rPr lang="en-US" dirty="0" smtClean="0"/>
              <a:t>*the contributing organizations include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4C0AE9-037D-4A35-8F0B-C1ABCF77E4AE}" type="slidenum">
              <a:rPr lang="en-US" altLang="zh-CN" smtClean="0"/>
              <a:pPr>
                <a:defRPr/>
              </a:pPr>
              <a:t>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235397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*here we show a growth figure for PubChem depositors</a:t>
            </a:r>
          </a:p>
          <a:p>
            <a:r>
              <a:rPr lang="en-US" dirty="0" smtClean="0"/>
              <a:t>*initially, we have 16 from MLI, but now</a:t>
            </a:r>
          </a:p>
          <a:p>
            <a:r>
              <a:rPr lang="en-US" dirty="0" smtClean="0"/>
              <a:t>*the contributing organizations include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4C0AE9-037D-4A35-8F0B-C1ABCF77E4AE}" type="slidenum">
              <a:rPr lang="en-US" altLang="zh-CN" smtClean="0"/>
              <a:pPr>
                <a:defRPr/>
              </a:pPr>
              <a:t>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462264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*here we show some examples of aspirin in …</a:t>
            </a:r>
          </a:p>
          <a:p>
            <a:r>
              <a:rPr lang="en-US" dirty="0" smtClean="0"/>
              <a:t>*generic name, brand name</a:t>
            </a:r>
          </a:p>
          <a:p>
            <a:r>
              <a:rPr lang="en-US" dirty="0" smtClean="0"/>
              <a:t>*same/different structure representation</a:t>
            </a:r>
          </a:p>
          <a:p>
            <a:r>
              <a:rPr lang="en-US" dirty="0" smtClean="0"/>
              <a:t>*but user just want one aspirin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4C0AE9-037D-4A35-8F0B-C1ABCF77E4AE}" type="slidenum">
              <a:rPr lang="en-US" altLang="zh-CN" smtClean="0"/>
              <a:pPr>
                <a:defRPr/>
              </a:pPr>
              <a:t>17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456589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*here we show some examples of aspirin in …</a:t>
            </a:r>
          </a:p>
          <a:p>
            <a:r>
              <a:rPr lang="en-US" dirty="0" smtClean="0"/>
              <a:t>*generic name, brand name</a:t>
            </a:r>
          </a:p>
          <a:p>
            <a:r>
              <a:rPr lang="en-US" dirty="0" smtClean="0"/>
              <a:t>*same/different structure representation</a:t>
            </a:r>
          </a:p>
          <a:p>
            <a:r>
              <a:rPr lang="en-US" dirty="0" smtClean="0"/>
              <a:t>*but user just want one aspirin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4C0AE9-037D-4A35-8F0B-C1ABCF77E4AE}" type="slidenum">
              <a:rPr lang="en-US" altLang="zh-CN" smtClean="0"/>
              <a:pPr>
                <a:defRPr/>
              </a:pPr>
              <a:t>25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073134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*autocomplete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4C0AE9-037D-4A35-8F0B-C1ABCF77E4AE}" type="slidenum">
              <a:rPr lang="en-US" altLang="zh-CN" smtClean="0"/>
              <a:pPr>
                <a:defRPr/>
              </a:pPr>
              <a:t>31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365653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PMID: 21179498</a:t>
            </a:r>
          </a:p>
          <a:p>
            <a:r>
              <a:rPr lang="en-US" dirty="0" smtClean="0"/>
              <a:t>https://www.ncbi.nlm.nih.gov/pcassay?term=21179498[pmid]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4C0AE9-037D-4A35-8F0B-C1ABCF77E4AE}" type="slidenum">
              <a:rPr lang="en-US" altLang="zh-CN" smtClean="0"/>
              <a:pPr>
                <a:defRPr/>
              </a:pPr>
              <a:t>35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976518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PMID: 21179498</a:t>
            </a:r>
          </a:p>
          <a:p>
            <a:r>
              <a:rPr lang="en-US" dirty="0" smtClean="0"/>
              <a:t>https://www.ncbi.nlm.nih.gov/pcassay?term=21179498[pmid]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4C0AE9-037D-4A35-8F0B-C1ABCF77E4AE}" type="slidenum">
              <a:rPr lang="en-US" altLang="zh-CN" smtClean="0"/>
              <a:pPr>
                <a:defRPr/>
              </a:pPr>
              <a:t>36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08925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36879E-FA9E-4E50-BE2A-B15430DC7394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37515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23D880-678A-4E56-A511-E82D3E742493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49100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DBA143-0B51-4AF0-B503-B2AD870FA0A2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31649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6847B5-E109-4692-A5EA-3AFAE6AC5DC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01308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B8C6F8-C065-4FA4-93B4-1E2AE36CBDE1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71830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3C1C7D-3CA1-4682-BED0-1A96572DF2FC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08143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36D28F-954E-4143-BBE3-ADA32CF608DF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98467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81874D-0213-4B97-A151-793CEE299D1A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89803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A81ACF-97CF-4D95-A973-C102DD648710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302528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DB8961-BF6B-47FD-B7A3-B0248C67E719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91706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988E85-3B32-4EE2-9729-6C8457A58F0B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0888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54D1C8-3260-4D4B-8D49-C03ABBCC84F5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62027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16B7CBD-E0F4-4849-AE24-4F7DC83D97DE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97800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7" Type="http://schemas.openxmlformats.org/officeDocument/2006/relationships/image" Target="../media/image2.png"/><Relationship Id="rId2" Type="http://schemas.microsoft.com/office/2007/relationships/media" Target="../media/media1.WAV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png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4.png"/><Relationship Id="rId21" Type="http://schemas.openxmlformats.org/officeDocument/2006/relationships/image" Target="../media/image29.png"/><Relationship Id="rId42" Type="http://schemas.openxmlformats.org/officeDocument/2006/relationships/hyperlink" Target="http://www.lipidmaps.org/index.html" TargetMode="External"/><Relationship Id="rId47" Type="http://schemas.openxmlformats.org/officeDocument/2006/relationships/image" Target="../media/image49.png"/><Relationship Id="rId63" Type="http://schemas.openxmlformats.org/officeDocument/2006/relationships/hyperlink" Target="http://nmrshiftdb.ice.mpg.de/nmrshiftdb;jsessionid=07A67B86E1AD721FC38E21C97E7C5336.tomcat1" TargetMode="External"/><Relationship Id="rId68" Type="http://schemas.openxmlformats.org/officeDocument/2006/relationships/image" Target="../media/image65.png"/><Relationship Id="rId84" Type="http://schemas.openxmlformats.org/officeDocument/2006/relationships/image" Target="../media/image80.png"/><Relationship Id="rId89" Type="http://schemas.openxmlformats.org/officeDocument/2006/relationships/image" Target="../media/image85.png"/><Relationship Id="rId16" Type="http://schemas.openxmlformats.org/officeDocument/2006/relationships/hyperlink" Target="http://ccc.chem.pitt.edu/index_03.html" TargetMode="External"/><Relationship Id="rId11" Type="http://schemas.openxmlformats.org/officeDocument/2006/relationships/image" Target="../media/image21.png"/><Relationship Id="rId32" Type="http://schemas.openxmlformats.org/officeDocument/2006/relationships/image" Target="../media/image38.png"/><Relationship Id="rId37" Type="http://schemas.openxmlformats.org/officeDocument/2006/relationships/image" Target="../media/image42.png"/><Relationship Id="rId53" Type="http://schemas.openxmlformats.org/officeDocument/2006/relationships/image" Target="../media/image53.png"/><Relationship Id="rId58" Type="http://schemas.openxmlformats.org/officeDocument/2006/relationships/image" Target="../media/image57.jpeg"/><Relationship Id="rId74" Type="http://schemas.openxmlformats.org/officeDocument/2006/relationships/image" Target="../media/image71.jpeg"/><Relationship Id="rId79" Type="http://schemas.openxmlformats.org/officeDocument/2006/relationships/image" Target="../media/image75.png"/><Relationship Id="rId5" Type="http://schemas.openxmlformats.org/officeDocument/2006/relationships/hyperlink" Target="http://ccr.nci.nih.gov/" TargetMode="External"/><Relationship Id="rId90" Type="http://schemas.openxmlformats.org/officeDocument/2006/relationships/image" Target="../media/image86.png"/><Relationship Id="rId95" Type="http://schemas.openxmlformats.org/officeDocument/2006/relationships/image" Target="../media/image90.png"/><Relationship Id="rId22" Type="http://schemas.openxmlformats.org/officeDocument/2006/relationships/image" Target="../media/image30.jpeg"/><Relationship Id="rId27" Type="http://schemas.openxmlformats.org/officeDocument/2006/relationships/image" Target="../media/image35.jpeg"/><Relationship Id="rId43" Type="http://schemas.openxmlformats.org/officeDocument/2006/relationships/image" Target="../media/image45.jpeg"/><Relationship Id="rId48" Type="http://schemas.openxmlformats.org/officeDocument/2006/relationships/image" Target="../media/image50.png"/><Relationship Id="rId64" Type="http://schemas.openxmlformats.org/officeDocument/2006/relationships/image" Target="../media/image61.png"/><Relationship Id="rId69" Type="http://schemas.openxmlformats.org/officeDocument/2006/relationships/image" Target="../media/image66.png"/><Relationship Id="rId80" Type="http://schemas.openxmlformats.org/officeDocument/2006/relationships/image" Target="../media/image76.png"/><Relationship Id="rId85" Type="http://schemas.openxmlformats.org/officeDocument/2006/relationships/image" Target="../media/image81.png"/><Relationship Id="rId3" Type="http://schemas.openxmlformats.org/officeDocument/2006/relationships/image" Target="../media/image15.png"/><Relationship Id="rId12" Type="http://schemas.openxmlformats.org/officeDocument/2006/relationships/image" Target="../media/image22.png"/><Relationship Id="rId17" Type="http://schemas.openxmlformats.org/officeDocument/2006/relationships/image" Target="../media/image26.jpeg"/><Relationship Id="rId25" Type="http://schemas.openxmlformats.org/officeDocument/2006/relationships/image" Target="../media/image33.png"/><Relationship Id="rId33" Type="http://schemas.openxmlformats.org/officeDocument/2006/relationships/hyperlink" Target="http://hdhpharma.com/index.php?PHPSESSID=7ca7e812423dafb55e503ed194606535" TargetMode="External"/><Relationship Id="rId38" Type="http://schemas.openxmlformats.org/officeDocument/2006/relationships/hyperlink" Target="http://www.genome.jp/kegg/" TargetMode="External"/><Relationship Id="rId46" Type="http://schemas.openxmlformats.org/officeDocument/2006/relationships/image" Target="../media/image48.png"/><Relationship Id="rId59" Type="http://schemas.openxmlformats.org/officeDocument/2006/relationships/image" Target="../media/image58.png"/><Relationship Id="rId67" Type="http://schemas.openxmlformats.org/officeDocument/2006/relationships/image" Target="../media/image64.png"/><Relationship Id="rId20" Type="http://schemas.openxmlformats.org/officeDocument/2006/relationships/image" Target="../media/image28.jpeg"/><Relationship Id="rId41" Type="http://schemas.openxmlformats.org/officeDocument/2006/relationships/image" Target="../media/image44.jpeg"/><Relationship Id="rId54" Type="http://schemas.openxmlformats.org/officeDocument/2006/relationships/image" Target="../media/image54.jpeg"/><Relationship Id="rId62" Type="http://schemas.openxmlformats.org/officeDocument/2006/relationships/image" Target="../media/image60.png"/><Relationship Id="rId70" Type="http://schemas.openxmlformats.org/officeDocument/2006/relationships/image" Target="../media/image67.png"/><Relationship Id="rId75" Type="http://schemas.openxmlformats.org/officeDocument/2006/relationships/hyperlink" Target="http://www.sigmaaldrich.com/sigma-aldrich/home.html" TargetMode="External"/><Relationship Id="rId83" Type="http://schemas.openxmlformats.org/officeDocument/2006/relationships/image" Target="../media/image79.png"/><Relationship Id="rId88" Type="http://schemas.openxmlformats.org/officeDocument/2006/relationships/image" Target="../media/image84.png"/><Relationship Id="rId91" Type="http://schemas.openxmlformats.org/officeDocument/2006/relationships/image" Target="../media/image87.png"/><Relationship Id="rId96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5" Type="http://schemas.openxmlformats.org/officeDocument/2006/relationships/image" Target="../media/image25.jpeg"/><Relationship Id="rId23" Type="http://schemas.openxmlformats.org/officeDocument/2006/relationships/image" Target="../media/image31.png"/><Relationship Id="rId28" Type="http://schemas.openxmlformats.org/officeDocument/2006/relationships/hyperlink" Target="http://www.epa.gov/" TargetMode="External"/><Relationship Id="rId36" Type="http://schemas.openxmlformats.org/officeDocument/2006/relationships/image" Target="../media/image41.png"/><Relationship Id="rId49" Type="http://schemas.openxmlformats.org/officeDocument/2006/relationships/image" Target="../media/image51.png"/><Relationship Id="rId57" Type="http://schemas.openxmlformats.org/officeDocument/2006/relationships/image" Target="../media/image56.png"/><Relationship Id="rId10" Type="http://schemas.openxmlformats.org/officeDocument/2006/relationships/hyperlink" Target="http://www.bindingdb.org/bind/index.jsp" TargetMode="External"/><Relationship Id="rId31" Type="http://schemas.openxmlformats.org/officeDocument/2006/relationships/image" Target="../media/image37.png"/><Relationship Id="rId44" Type="http://schemas.openxmlformats.org/officeDocument/2006/relationships/image" Target="../media/image46.png"/><Relationship Id="rId52" Type="http://schemas.openxmlformats.org/officeDocument/2006/relationships/hyperlink" Target="http://ncgc.nih.gov/" TargetMode="External"/><Relationship Id="rId60" Type="http://schemas.openxmlformats.org/officeDocument/2006/relationships/image" Target="../media/image59.png"/><Relationship Id="rId65" Type="http://schemas.openxmlformats.org/officeDocument/2006/relationships/image" Target="../media/image62.png"/><Relationship Id="rId73" Type="http://schemas.openxmlformats.org/officeDocument/2006/relationships/image" Target="../media/image70.png"/><Relationship Id="rId78" Type="http://schemas.openxmlformats.org/officeDocument/2006/relationships/image" Target="../media/image74.png"/><Relationship Id="rId81" Type="http://schemas.openxmlformats.org/officeDocument/2006/relationships/image" Target="../media/image77.png"/><Relationship Id="rId86" Type="http://schemas.openxmlformats.org/officeDocument/2006/relationships/image" Target="../media/image82.png"/><Relationship Id="rId94" Type="http://schemas.openxmlformats.org/officeDocument/2006/relationships/image" Target="../media/image89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Relationship Id="rId13" Type="http://schemas.openxmlformats.org/officeDocument/2006/relationships/image" Target="../media/image23.jpeg"/><Relationship Id="rId18" Type="http://schemas.openxmlformats.org/officeDocument/2006/relationships/hyperlink" Target="http://www.ebi.ac.uk/chebi/init.do;jsessionid=985A1849221B937E176F9CA119763721" TargetMode="External"/><Relationship Id="rId39" Type="http://schemas.openxmlformats.org/officeDocument/2006/relationships/image" Target="../media/image43.png"/><Relationship Id="rId34" Type="http://schemas.openxmlformats.org/officeDocument/2006/relationships/image" Target="../media/image39.png"/><Relationship Id="rId50" Type="http://schemas.openxmlformats.org/officeDocument/2006/relationships/hyperlink" Target="http://www.columbia.edu/" TargetMode="External"/><Relationship Id="rId55" Type="http://schemas.openxmlformats.org/officeDocument/2006/relationships/image" Target="../media/image55.png"/><Relationship Id="rId76" Type="http://schemas.openxmlformats.org/officeDocument/2006/relationships/image" Target="../media/image72.png"/><Relationship Id="rId97" Type="http://schemas.openxmlformats.org/officeDocument/2006/relationships/image" Target="../media/image92.gif"/><Relationship Id="rId7" Type="http://schemas.openxmlformats.org/officeDocument/2006/relationships/image" Target="../media/image18.jpeg"/><Relationship Id="rId71" Type="http://schemas.openxmlformats.org/officeDocument/2006/relationships/image" Target="../media/image68.png"/><Relationship Id="rId92" Type="http://schemas.openxmlformats.org/officeDocument/2006/relationships/hyperlink" Target="http://www.chemblock.com/index.php" TargetMode="External"/><Relationship Id="rId2" Type="http://schemas.openxmlformats.org/officeDocument/2006/relationships/image" Target="../media/image14.jpeg"/><Relationship Id="rId29" Type="http://schemas.openxmlformats.org/officeDocument/2006/relationships/image" Target="../media/image36.png"/><Relationship Id="rId24" Type="http://schemas.openxmlformats.org/officeDocument/2006/relationships/image" Target="../media/image32.png"/><Relationship Id="rId40" Type="http://schemas.openxmlformats.org/officeDocument/2006/relationships/hyperlink" Target="http://www.leadscope.com/index.php" TargetMode="External"/><Relationship Id="rId45" Type="http://schemas.openxmlformats.org/officeDocument/2006/relationships/image" Target="../media/image47.png"/><Relationship Id="rId66" Type="http://schemas.openxmlformats.org/officeDocument/2006/relationships/image" Target="../media/image63.jpeg"/><Relationship Id="rId87" Type="http://schemas.openxmlformats.org/officeDocument/2006/relationships/image" Target="../media/image83.png"/><Relationship Id="rId61" Type="http://schemas.openxmlformats.org/officeDocument/2006/relationships/hyperlink" Target="http://www.niaid.nih.gov/daids/" TargetMode="External"/><Relationship Id="rId82" Type="http://schemas.openxmlformats.org/officeDocument/2006/relationships/image" Target="../media/image78.png"/><Relationship Id="rId19" Type="http://schemas.openxmlformats.org/officeDocument/2006/relationships/image" Target="../media/image27.png"/><Relationship Id="rId14" Type="http://schemas.openxmlformats.org/officeDocument/2006/relationships/image" Target="../media/image24.png"/><Relationship Id="rId30" Type="http://schemas.openxmlformats.org/officeDocument/2006/relationships/hyperlink" Target="http://www.exchemistry.com/index.html" TargetMode="External"/><Relationship Id="rId35" Type="http://schemas.openxmlformats.org/officeDocument/2006/relationships/image" Target="../media/image40.jpeg"/><Relationship Id="rId56" Type="http://schemas.openxmlformats.org/officeDocument/2006/relationships/hyperlink" Target="http://www.nihclinicalcollection.com/index.php" TargetMode="External"/><Relationship Id="rId77" Type="http://schemas.openxmlformats.org/officeDocument/2006/relationships/image" Target="../media/image73.png"/><Relationship Id="rId8" Type="http://schemas.openxmlformats.org/officeDocument/2006/relationships/image" Target="../media/image19.png"/><Relationship Id="rId51" Type="http://schemas.openxmlformats.org/officeDocument/2006/relationships/image" Target="../media/image52.png"/><Relationship Id="rId72" Type="http://schemas.openxmlformats.org/officeDocument/2006/relationships/image" Target="../media/image69.png"/><Relationship Id="rId93" Type="http://schemas.openxmlformats.org/officeDocument/2006/relationships/image" Target="../media/image8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cbi.nlm.nih.gov/pcassay?db=pcassay&amp;cmd=search&amp;term=all%5bfilt%5d%20AND%20(summary%5bfilt%5d)&amp;loc=s_frm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10" Type="http://schemas.openxmlformats.org/officeDocument/2006/relationships/image" Target="../media/image100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101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11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12" Type="http://schemas.openxmlformats.org/officeDocument/2006/relationships/image" Target="../media/image1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11" Type="http://schemas.openxmlformats.org/officeDocument/2006/relationships/image" Target="../media/image109.png"/><Relationship Id="rId5" Type="http://schemas.openxmlformats.org/officeDocument/2006/relationships/image" Target="../media/image95.png"/><Relationship Id="rId10" Type="http://schemas.openxmlformats.org/officeDocument/2006/relationships/image" Target="../media/image100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121.png"/><Relationship Id="rId7" Type="http://schemas.openxmlformats.org/officeDocument/2006/relationships/image" Target="../media/image125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9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28.png"/><Relationship Id="rId11" Type="http://schemas.openxmlformats.org/officeDocument/2006/relationships/image" Target="../media/image133.png"/><Relationship Id="rId5" Type="http://schemas.openxmlformats.org/officeDocument/2006/relationships/image" Target="../media/image127.png"/><Relationship Id="rId10" Type="http://schemas.openxmlformats.org/officeDocument/2006/relationships/image" Target="../media/image132.png"/><Relationship Id="rId4" Type="http://schemas.openxmlformats.org/officeDocument/2006/relationships/image" Target="../media/image3.png"/><Relationship Id="rId9" Type="http://schemas.openxmlformats.org/officeDocument/2006/relationships/image" Target="../media/image1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7" Type="http://schemas.openxmlformats.org/officeDocument/2006/relationships/image" Target="../media/image1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3" Type="http://schemas.openxmlformats.org/officeDocument/2006/relationships/image" Target="../media/image152.png"/><Relationship Id="rId7" Type="http://schemas.openxmlformats.org/officeDocument/2006/relationships/image" Target="../media/image15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4" Type="http://schemas.openxmlformats.org/officeDocument/2006/relationships/image" Target="../media/image153.png"/><Relationship Id="rId9" Type="http://schemas.openxmlformats.org/officeDocument/2006/relationships/image" Target="../media/image15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7" Type="http://schemas.openxmlformats.org/officeDocument/2006/relationships/image" Target="../media/image1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if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0.png"/><Relationship Id="rId4" Type="http://schemas.openxmlformats.org/officeDocument/2006/relationships/image" Target="../media/image169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17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175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76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hyperlink" Target="mailto:ywang@ncbi.nlm.nih.gov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mli.nih.gov/mli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72276" y="2338435"/>
            <a:ext cx="8757424" cy="1470025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  </a:t>
            </a:r>
            <a:br>
              <a:rPr lang="en-US" sz="3600" b="1" dirty="0" smtClean="0"/>
            </a:br>
            <a:r>
              <a:rPr lang="en-US" sz="3600" b="1" dirty="0"/>
              <a:t/>
            </a:r>
            <a:br>
              <a:rPr lang="en-US" sz="3600" b="1" dirty="0"/>
            </a:br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en-US" sz="3600" b="1" dirty="0"/>
              <a:t/>
            </a:r>
            <a:br>
              <a:rPr lang="en-US" sz="3600" b="1" dirty="0"/>
            </a:br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en-US" sz="3600" b="1" dirty="0"/>
              <a:t/>
            </a:r>
            <a:br>
              <a:rPr lang="en-US" sz="3600" b="1" dirty="0"/>
            </a:br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en-US" sz="3600" b="1" dirty="0"/>
              <a:t/>
            </a:r>
            <a:br>
              <a:rPr lang="en-US" sz="3600" b="1" dirty="0"/>
            </a:br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en-US" sz="5400" b="1" dirty="0" smtClean="0">
                <a:solidFill>
                  <a:srgbClr val="2C5884"/>
                </a:solidFill>
              </a:rPr>
              <a:t>PubChem’s Support for Medicinal Chemistry and Drug Discovery</a:t>
            </a:r>
            <a:r>
              <a:rPr lang="en-US" sz="4900" b="1" dirty="0">
                <a:solidFill>
                  <a:srgbClr val="2C5884"/>
                </a:solidFill>
                <a:latin typeface="+mn-lt"/>
              </a:rPr>
              <a:t/>
            </a:r>
            <a:br>
              <a:rPr lang="en-US" sz="4900" b="1" dirty="0">
                <a:solidFill>
                  <a:srgbClr val="2C5884"/>
                </a:solidFill>
                <a:latin typeface="+mn-lt"/>
              </a:rPr>
            </a:br>
            <a:r>
              <a:rPr lang="en-US" sz="4400" dirty="0" smtClean="0">
                <a:solidFill>
                  <a:srgbClr val="333399"/>
                </a:solidFill>
                <a:latin typeface="+mn-lt"/>
              </a:rPr>
              <a:t> </a:t>
            </a:r>
            <a:r>
              <a:rPr lang="en-US" sz="3600" dirty="0">
                <a:solidFill>
                  <a:srgbClr val="333399"/>
                </a:solidFill>
              </a:rPr>
              <a:t/>
            </a:r>
            <a:br>
              <a:rPr lang="en-US" sz="3600" dirty="0">
                <a:solidFill>
                  <a:srgbClr val="333399"/>
                </a:solidFill>
              </a:rPr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 </a:t>
            </a:r>
            <a:endParaRPr lang="en-US" altLang="zh-CN" sz="3200" b="1" dirty="0" smtClean="0">
              <a:solidFill>
                <a:schemeClr val="tx1"/>
              </a:solidFill>
              <a:latin typeface="Arial" pitchFamily="34" charset="0"/>
              <a:ea typeface="SimSun" pitchFamily="2" charset="-122"/>
              <a:cs typeface="Arial" pitchFamily="34" charset="0"/>
            </a:endParaRP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2743200"/>
            <a:ext cx="6248400" cy="762000"/>
          </a:xfrm>
        </p:spPr>
        <p:txBody>
          <a:bodyPr/>
          <a:lstStyle/>
          <a:p>
            <a:pPr eaLnBrk="1" hangingPunct="1"/>
            <a:r>
              <a:rPr lang="en-US" altLang="zh-CN" sz="3600" b="1" dirty="0" smtClean="0">
                <a:ea typeface="SimSun" pitchFamily="2" charset="-122"/>
              </a:rPr>
              <a:t>Yanli Wang</a:t>
            </a:r>
            <a:r>
              <a:rPr lang="en-US" altLang="zh-CN" b="1" dirty="0" smtClean="0">
                <a:ea typeface="SimSun" pitchFamily="2" charset="-122"/>
              </a:rPr>
              <a:t> </a:t>
            </a:r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>
            <p:extLst/>
          </p:nvPr>
        </p:nvGraphicFramePr>
        <p:xfrm>
          <a:off x="7086600" y="4906962"/>
          <a:ext cx="1447800" cy="1311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3" name="Image" r:id="rId5" imgW="5413343" imgH="4905048" progId="">
                  <p:embed/>
                </p:oleObj>
              </mc:Choice>
              <mc:Fallback>
                <p:oleObj name="Image" r:id="rId5" imgW="5413343" imgH="490504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6600" y="4906962"/>
                        <a:ext cx="1447800" cy="1311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>
                                <a:alpha val="50195"/>
                              </a:schemeClr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9" name="Rectangle 6"/>
          <p:cNvSpPr>
            <a:spLocks noChangeArrowheads="1"/>
          </p:cNvSpPr>
          <p:nvPr/>
        </p:nvSpPr>
        <p:spPr bwMode="auto">
          <a:xfrm>
            <a:off x="0" y="3581400"/>
            <a:ext cx="8763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 altLang="zh-CN" sz="2800" b="1">
                <a:ea typeface="SimSun" pitchFamily="2" charset="-122"/>
              </a:rPr>
              <a:t> </a:t>
            </a:r>
          </a:p>
          <a:p>
            <a:pPr algn="ctr"/>
            <a:r>
              <a:rPr lang="en-US" altLang="zh-CN" sz="2800" b="1">
                <a:ea typeface="SimSun" pitchFamily="2" charset="-122"/>
              </a:rPr>
              <a:t> </a:t>
            </a:r>
          </a:p>
        </p:txBody>
      </p:sp>
      <p:sp>
        <p:nvSpPr>
          <p:cNvPr id="1030" name="Rectangle 7"/>
          <p:cNvSpPr>
            <a:spLocks noChangeArrowheads="1"/>
          </p:cNvSpPr>
          <p:nvPr/>
        </p:nvSpPr>
        <p:spPr bwMode="auto">
          <a:xfrm>
            <a:off x="3162300" y="5319713"/>
            <a:ext cx="2590800" cy="45720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 b="1" dirty="0">
                <a:ea typeface="SimSun" pitchFamily="2" charset="-122"/>
              </a:rPr>
              <a:t> </a:t>
            </a:r>
            <a:r>
              <a:rPr lang="en-US" altLang="zh-CN" sz="2800" b="1" dirty="0" smtClean="0">
                <a:latin typeface="+mn-lt"/>
              </a:rPr>
              <a:t>Atlanta, Georgia</a:t>
            </a:r>
            <a:endParaRPr lang="en-US" altLang="zh-CN" sz="2800" b="1" dirty="0" smtClean="0">
              <a:latin typeface="+mn-lt"/>
              <a:ea typeface="SimSun" pitchFamily="2" charset="-122"/>
            </a:endParaRPr>
          </a:p>
          <a:p>
            <a:pPr algn="ctr"/>
            <a:r>
              <a:rPr lang="en-US" altLang="zh-CN" sz="2400" b="1" smtClean="0">
                <a:latin typeface="+mn-lt"/>
                <a:ea typeface="SimSun" pitchFamily="2" charset="-122"/>
              </a:rPr>
              <a:t>November </a:t>
            </a:r>
            <a:r>
              <a:rPr lang="en-US" altLang="zh-CN" sz="2400" b="1" smtClean="0">
                <a:latin typeface="+mn-lt"/>
                <a:ea typeface="SimSun" pitchFamily="2" charset="-122"/>
              </a:rPr>
              <a:t>4th</a:t>
            </a:r>
            <a:r>
              <a:rPr lang="en-US" altLang="zh-CN" sz="2400" b="1" smtClean="0">
                <a:latin typeface="+mn-lt"/>
                <a:ea typeface="SimSun" pitchFamily="2" charset="-122"/>
              </a:rPr>
              <a:t>, </a:t>
            </a:r>
            <a:r>
              <a:rPr lang="en-US" altLang="zh-CN" sz="2400" b="1" dirty="0" smtClean="0">
                <a:latin typeface="+mn-lt"/>
                <a:ea typeface="SimSun" pitchFamily="2" charset="-122"/>
              </a:rPr>
              <a:t>2015</a:t>
            </a:r>
            <a:endParaRPr lang="en-US" altLang="zh-CN" sz="2400" b="1" dirty="0">
              <a:latin typeface="+mn-lt"/>
              <a:ea typeface="SimSun" pitchFamily="2" charset="-122"/>
            </a:endParaRPr>
          </a:p>
        </p:txBody>
      </p:sp>
      <p:pic>
        <p:nvPicPr>
          <p:cNvPr id="7" name="~PP11094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900" y="64389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Rectangle 7"/>
          <p:cNvSpPr>
            <a:spLocks noChangeArrowheads="1"/>
          </p:cNvSpPr>
          <p:nvPr/>
        </p:nvSpPr>
        <p:spPr bwMode="auto">
          <a:xfrm>
            <a:off x="533400" y="4038600"/>
            <a:ext cx="7848600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2000" b="1" dirty="0" smtClean="0">
                <a:ea typeface="SimSun" pitchFamily="2" charset="-122"/>
              </a:rPr>
              <a:t> </a:t>
            </a:r>
            <a:r>
              <a:rPr lang="en-US" altLang="zh-CN" sz="3200" b="1" dirty="0" err="1" smtClean="0">
                <a:latin typeface="+mn-lt"/>
              </a:rPr>
              <a:t>MedChem</a:t>
            </a:r>
            <a:r>
              <a:rPr lang="en-US" altLang="zh-CN" sz="3200" b="1" dirty="0" smtClean="0">
                <a:latin typeface="+mn-lt"/>
              </a:rPr>
              <a:t> &amp; CADD 2015</a:t>
            </a:r>
            <a:r>
              <a:rPr lang="en-US" sz="3600" b="1" dirty="0">
                <a:latin typeface="+mn-lt"/>
              </a:rPr>
              <a:t/>
            </a:r>
            <a:br>
              <a:rPr lang="en-US" sz="3600" b="1" dirty="0">
                <a:latin typeface="+mn-lt"/>
              </a:rPr>
            </a:br>
            <a:endParaRPr lang="en-US" sz="3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51306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https://encrypted-tbn2.gstatic.com/images?q=tbn:ANd9GcTTObjmphCJjvexfLhktKkMSlavn8QGIvjJ22Ne68rkYmsCJUb83Q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510" y="1428750"/>
            <a:ext cx="1076941" cy="56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102" descr="http://www.rdchemicals.com/img/logo_1_1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4624389"/>
            <a:ext cx="1028700" cy="31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65" descr="http://www.msg.ku.edu/MGM/images/newku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0" y="3810001"/>
            <a:ext cx="1334691" cy="222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76" descr="[ Center for Cancer Research ]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3371850"/>
            <a:ext cx="828675" cy="339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Title 1"/>
          <p:cNvSpPr>
            <a:spLocks noGrp="1"/>
          </p:cNvSpPr>
          <p:nvPr>
            <p:ph type="title" idx="4294967295"/>
          </p:nvPr>
        </p:nvSpPr>
        <p:spPr>
          <a:xfrm>
            <a:off x="1363616" y="685100"/>
            <a:ext cx="5314950" cy="628650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smtClean="0">
                <a:solidFill>
                  <a:srgbClr val="2C5884"/>
                </a:solidFill>
                <a:latin typeface="+mn-lt"/>
              </a:rPr>
              <a:t>         … a </a:t>
            </a:r>
            <a:r>
              <a:rPr lang="en-US" sz="3200" b="1" dirty="0">
                <a:solidFill>
                  <a:srgbClr val="2C5884"/>
                </a:solidFill>
                <a:latin typeface="+mn-lt"/>
              </a:rPr>
              <a:t>c</a:t>
            </a:r>
            <a:r>
              <a:rPr lang="en-US" sz="3200" b="1" dirty="0" smtClean="0">
                <a:solidFill>
                  <a:srgbClr val="2C5884"/>
                </a:solidFill>
                <a:latin typeface="+mn-lt"/>
              </a:rPr>
              <a:t>ommunity hub …</a:t>
            </a:r>
          </a:p>
        </p:txBody>
      </p:sp>
      <p:pic>
        <p:nvPicPr>
          <p:cNvPr id="14359" name="Picture 41"/>
          <p:cNvPicPr>
            <a:picLocks noGrp="1" noChangeAspect="1" noChangeArrowheads="1"/>
          </p:cNvPicPr>
          <p:nvPr>
            <p:ph idx="4294967295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975" y="1863329"/>
            <a:ext cx="474663" cy="414338"/>
          </a:xfrm>
        </p:spPr>
      </p:pic>
      <p:pic>
        <p:nvPicPr>
          <p:cNvPr id="14342" name="Picture 2" descr="Ambit Bioscience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1" y="1885951"/>
            <a:ext cx="540544" cy="621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137" y="2243137"/>
            <a:ext cx="442913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5" descr="BindingDB logo">
            <a:hlinkClick r:id="rId10" tooltip="Home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1" y="1970484"/>
            <a:ext cx="873919" cy="486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0" y="1558529"/>
            <a:ext cx="833438" cy="270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8" descr="Biosynth logo in color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464" y="2359798"/>
            <a:ext cx="873919" cy="358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10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0" y="2000250"/>
            <a:ext cx="891779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Picture 1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2000251"/>
            <a:ext cx="385763" cy="379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9" name="Picture 16" descr="http://ccc.chem.pitt.edu/CCC%20Logo_3.jpg">
            <a:hlinkClick r:id="rId16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3980" y="2000251"/>
            <a:ext cx="483394" cy="465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0" name="Picture 18" descr="ChEBI Home Page">
            <a:hlinkClick r:id="rId18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0" y="1714501"/>
            <a:ext cx="609600" cy="407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1" name="Picture 21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551" y="2228850"/>
            <a:ext cx="845344" cy="36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2" name="Picture 24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2628901"/>
            <a:ext cx="391716" cy="379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3" name="Picture 25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2270" y="3627836"/>
            <a:ext cx="822722" cy="172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4" name="Picture 27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3105151"/>
            <a:ext cx="1104900" cy="188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5" name="Picture 30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1" y="2800350"/>
            <a:ext cx="821531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6" name="Picture 31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2852737"/>
            <a:ext cx="1257300" cy="2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7" name="Picture 35" descr="CTD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837" y="2514601"/>
            <a:ext cx="690563" cy="288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8" name="Picture 40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420" y="3086100"/>
            <a:ext cx="1151335" cy="244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0" name="Picture 49" descr="[logo] US EPA">
            <a:hlinkClick r:id="rId28" tooltip="US EPA home page"/>
          </p:cNvPr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1" y="3086100"/>
            <a:ext cx="575072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1" name="Picture 51" descr="Exclusive Chemistry Ltd">
            <a:hlinkClick r:id="rId30"/>
          </p:cNvPr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1" y="3338514"/>
            <a:ext cx="1150144" cy="235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2" name="Picture 52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800350"/>
            <a:ext cx="5810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3" name="Picture 54" descr="http://hdhpharma.com/images/logo.gif">
            <a:hlinkClick r:id="rId33"/>
          </p:cNvPr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650" y="3600450"/>
            <a:ext cx="828675" cy="325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4" name="Picture 55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50" y="2827736"/>
            <a:ext cx="644129" cy="540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5" name="Picture 58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51" y="3600450"/>
            <a:ext cx="816769" cy="10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6" name="Picture 61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274" y="2545556"/>
            <a:ext cx="983456" cy="225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7" name="Picture 63" descr="KEGG icon">
            <a:hlinkClick r:id="rId38"/>
          </p:cNvPr>
          <p:cNvPicPr>
            <a:picLocks noChangeAspect="1" noChangeArrowheads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442" y="2955131"/>
            <a:ext cx="735806" cy="529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8" name="Picture 67" descr="Leadscope, Inc.">
            <a:hlinkClick r:id="rId40"/>
          </p:cNvPr>
          <p:cNvPicPr>
            <a:picLocks noChangeAspect="1" noChangeArrowheads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3714750"/>
            <a:ext cx="948929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9" name="Picture 69" descr="LIPID MAPS Logo">
            <a:hlinkClick r:id="rId42"/>
          </p:cNvPr>
          <p:cNvPicPr>
            <a:picLocks noChangeAspect="1" noChangeArrowheads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1" y="3371851"/>
            <a:ext cx="575072" cy="408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70" name="Picture 70"/>
          <p:cNvPicPr>
            <a:picLocks noChangeAspect="1" noChangeArrowheads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860" y="3943351"/>
            <a:ext cx="1013222" cy="184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71" name="Picture 71"/>
          <p:cNvPicPr>
            <a:picLocks noChangeAspect="1" noChangeArrowheads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25" y="3806428"/>
            <a:ext cx="1243013" cy="175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72" name="Picture 72"/>
          <p:cNvPicPr>
            <a:picLocks noChangeAspect="1" noChangeArrowheads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1" y="4114801"/>
            <a:ext cx="1288256" cy="178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73" name="Picture 74" descr="MP Biomedicals Logo"/>
          <p:cNvPicPr>
            <a:picLocks noChangeAspect="1" noChangeArrowheads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466" y="2571751"/>
            <a:ext cx="504825" cy="29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74" name="Picture 77"/>
          <p:cNvPicPr>
            <a:picLocks noChangeAspect="1" noChangeArrowheads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1" y="4057651"/>
            <a:ext cx="873919" cy="311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75" name="Picture 78"/>
          <p:cNvPicPr>
            <a:picLocks noChangeAspect="1" noChangeArrowheads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4114801"/>
            <a:ext cx="1196579" cy="298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76" name="Picture 33" descr="Columbia University in the City of New York">
            <a:hlinkClick r:id="rId50"/>
          </p:cNvPr>
          <p:cNvPicPr>
            <a:picLocks noChangeAspect="1" noChangeArrowheads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314701"/>
            <a:ext cx="1243013" cy="20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77" name="Picture 80" descr="NCGC Logo">
            <a:hlinkClick r:id="rId52"/>
          </p:cNvPr>
          <p:cNvPicPr>
            <a:picLocks noChangeAspect="1" noChangeArrowheads="1"/>
          </p:cNvPicPr>
          <p:nvPr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4057650"/>
            <a:ext cx="733425" cy="463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78" name="Picture 57" descr="http://isoprenoids.com/assets/small_side.jpg"/>
          <p:cNvPicPr>
            <a:picLocks noChangeAspect="1" noChangeArrowheads="1"/>
          </p:cNvPicPr>
          <p:nvPr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150" y="3429001"/>
            <a:ext cx="414338" cy="621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79" name="Picture 82" descr="http://www.nextbio.com/b/s/images2/common/nbLogoSm.png"/>
          <p:cNvPicPr>
            <a:picLocks noChangeAspect="1" noChangeArrowheads="1"/>
          </p:cNvPicPr>
          <p:nvPr/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186239"/>
            <a:ext cx="1028700" cy="1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80" name="Picture 86" descr="NIH Clinical Collection">
            <a:hlinkClick r:id="rId56"/>
          </p:cNvPr>
          <p:cNvPicPr>
            <a:picLocks noChangeAspect="1" noChangeArrowheads="1"/>
          </p:cNvPicPr>
          <p:nvPr/>
        </p:nvPicPr>
        <p:blipFill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810" y="4470799"/>
            <a:ext cx="532209" cy="296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81" name="Picture 87"/>
          <p:cNvPicPr>
            <a:picLocks noChangeAspect="1" noChangeArrowheads="1"/>
          </p:cNvPicPr>
          <p:nvPr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1" y="4613674"/>
            <a:ext cx="1079897" cy="220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82" name="Picture 88"/>
          <p:cNvPicPr>
            <a:picLocks noChangeAspect="1" noChangeArrowheads="1"/>
          </p:cNvPicPr>
          <p:nvPr/>
        </p:nvPicPr>
        <p:blipFill>
          <a:blip r:embed="rId5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350" y="4392217"/>
            <a:ext cx="771525" cy="316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83" name="Picture 89"/>
          <p:cNvPicPr>
            <a:picLocks noChangeAspect="1" noChangeArrowheads="1"/>
          </p:cNvPicPr>
          <p:nvPr/>
        </p:nvPicPr>
        <p:blipFill>
          <a:blip r:embed="rId6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950" y="4343401"/>
            <a:ext cx="1800225" cy="154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84" name="Picture 84" descr="Link to NIAID - Division of AIDS Homepage">
            <a:hlinkClick r:id="rId61"/>
          </p:cNvPr>
          <p:cNvPicPr>
            <a:picLocks noChangeAspect="1" noChangeArrowheads="1"/>
          </p:cNvPicPr>
          <p:nvPr/>
        </p:nvPicPr>
        <p:blipFill>
          <a:blip r:embed="rId6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1" y="4000501"/>
            <a:ext cx="359569" cy="336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85" name="Picture 91" descr="Home">
            <a:hlinkClick r:id="rId63"/>
          </p:cNvPr>
          <p:cNvPicPr>
            <a:picLocks noChangeAspect="1" noChangeArrowheads="1"/>
          </p:cNvPicPr>
          <p:nvPr/>
        </p:nvPicPr>
        <p:blipFill>
          <a:blip r:embed="rId6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1" y="4492228"/>
            <a:ext cx="616744" cy="432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86" name="Picture 92"/>
          <p:cNvPicPr>
            <a:picLocks noChangeAspect="1" noChangeArrowheads="1"/>
          </p:cNvPicPr>
          <p:nvPr/>
        </p:nvPicPr>
        <p:blipFill>
          <a:blip r:embed="rId6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0" y="4564856"/>
            <a:ext cx="1344216" cy="10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87" name="Picture 96" descr="Psychoactive Drug Screening Program"/>
          <p:cNvPicPr>
            <a:picLocks noChangeAspect="1" noChangeArrowheads="1"/>
          </p:cNvPicPr>
          <p:nvPr/>
        </p:nvPicPr>
        <p:blipFill>
          <a:blip r:embed="rId6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01" y="4823222"/>
            <a:ext cx="873919" cy="236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88" name="Picture 97"/>
          <p:cNvPicPr>
            <a:picLocks noChangeAspect="1" noChangeArrowheads="1"/>
          </p:cNvPicPr>
          <p:nvPr/>
        </p:nvPicPr>
        <p:blipFill>
          <a:blip r:embed="rId6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857751"/>
            <a:ext cx="977504" cy="308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89" name="Picture 98"/>
          <p:cNvPicPr>
            <a:picLocks noChangeAspect="1" noChangeArrowheads="1"/>
          </p:cNvPicPr>
          <p:nvPr/>
        </p:nvPicPr>
        <p:blipFill>
          <a:blip r:embed="rId6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764" y="4343401"/>
            <a:ext cx="321469" cy="340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90" name="Picture 99"/>
          <p:cNvPicPr>
            <a:picLocks noChangeAspect="1" noChangeArrowheads="1"/>
          </p:cNvPicPr>
          <p:nvPr/>
        </p:nvPicPr>
        <p:blipFill>
          <a:blip r:embed="rId6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533" y="4572001"/>
            <a:ext cx="289322" cy="28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91" name="Picture 100"/>
          <p:cNvPicPr>
            <a:picLocks noChangeAspect="1" noChangeArrowheads="1"/>
          </p:cNvPicPr>
          <p:nvPr/>
        </p:nvPicPr>
        <p:blipFill>
          <a:blip r:embed="rId7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50" y="4872037"/>
            <a:ext cx="848916" cy="244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92" name="Picture 103"/>
          <p:cNvPicPr>
            <a:picLocks noChangeAspect="1" noChangeArrowheads="1"/>
          </p:cNvPicPr>
          <p:nvPr/>
        </p:nvPicPr>
        <p:blipFill>
          <a:blip r:embed="rId7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351" y="4786314"/>
            <a:ext cx="822722" cy="270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93" name="Picture 104"/>
          <p:cNvPicPr>
            <a:picLocks noChangeAspect="1" noChangeArrowheads="1"/>
          </p:cNvPicPr>
          <p:nvPr/>
        </p:nvPicPr>
        <p:blipFill>
          <a:blip r:embed="rId7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2332" y="4743451"/>
            <a:ext cx="426244" cy="359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94" name="Picture 37" descr="DiscoveryGate - Access to the right information"/>
          <p:cNvPicPr>
            <a:picLocks noChangeAspect="1" noChangeArrowheads="1"/>
          </p:cNvPicPr>
          <p:nvPr/>
        </p:nvPicPr>
        <p:blipFill>
          <a:blip r:embed="rId7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108722"/>
            <a:ext cx="1381125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95" name="Picture 105"/>
          <p:cNvPicPr>
            <a:picLocks noChangeAspect="1" noChangeArrowheads="1"/>
          </p:cNvPicPr>
          <p:nvPr/>
        </p:nvPicPr>
        <p:blipFill>
          <a:blip r:embed="rId7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4972051"/>
            <a:ext cx="977504" cy="279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96" name="Picture 107" descr="Sigma-Aldrich">
            <a:hlinkClick r:id="rId75" tooltip="Sigma-Aldrich"/>
          </p:cNvPr>
          <p:cNvPicPr>
            <a:picLocks noChangeAspect="1" noChangeArrowheads="1"/>
          </p:cNvPicPr>
          <p:nvPr/>
        </p:nvPicPr>
        <p:blipFill>
          <a:blip r:embed="rId7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283" y="5143500"/>
            <a:ext cx="2346722" cy="205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97" name="Picture 108"/>
          <p:cNvPicPr>
            <a:picLocks noChangeAspect="1" noChangeArrowheads="1"/>
          </p:cNvPicPr>
          <p:nvPr/>
        </p:nvPicPr>
        <p:blipFill>
          <a:blip r:embed="rId7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1" y="5200651"/>
            <a:ext cx="1388269" cy="222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98" name="Picture 109"/>
          <p:cNvPicPr>
            <a:picLocks noChangeAspect="1" noChangeArrowheads="1"/>
          </p:cNvPicPr>
          <p:nvPr/>
        </p:nvPicPr>
        <p:blipFill>
          <a:blip r:embed="rId7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451" y="4972051"/>
            <a:ext cx="797719" cy="340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99" name="Picture 110"/>
          <p:cNvPicPr>
            <a:picLocks noChangeAspect="1" noChangeArrowheads="1"/>
          </p:cNvPicPr>
          <p:nvPr/>
        </p:nvPicPr>
        <p:blipFill>
          <a:blip r:embed="rId7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5314951"/>
            <a:ext cx="733425" cy="251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00" name="Picture 111"/>
          <p:cNvPicPr>
            <a:picLocks noChangeAspect="1" noChangeArrowheads="1"/>
          </p:cNvPicPr>
          <p:nvPr/>
        </p:nvPicPr>
        <p:blipFill>
          <a:blip r:embed="rId8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0" y="5372101"/>
            <a:ext cx="1800225" cy="154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01" name="Picture 113" descr="http://www.toslab.com/Image/logo_big.gif"/>
          <p:cNvPicPr>
            <a:picLocks noChangeAspect="1" noChangeArrowheads="1"/>
          </p:cNvPicPr>
          <p:nvPr/>
        </p:nvPicPr>
        <p:blipFill>
          <a:blip r:embed="rId8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5143501"/>
            <a:ext cx="409575" cy="389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02" name="Picture 114"/>
          <p:cNvPicPr>
            <a:picLocks noChangeAspect="1" noChangeArrowheads="1"/>
          </p:cNvPicPr>
          <p:nvPr/>
        </p:nvPicPr>
        <p:blipFill>
          <a:blip r:embed="rId8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486401"/>
            <a:ext cx="514350" cy="389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03" name="Picture 115"/>
          <p:cNvPicPr>
            <a:picLocks noChangeAspect="1" noChangeArrowheads="1"/>
          </p:cNvPicPr>
          <p:nvPr/>
        </p:nvPicPr>
        <p:blipFill>
          <a:blip r:embed="rId8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650" y="5638801"/>
            <a:ext cx="1877616" cy="178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04" name="Picture 116"/>
          <p:cNvPicPr>
            <a:picLocks noChangeAspect="1" noChangeArrowheads="1"/>
          </p:cNvPicPr>
          <p:nvPr/>
        </p:nvPicPr>
        <p:blipFill>
          <a:blip r:embed="rId8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850" y="5372100"/>
            <a:ext cx="1234679" cy="172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05" name="Picture 117"/>
          <p:cNvPicPr>
            <a:picLocks noChangeAspect="1" noChangeArrowheads="1"/>
          </p:cNvPicPr>
          <p:nvPr/>
        </p:nvPicPr>
        <p:blipFill>
          <a:blip r:embed="rId8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407" y="5600700"/>
            <a:ext cx="33218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06" name="Picture 118"/>
          <p:cNvPicPr>
            <a:picLocks noChangeAspect="1" noChangeArrowheads="1"/>
          </p:cNvPicPr>
          <p:nvPr/>
        </p:nvPicPr>
        <p:blipFill>
          <a:blip r:embed="rId8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542" y="5618560"/>
            <a:ext cx="667940" cy="189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07" name="Picture 119"/>
          <p:cNvPicPr>
            <a:picLocks noChangeAspect="1" noChangeArrowheads="1"/>
          </p:cNvPicPr>
          <p:nvPr/>
        </p:nvPicPr>
        <p:blipFill>
          <a:blip r:embed="rId8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5557839"/>
            <a:ext cx="1645444" cy="1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08" name="Picture 120"/>
          <p:cNvPicPr>
            <a:picLocks noChangeAspect="1" noChangeArrowheads="1"/>
          </p:cNvPicPr>
          <p:nvPr/>
        </p:nvPicPr>
        <p:blipFill>
          <a:blip r:embed="rId8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5638801"/>
            <a:ext cx="771525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09" name="Picture 122" descr="About this Reference Work"/>
          <p:cNvPicPr>
            <a:picLocks noChangeAspect="1" noChangeArrowheads="1"/>
          </p:cNvPicPr>
          <p:nvPr/>
        </p:nvPicPr>
        <p:blipFill>
          <a:blip r:embed="rId8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582" y="2326482"/>
            <a:ext cx="797719" cy="483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10" name="Picture 123"/>
          <p:cNvPicPr>
            <a:picLocks noChangeAspect="1" noChangeArrowheads="1"/>
          </p:cNvPicPr>
          <p:nvPr/>
        </p:nvPicPr>
        <p:blipFill>
          <a:blip r:embed="rId9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039" y="5760245"/>
            <a:ext cx="1331119" cy="20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11" name="Picture 124"/>
          <p:cNvPicPr>
            <a:picLocks noChangeAspect="1" noChangeArrowheads="1"/>
          </p:cNvPicPr>
          <p:nvPr/>
        </p:nvPicPr>
        <p:blipFill>
          <a:blip r:embed="rId9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736057"/>
            <a:ext cx="514350" cy="350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12" name="Picture 126" descr="Logotype">
            <a:hlinkClick r:id="rId92"/>
          </p:cNvPr>
          <p:cNvPicPr>
            <a:picLocks noChangeAspect="1" noChangeArrowheads="1"/>
          </p:cNvPicPr>
          <p:nvPr/>
        </p:nvPicPr>
        <p:blipFill>
          <a:blip r:embed="rId9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1657351"/>
            <a:ext cx="1357313" cy="235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13" name="Picture 127"/>
          <p:cNvPicPr>
            <a:picLocks noChangeAspect="1" noChangeArrowheads="1"/>
          </p:cNvPicPr>
          <p:nvPr/>
        </p:nvPicPr>
        <p:blipFill>
          <a:blip r:embed="rId9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950" y="1722836"/>
            <a:ext cx="1143000" cy="220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https://www.ebi.ac.uk/chembldb/images/chembl_logo.png"/>
          <p:cNvPicPr>
            <a:picLocks noChangeAspect="1" noChangeArrowheads="1"/>
          </p:cNvPicPr>
          <p:nvPr/>
        </p:nvPicPr>
        <p:blipFill>
          <a:blip r:embed="rId9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370" y="1650207"/>
            <a:ext cx="1564481" cy="692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https://encrypted-tbn2.gstatic.com/images?q=tbn:ANd9GcQ5fa-M8oVbBMVhdNGCJtXYy-XW_rqpa99GTgzBiFhCidL5MRyqvQ"/>
          <p:cNvPicPr>
            <a:picLocks noChangeAspect="1" noChangeArrowheads="1"/>
          </p:cNvPicPr>
          <p:nvPr/>
        </p:nvPicPr>
        <p:blipFill>
          <a:blip r:embed="rId9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3793" y="1133131"/>
            <a:ext cx="833438" cy="554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PubChem Logo"/>
          <p:cNvPicPr>
            <a:picLocks noChangeAspect="1" noChangeArrowheads="1"/>
          </p:cNvPicPr>
          <p:nvPr/>
        </p:nvPicPr>
        <p:blipFill>
          <a:blip r:embed="rId9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08" y="294574"/>
            <a:ext cx="2628900" cy="542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676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4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4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0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4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4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4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4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500"/>
                            </p:stCondLst>
                            <p:childTnLst>
                              <p:par>
                                <p:cTn id="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4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4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4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4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0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4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4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4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4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4500"/>
                            </p:stCondLst>
                            <p:childTnLst>
                              <p:par>
                                <p:cTn id="1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4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4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4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4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0"/>
                            </p:stCondLst>
                            <p:childTnLst>
                              <p:par>
                                <p:cTn id="1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4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4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4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4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500"/>
                            </p:stCondLst>
                            <p:childTnLst>
                              <p:par>
                                <p:cTn id="1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4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4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4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4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6000"/>
                            </p:stCondLst>
                            <p:childTnLst>
                              <p:par>
                                <p:cTn id="1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4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4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4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4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6500"/>
                            </p:stCondLst>
                            <p:childTnLst>
                              <p:par>
                                <p:cTn id="1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4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14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14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14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7000"/>
                            </p:stCondLst>
                            <p:childTnLst>
                              <p:par>
                                <p:cTn id="1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14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14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4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4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7500"/>
                            </p:stCondLst>
                            <p:childTnLst>
                              <p:par>
                                <p:cTn id="2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14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4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4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4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8000"/>
                            </p:stCondLst>
                            <p:childTnLst>
                              <p:par>
                                <p:cTn id="2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14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14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14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14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8500"/>
                            </p:stCondLst>
                            <p:childTnLst>
                              <p:par>
                                <p:cTn id="2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14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14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14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14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9000"/>
                            </p:stCondLst>
                            <p:childTnLst>
                              <p:par>
                                <p:cTn id="2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14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14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14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4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304801" y="286101"/>
            <a:ext cx="8001000" cy="829965"/>
          </a:xfrm>
          <a:prstGeom prst="rect">
            <a:avLst/>
          </a:prstGeom>
        </p:spPr>
        <p:txBody>
          <a:bodyPr anchorCtr="1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80000"/>
              </a:lnSpc>
              <a:spcAft>
                <a:spcPts val="0"/>
              </a:spcAft>
            </a:pPr>
            <a:r>
              <a:rPr lang="en-US" sz="3200" b="1" dirty="0" smtClean="0">
                <a:solidFill>
                  <a:srgbClr val="33669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PubChem </a:t>
            </a:r>
            <a:r>
              <a:rPr lang="en-US" sz="3200" b="1" dirty="0" err="1" smtClean="0">
                <a:solidFill>
                  <a:srgbClr val="33669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BioAssay</a:t>
            </a:r>
            <a:r>
              <a:rPr lang="en-US" sz="3200" b="1" dirty="0" smtClean="0">
                <a:solidFill>
                  <a:srgbClr val="33669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Depositors…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14401" y="838200"/>
            <a:ext cx="739140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2C5884"/>
                </a:solidFill>
              </a:rPr>
              <a:t>   </a:t>
            </a:r>
            <a:endParaRPr lang="en-US" sz="2400" dirty="0" smtClean="0">
              <a:solidFill>
                <a:srgbClr val="2C5884"/>
              </a:solidFill>
            </a:endParaRPr>
          </a:p>
          <a:p>
            <a:pPr marL="171450" indent="-171450">
              <a:buFont typeface="Wingdings" pitchFamily="2" charset="2"/>
              <a:buChar char="§"/>
            </a:pPr>
            <a:r>
              <a:rPr lang="en-US" sz="2400" dirty="0" smtClean="0">
                <a:solidFill>
                  <a:srgbClr val="2C5884"/>
                </a:solidFill>
              </a:rPr>
              <a:t>academic institution &amp; university (Scripps, Broad Institute, Peter </a:t>
            </a:r>
            <a:r>
              <a:rPr lang="en-US" sz="2400" dirty="0" err="1" smtClean="0">
                <a:solidFill>
                  <a:srgbClr val="2C5884"/>
                </a:solidFill>
              </a:rPr>
              <a:t>MacCallum</a:t>
            </a:r>
            <a:r>
              <a:rPr lang="en-US" sz="2400" dirty="0" smtClean="0">
                <a:solidFill>
                  <a:srgbClr val="2C5884"/>
                </a:solidFill>
              </a:rPr>
              <a:t> Cancer Center, Gurdon Institute, Leiden U. Medical Center, Weizmann Institute of Science )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en-US" sz="2400" dirty="0">
                <a:solidFill>
                  <a:srgbClr val="2C5884"/>
                </a:solidFill>
              </a:rPr>
              <a:t>s</a:t>
            </a:r>
            <a:r>
              <a:rPr lang="en-US" sz="2400" dirty="0" smtClean="0">
                <a:solidFill>
                  <a:srgbClr val="2C5884"/>
                </a:solidFill>
              </a:rPr>
              <a:t>creening facility  (DRSC, ICCB-Longwood/NSRB, )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en-US" sz="2400" dirty="0" smtClean="0">
                <a:solidFill>
                  <a:srgbClr val="2C5884"/>
                </a:solidFill>
              </a:rPr>
              <a:t>government agency (NIH, EPA, NSF)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en-US" sz="2400" dirty="0">
                <a:solidFill>
                  <a:srgbClr val="2C5884"/>
                </a:solidFill>
              </a:rPr>
              <a:t>p</a:t>
            </a:r>
            <a:r>
              <a:rPr lang="en-US" sz="2400" dirty="0" smtClean="0">
                <a:solidFill>
                  <a:srgbClr val="2C5884"/>
                </a:solidFill>
              </a:rPr>
              <a:t>rivate foundation (Bill &amp; Melinda Gates Foundation)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en-US" sz="2400" dirty="0" smtClean="0">
                <a:solidFill>
                  <a:srgbClr val="2C5884"/>
                </a:solidFill>
              </a:rPr>
              <a:t>pharmaceutical company (GlaxoSmithKline, Novartis, Genentech, GE Healthcare </a:t>
            </a:r>
            <a:r>
              <a:rPr lang="en-US" sz="2400" dirty="0" err="1" smtClean="0">
                <a:solidFill>
                  <a:srgbClr val="2C5884"/>
                </a:solidFill>
              </a:rPr>
              <a:t>Dharmacon</a:t>
            </a:r>
            <a:r>
              <a:rPr lang="en-US" sz="2400" dirty="0" smtClean="0">
                <a:solidFill>
                  <a:srgbClr val="2C5884"/>
                </a:solidFill>
              </a:rPr>
              <a:t>, Abbott)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en-US" sz="2400" dirty="0" smtClean="0">
                <a:solidFill>
                  <a:srgbClr val="2C5884"/>
                </a:solidFill>
              </a:rPr>
              <a:t>journal publisher (Nature </a:t>
            </a:r>
            <a:r>
              <a:rPr lang="en-US" sz="2400" dirty="0">
                <a:solidFill>
                  <a:srgbClr val="2C5884"/>
                </a:solidFill>
              </a:rPr>
              <a:t>Publishing </a:t>
            </a:r>
            <a:r>
              <a:rPr lang="en-US" sz="2400" dirty="0" smtClean="0">
                <a:solidFill>
                  <a:srgbClr val="2C5884"/>
                </a:solidFill>
              </a:rPr>
              <a:t>Group)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en-US" sz="2400" dirty="0" smtClean="0">
                <a:solidFill>
                  <a:srgbClr val="2C5884"/>
                </a:solidFill>
              </a:rPr>
              <a:t>database provider (DrugBank, ChEMBL, IUPHAR, </a:t>
            </a:r>
            <a:r>
              <a:rPr lang="en-US" sz="2400" dirty="0" err="1" smtClean="0">
                <a:solidFill>
                  <a:srgbClr val="2C5884"/>
                </a:solidFill>
              </a:rPr>
              <a:t>BindingDB</a:t>
            </a:r>
            <a:r>
              <a:rPr lang="en-US" sz="2400" dirty="0" smtClean="0">
                <a:solidFill>
                  <a:srgbClr val="2C5884"/>
                </a:solidFill>
              </a:rPr>
              <a:t>, </a:t>
            </a:r>
            <a:r>
              <a:rPr lang="en-US" sz="2400" dirty="0" err="1" smtClean="0">
                <a:solidFill>
                  <a:srgbClr val="2C5884"/>
                </a:solidFill>
              </a:rPr>
              <a:t>PDBbind</a:t>
            </a:r>
            <a:r>
              <a:rPr lang="en-US" sz="2400" dirty="0" smtClean="0">
                <a:solidFill>
                  <a:srgbClr val="2C5884"/>
                </a:solidFill>
              </a:rPr>
              <a:t>)</a:t>
            </a:r>
          </a:p>
          <a:p>
            <a:endParaRPr lang="en-US" sz="2400" dirty="0">
              <a:solidFill>
                <a:srgbClr val="2C58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366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2078" y="3048000"/>
            <a:ext cx="6395522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2C5884"/>
                </a:solidFill>
              </a:rPr>
              <a:t>Data type: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en-US" altLang="zh-CN" sz="2000" dirty="0" smtClean="0">
                <a:solidFill>
                  <a:srgbClr val="2C5884"/>
                </a:solidFill>
                <a:latin typeface="Helvetica" pitchFamily="34" charset="0"/>
                <a:ea typeface="SimSun" pitchFamily="2" charset="-122"/>
              </a:rPr>
              <a:t>HTS experiment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en-US" altLang="zh-CN" sz="2000" dirty="0" smtClean="0">
                <a:solidFill>
                  <a:srgbClr val="2C5884"/>
                </a:solidFill>
                <a:latin typeface="Helvetica" pitchFamily="34" charset="0"/>
                <a:ea typeface="SimSun" pitchFamily="2" charset="-122"/>
              </a:rPr>
              <a:t>Chemical biology research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en-US" altLang="zh-CN" sz="2000" dirty="0" smtClean="0">
                <a:solidFill>
                  <a:srgbClr val="2C5884"/>
                </a:solidFill>
                <a:latin typeface="Helvetica" pitchFamily="34" charset="0"/>
                <a:ea typeface="SimSun" pitchFamily="2" charset="-122"/>
              </a:rPr>
              <a:t>Medicinal chemistry study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en-US" altLang="zh-CN" sz="2000" dirty="0" smtClean="0">
                <a:solidFill>
                  <a:srgbClr val="2C5884"/>
                </a:solidFill>
                <a:latin typeface="Helvetica" pitchFamily="34" charset="0"/>
                <a:ea typeface="SimSun" pitchFamily="2" charset="-122"/>
              </a:rPr>
              <a:t>Literature based data</a:t>
            </a:r>
          </a:p>
          <a:p>
            <a:pPr marL="171450" indent="-171450">
              <a:buFont typeface="Wingdings" pitchFamily="2" charset="2"/>
              <a:buChar char="§"/>
            </a:pPr>
            <a:endParaRPr lang="en-US" altLang="zh-CN" sz="2000" dirty="0" smtClean="0">
              <a:solidFill>
                <a:srgbClr val="2C5884"/>
              </a:solidFill>
              <a:latin typeface="Helvetica" pitchFamily="34" charset="0"/>
              <a:ea typeface="SimSun" pitchFamily="2" charset="-122"/>
            </a:endParaRPr>
          </a:p>
          <a:p>
            <a:pPr marL="171450" indent="-171450">
              <a:buFont typeface="Wingdings" pitchFamily="2" charset="2"/>
              <a:buChar char="§"/>
            </a:pPr>
            <a:r>
              <a:rPr lang="en-US" altLang="zh-CN" sz="2000" dirty="0" smtClean="0">
                <a:solidFill>
                  <a:srgbClr val="2C5884"/>
                </a:solidFill>
                <a:latin typeface="Helvetica" pitchFamily="34" charset="0"/>
                <a:ea typeface="SimSun" pitchFamily="2" charset="-122"/>
              </a:rPr>
              <a:t>Bioactivity</a:t>
            </a:r>
            <a:endParaRPr lang="en-US" altLang="zh-CN" sz="2000" dirty="0">
              <a:solidFill>
                <a:srgbClr val="2C5884"/>
              </a:solidFill>
              <a:latin typeface="Helvetica" pitchFamily="34" charset="0"/>
              <a:ea typeface="SimSun" pitchFamily="2" charset="-122"/>
            </a:endParaRPr>
          </a:p>
          <a:p>
            <a:pPr marL="171450" indent="-171450">
              <a:buFont typeface="Wingdings" pitchFamily="2" charset="2"/>
              <a:buChar char="§"/>
            </a:pPr>
            <a:r>
              <a:rPr lang="en-US" altLang="zh-CN" sz="2000" dirty="0" smtClean="0">
                <a:solidFill>
                  <a:srgbClr val="2C5884"/>
                </a:solidFill>
                <a:latin typeface="Helvetica" pitchFamily="34" charset="0"/>
                <a:ea typeface="SimSun" pitchFamily="2" charset="-122"/>
              </a:rPr>
              <a:t>Toxicity</a:t>
            </a:r>
          </a:p>
          <a:p>
            <a:pPr marL="171450" indent="-171450">
              <a:buFont typeface="Wingdings" pitchFamily="2" charset="2"/>
              <a:buChar char="§"/>
            </a:pPr>
            <a:endParaRPr lang="en-US" altLang="zh-CN" sz="2000" dirty="0" smtClean="0">
              <a:solidFill>
                <a:srgbClr val="2C5884"/>
              </a:solidFill>
              <a:latin typeface="Helvetica" pitchFamily="34" charset="0"/>
              <a:ea typeface="SimSun" pitchFamily="2" charset="-122"/>
            </a:endParaRPr>
          </a:p>
          <a:p>
            <a:pPr marL="171450" indent="-171450">
              <a:buFont typeface="Wingdings" pitchFamily="2" charset="2"/>
              <a:buChar char="§"/>
            </a:pPr>
            <a:r>
              <a:rPr lang="en-US" altLang="zh-CN" sz="2000" dirty="0" smtClean="0">
                <a:solidFill>
                  <a:srgbClr val="2C5884"/>
                </a:solidFill>
                <a:latin typeface="Helvetica" pitchFamily="34" charset="0"/>
                <a:ea typeface="SimSun" pitchFamily="2" charset="-122"/>
              </a:rPr>
              <a:t>Selectivity Profiling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en-US" altLang="zh-CN" sz="2000" dirty="0" smtClean="0">
                <a:solidFill>
                  <a:srgbClr val="2C5884"/>
                </a:solidFill>
                <a:ea typeface="SimSun" pitchFamily="2" charset="-122"/>
              </a:rPr>
              <a:t>Physicochemical</a:t>
            </a:r>
            <a:r>
              <a:rPr lang="en-US" altLang="zh-CN" sz="2000" dirty="0" smtClean="0">
                <a:solidFill>
                  <a:srgbClr val="2C5884"/>
                </a:solidFill>
                <a:latin typeface="Helvetica" pitchFamily="34" charset="0"/>
                <a:ea typeface="SimSun" pitchFamily="2" charset="-122"/>
              </a:rPr>
              <a:t> </a:t>
            </a:r>
            <a:r>
              <a:rPr lang="en-US" altLang="zh-CN" sz="2000" dirty="0">
                <a:solidFill>
                  <a:srgbClr val="2C5884"/>
                </a:solidFill>
                <a:latin typeface="Helvetica" pitchFamily="34" charset="0"/>
                <a:ea typeface="SimSun" pitchFamily="2" charset="-122"/>
              </a:rPr>
              <a:t>property </a:t>
            </a:r>
            <a:r>
              <a:rPr lang="en-US" altLang="zh-CN" sz="2000" dirty="0" smtClean="0">
                <a:solidFill>
                  <a:srgbClr val="2C5884"/>
                </a:solidFill>
                <a:latin typeface="Helvetica" pitchFamily="34" charset="0"/>
                <a:ea typeface="SimSun" pitchFamily="2" charset="-122"/>
              </a:rPr>
              <a:t>profiling </a:t>
            </a:r>
          </a:p>
          <a:p>
            <a:pPr marL="171450" indent="-171450">
              <a:buFont typeface="Wingdings" pitchFamily="2" charset="2"/>
              <a:buChar char="§"/>
            </a:pPr>
            <a:endParaRPr lang="en-US" altLang="zh-CN" sz="2000" dirty="0">
              <a:solidFill>
                <a:srgbClr val="2C5884"/>
              </a:solidFill>
              <a:latin typeface="Helvetica" pitchFamily="34" charset="0"/>
              <a:ea typeface="SimSun" pitchFamily="2" charset="-122"/>
            </a:endParaRPr>
          </a:p>
          <a:p>
            <a:endParaRPr lang="en-US" altLang="zh-CN" sz="2000" dirty="0">
              <a:solidFill>
                <a:srgbClr val="2C5884"/>
              </a:solidFill>
              <a:latin typeface="Helvetica" pitchFamily="34" charset="0"/>
              <a:ea typeface="SimSun" pitchFamily="2" charset="-122"/>
            </a:endParaRP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en-US" altLang="zh-CN" sz="1200" b="1" dirty="0">
                <a:solidFill>
                  <a:srgbClr val="2C5884"/>
                </a:solidFill>
                <a:latin typeface="Helvetica" pitchFamily="34" charset="0"/>
                <a:ea typeface="SimSun" pitchFamily="2" charset="-122"/>
              </a:rPr>
              <a:t> </a:t>
            </a:r>
          </a:p>
          <a:p>
            <a:pPr marL="171450" indent="-171450">
              <a:buFont typeface="Wingdings" pitchFamily="2" charset="2"/>
              <a:buChar char="§"/>
            </a:pPr>
            <a:endParaRPr lang="en-US" sz="1200" dirty="0" smtClean="0">
              <a:solidFill>
                <a:srgbClr val="2C5884"/>
              </a:solidFill>
              <a:hlinkClick r:id="rId2"/>
            </a:endParaRPr>
          </a:p>
          <a:p>
            <a:pPr marL="171450" indent="-171450">
              <a:buFont typeface="Wingdings" pitchFamily="2" charset="2"/>
              <a:buChar char="§"/>
            </a:pPr>
            <a:endParaRPr lang="en-US" sz="1200" dirty="0">
              <a:solidFill>
                <a:srgbClr val="2C5884"/>
              </a:solidFill>
            </a:endParaRPr>
          </a:p>
          <a:p>
            <a:endParaRPr lang="en-US" sz="1200" dirty="0">
              <a:solidFill>
                <a:srgbClr val="2C5884"/>
              </a:solidFill>
              <a:effectLst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304801" y="286101"/>
            <a:ext cx="8001000" cy="829965"/>
          </a:xfrm>
          <a:prstGeom prst="rect">
            <a:avLst/>
          </a:prstGeom>
        </p:spPr>
        <p:txBody>
          <a:bodyPr anchorCtr="1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80000"/>
              </a:lnSpc>
              <a:spcAft>
                <a:spcPts val="0"/>
              </a:spcAft>
            </a:pPr>
            <a:r>
              <a:rPr lang="en-US" sz="3200" b="1" dirty="0" smtClean="0">
                <a:solidFill>
                  <a:srgbClr val="33669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PubChem </a:t>
            </a:r>
            <a:r>
              <a:rPr lang="en-US" sz="3200" b="1" dirty="0" err="1" smtClean="0">
                <a:solidFill>
                  <a:srgbClr val="33669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BioAssay</a:t>
            </a:r>
            <a:r>
              <a:rPr lang="en-US" sz="3200" b="1" dirty="0" smtClean="0">
                <a:solidFill>
                  <a:srgbClr val="33669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…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72079" y="706547"/>
            <a:ext cx="784332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B050"/>
                </a:solidFill>
              </a:rPr>
              <a:t> </a:t>
            </a:r>
          </a:p>
          <a:p>
            <a:r>
              <a:rPr lang="en-US" sz="2000" dirty="0" smtClean="0">
                <a:solidFill>
                  <a:srgbClr val="2C5884"/>
                </a:solidFill>
              </a:rPr>
              <a:t>Data content: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rgbClr val="2C5884"/>
                </a:solidFill>
              </a:rPr>
              <a:t>small molecule datasets: 1, 100, 000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rgbClr val="2C5884"/>
                </a:solidFill>
              </a:rPr>
              <a:t>RNAi datasets: 74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rgbClr val="2C5884"/>
                </a:solidFill>
              </a:rPr>
              <a:t>protein targets: 9,000; 50,000 gene targets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rgbClr val="2C5884"/>
                </a:solidFill>
              </a:rPr>
              <a:t>bioactivity outcomes: 2,290,000 (1,000, 000, 000 data points)</a:t>
            </a:r>
          </a:p>
          <a:p>
            <a:endParaRPr lang="en-US" sz="2000" dirty="0">
              <a:solidFill>
                <a:srgbClr val="2C58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391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304801" y="286101"/>
            <a:ext cx="8001000" cy="829965"/>
          </a:xfrm>
          <a:prstGeom prst="rect">
            <a:avLst/>
          </a:prstGeom>
        </p:spPr>
        <p:txBody>
          <a:bodyPr anchorCtr="1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80000"/>
              </a:lnSpc>
              <a:spcAft>
                <a:spcPts val="0"/>
              </a:spcAft>
            </a:pPr>
            <a:r>
              <a:rPr lang="en-US" sz="3200" b="1" dirty="0" smtClean="0">
                <a:solidFill>
                  <a:srgbClr val="33669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PubChem </a:t>
            </a:r>
            <a:r>
              <a:rPr lang="en-US" sz="3200" b="1" dirty="0" err="1" smtClean="0">
                <a:solidFill>
                  <a:srgbClr val="33669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BioAssay</a:t>
            </a:r>
            <a:r>
              <a:rPr lang="en-US" sz="3200" b="1" dirty="0" smtClean="0">
                <a:solidFill>
                  <a:srgbClr val="33669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…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28800" y="838200"/>
            <a:ext cx="60060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B050"/>
                </a:solidFill>
              </a:rPr>
              <a:t> </a:t>
            </a:r>
          </a:p>
          <a:p>
            <a:r>
              <a:rPr lang="en-US" sz="2000" dirty="0" smtClean="0">
                <a:solidFill>
                  <a:srgbClr val="2C5884"/>
                </a:solidFill>
              </a:rPr>
              <a:t>Substances tested assays: 3, 000, 000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rgbClr val="2C5884"/>
                </a:solidFill>
              </a:rPr>
              <a:t>     drug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rgbClr val="2C5884"/>
                </a:solidFill>
              </a:rPr>
              <a:t>     known biological compound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rgbClr val="2C5884"/>
                </a:solidFill>
              </a:rPr>
              <a:t>     natural product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rgbClr val="2C5884"/>
                </a:solidFill>
              </a:rPr>
              <a:t>     targeted library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rgbClr val="2C5884"/>
                </a:solidFill>
              </a:rPr>
              <a:t>     diverse chemical structure</a:t>
            </a:r>
            <a:endParaRPr lang="en-US" sz="2000" dirty="0">
              <a:solidFill>
                <a:srgbClr val="2C5884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28800" y="3429000"/>
            <a:ext cx="51816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i="1" dirty="0" smtClean="0">
              <a:solidFill>
                <a:srgbClr val="00B050"/>
              </a:solidFill>
            </a:endParaRPr>
          </a:p>
          <a:p>
            <a:r>
              <a:rPr lang="en-US" sz="2000" dirty="0" smtClean="0">
                <a:solidFill>
                  <a:srgbClr val="2C5884"/>
                </a:solidFill>
              </a:rPr>
              <a:t>Bioactivity outcomes: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2000" dirty="0" smtClean="0">
                <a:solidFill>
                  <a:srgbClr val="2C5884"/>
                </a:solidFill>
              </a:rPr>
              <a:t>1,200,000  bioactivity &lt; 1uM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2000" dirty="0" smtClean="0">
                <a:solidFill>
                  <a:srgbClr val="2C5884"/>
                </a:solidFill>
              </a:rPr>
              <a:t>65,000 bioactivity &lt; 1nM</a:t>
            </a:r>
          </a:p>
          <a:p>
            <a:endParaRPr lang="en-US" sz="2000" dirty="0" smtClean="0">
              <a:solidFill>
                <a:srgbClr val="2C5884"/>
              </a:solidFill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US" sz="2000" dirty="0" smtClean="0">
                <a:solidFill>
                  <a:srgbClr val="2C5884"/>
                </a:solidFill>
              </a:rPr>
              <a:t>300 chemical probes</a:t>
            </a:r>
            <a:endParaRPr lang="en-US" sz="2000" dirty="0">
              <a:solidFill>
                <a:srgbClr val="2C58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221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 noGrp="1" noChangeArrowheads="1"/>
          </p:cNvSpPr>
          <p:nvPr>
            <p:ph type="title"/>
          </p:nvPr>
        </p:nvSpPr>
        <p:spPr>
          <a:xfrm>
            <a:off x="228600" y="247650"/>
            <a:ext cx="8991600" cy="609600"/>
          </a:xfrm>
        </p:spPr>
        <p:txBody>
          <a:bodyPr>
            <a:normAutofit fontScale="90000"/>
          </a:bodyPr>
          <a:lstStyle/>
          <a:p>
            <a:pPr algn="l" eaLnBrk="1" hangingPunct="1">
              <a:lnSpc>
                <a:spcPct val="70000"/>
              </a:lnSpc>
            </a:pPr>
            <a:r>
              <a:rPr lang="en-US" altLang="zh-CN" sz="4000" b="1" dirty="0" smtClean="0">
                <a:solidFill>
                  <a:srgbClr val="2C5884"/>
                </a:solidFill>
                <a:latin typeface="+mn-lt"/>
                <a:ea typeface="SimSun" pitchFamily="2" charset="-122"/>
              </a:rPr>
              <a:t>Literature Based </a:t>
            </a:r>
            <a:r>
              <a:rPr lang="en-US" altLang="zh-CN" sz="4000" b="1" dirty="0" err="1" smtClean="0">
                <a:solidFill>
                  <a:srgbClr val="2C5884"/>
                </a:solidFill>
                <a:latin typeface="+mn-lt"/>
                <a:ea typeface="SimSun" pitchFamily="2" charset="-122"/>
              </a:rPr>
              <a:t>BioAssay</a:t>
            </a:r>
            <a:r>
              <a:rPr lang="en-US" altLang="zh-CN" sz="4000" b="1" dirty="0" smtClean="0">
                <a:solidFill>
                  <a:srgbClr val="2C5884"/>
                </a:solidFill>
                <a:latin typeface="+mn-lt"/>
                <a:ea typeface="SimSun" pitchFamily="2" charset="-122"/>
              </a:rPr>
              <a:t> Data Content</a:t>
            </a:r>
            <a:r>
              <a:rPr lang="en-US" altLang="zh-CN" sz="2800" b="1" dirty="0" smtClean="0">
                <a:solidFill>
                  <a:srgbClr val="2C5884"/>
                </a:solidFill>
                <a:latin typeface="+mn-lt"/>
                <a:ea typeface="SimSun" pitchFamily="2" charset="-122"/>
              </a:rPr>
              <a:t/>
            </a:r>
            <a:br>
              <a:rPr lang="en-US" altLang="zh-CN" sz="2800" b="1" dirty="0" smtClean="0">
                <a:solidFill>
                  <a:srgbClr val="2C5884"/>
                </a:solidFill>
                <a:latin typeface="+mn-lt"/>
                <a:ea typeface="SimSun" pitchFamily="2" charset="-122"/>
              </a:rPr>
            </a:br>
            <a:r>
              <a:rPr lang="en-US" altLang="zh-CN" sz="2800" b="1" dirty="0">
                <a:solidFill>
                  <a:schemeClr val="tx1"/>
                </a:solidFill>
                <a:latin typeface="+mn-lt"/>
                <a:ea typeface="SimSun" pitchFamily="2" charset="-122"/>
              </a:rPr>
              <a:t> </a:t>
            </a:r>
            <a:r>
              <a:rPr lang="en-US" altLang="zh-CN" sz="2800" b="1" dirty="0" smtClean="0">
                <a:solidFill>
                  <a:schemeClr val="tx1"/>
                </a:solidFill>
                <a:latin typeface="+mn-lt"/>
                <a:ea typeface="SimSun" pitchFamily="2" charset="-122"/>
              </a:rPr>
              <a:t>  </a:t>
            </a:r>
            <a:r>
              <a:rPr lang="en-US" altLang="zh-CN" sz="1800" b="1" dirty="0" smtClean="0">
                <a:solidFill>
                  <a:schemeClr val="tx1"/>
                </a:solidFill>
                <a:latin typeface="+mn-lt"/>
                <a:ea typeface="SimSun" pitchFamily="2" charset="-122"/>
              </a:rPr>
              <a:t>– Small molecule data from 50,000 publications</a:t>
            </a:r>
            <a:endParaRPr lang="en-US" altLang="zh-CN" sz="1800" dirty="0" smtClean="0">
              <a:latin typeface="+mn-lt"/>
              <a:ea typeface="SimSun" pitchFamily="2" charset="-122"/>
            </a:endParaRPr>
          </a:p>
        </p:txBody>
      </p:sp>
      <p:sp>
        <p:nvSpPr>
          <p:cNvPr id="25602" name="Rectangle 2"/>
          <p:cNvSpPr>
            <a:spLocks noGrp="1" noChangeArrowheads="1"/>
          </p:cNvSpPr>
          <p:nvPr>
            <p:ph idx="1"/>
          </p:nvPr>
        </p:nvSpPr>
        <p:spPr>
          <a:xfrm>
            <a:off x="228600" y="2514600"/>
            <a:ext cx="8610600" cy="4343400"/>
          </a:xfrm>
        </p:spPr>
        <p:txBody>
          <a:bodyPr/>
          <a:lstStyle/>
          <a:p>
            <a:pPr algn="ctr" eaLnBrk="1" hangingPunct="1">
              <a:lnSpc>
                <a:spcPct val="110000"/>
              </a:lnSpc>
              <a:buFontTx/>
              <a:buNone/>
            </a:pPr>
            <a:r>
              <a:rPr lang="en-US" altLang="zh-CN" b="1" dirty="0" smtClean="0">
                <a:solidFill>
                  <a:schemeClr val="bg1"/>
                </a:solidFill>
                <a:latin typeface="Helvetica" pitchFamily="34" charset="0"/>
                <a:ea typeface="SimSun" pitchFamily="2" charset="-122"/>
              </a:rPr>
              <a:t> </a:t>
            </a:r>
            <a:r>
              <a:rPr lang="en-US" altLang="zh-CN" b="1" dirty="0" smtClean="0">
                <a:solidFill>
                  <a:srgbClr val="333399"/>
                </a:solidFill>
                <a:latin typeface="Helvetica" pitchFamily="34" charset="0"/>
                <a:ea typeface="SimSun" pitchFamily="2" charset="-122"/>
              </a:rPr>
              <a:t> </a:t>
            </a:r>
          </a:p>
          <a:p>
            <a:pPr algn="ctr" eaLnBrk="1" hangingPunct="1">
              <a:lnSpc>
                <a:spcPct val="40000"/>
              </a:lnSpc>
              <a:buFontTx/>
              <a:buNone/>
            </a:pPr>
            <a:endParaRPr lang="en-US" altLang="zh-CN" b="1" dirty="0" smtClean="0">
              <a:solidFill>
                <a:srgbClr val="333399"/>
              </a:solidFill>
              <a:latin typeface="Helvetica" pitchFamily="34" charset="0"/>
              <a:ea typeface="SimSun" pitchFamily="2" charset="-122"/>
            </a:endParaRPr>
          </a:p>
          <a:p>
            <a:pPr algn="ctr" eaLnBrk="1" hangingPunct="1">
              <a:lnSpc>
                <a:spcPct val="110000"/>
              </a:lnSpc>
              <a:buFontTx/>
              <a:buNone/>
            </a:pPr>
            <a:r>
              <a:rPr lang="en-US" altLang="zh-CN" b="1" dirty="0" smtClean="0">
                <a:solidFill>
                  <a:srgbClr val="333399"/>
                </a:solidFill>
                <a:latin typeface="Helvetica" pitchFamily="34" charset="0"/>
                <a:ea typeface="SimSun" pitchFamily="2" charset="-122"/>
              </a:rPr>
              <a:t> </a:t>
            </a:r>
          </a:p>
          <a:p>
            <a:pPr algn="ctr" eaLnBrk="1" hangingPunct="1">
              <a:lnSpc>
                <a:spcPct val="40000"/>
              </a:lnSpc>
              <a:buFontTx/>
              <a:buNone/>
            </a:pPr>
            <a:endParaRPr lang="en-US" altLang="zh-CN" b="1" dirty="0" smtClean="0">
              <a:solidFill>
                <a:srgbClr val="333399"/>
              </a:solidFill>
              <a:latin typeface="Helvetica" pitchFamily="34" charset="0"/>
              <a:ea typeface="SimSun" pitchFamily="2" charset="-122"/>
            </a:endParaRPr>
          </a:p>
          <a:p>
            <a:pPr algn="ctr" eaLnBrk="1" hangingPunct="1">
              <a:lnSpc>
                <a:spcPct val="110000"/>
              </a:lnSpc>
              <a:buFontTx/>
              <a:buNone/>
            </a:pPr>
            <a:r>
              <a:rPr lang="en-US" altLang="zh-CN" b="1" dirty="0" smtClean="0">
                <a:solidFill>
                  <a:srgbClr val="333399"/>
                </a:solidFill>
                <a:latin typeface="Helvetica" pitchFamily="34" charset="0"/>
                <a:ea typeface="SimSun" pitchFamily="2" charset="-122"/>
              </a:rPr>
              <a:t> </a:t>
            </a:r>
            <a:endParaRPr lang="en-US" altLang="zh-CN" b="1" dirty="0" smtClean="0">
              <a:solidFill>
                <a:srgbClr val="0000CC"/>
              </a:solidFill>
              <a:latin typeface="Helvetica" pitchFamily="34" charset="0"/>
              <a:ea typeface="SimSun" pitchFamily="2" charset="-122"/>
            </a:endParaRPr>
          </a:p>
        </p:txBody>
      </p:sp>
      <p:pic>
        <p:nvPicPr>
          <p:cNvPr id="4" name="~PP2114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900" y="64389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9985614"/>
              </p:ext>
            </p:extLst>
          </p:nvPr>
        </p:nvGraphicFramePr>
        <p:xfrm>
          <a:off x="628650" y="1104294"/>
          <a:ext cx="8305800" cy="535056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68600"/>
                <a:gridCol w="2768600"/>
                <a:gridCol w="2768600"/>
              </a:tblGrid>
              <a:tr h="26730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Journal Name</a:t>
                      </a:r>
                      <a:endParaRPr lang="en-US" sz="11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Number of unique </a:t>
                      </a:r>
                      <a:r>
                        <a:rPr lang="en-US" sz="11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Pubmed</a:t>
                      </a:r>
                      <a:r>
                        <a:rPr lang="en-US" sz="11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ID (</a:t>
                      </a:r>
                      <a:r>
                        <a:rPr lang="en-US" sz="11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pmid</a:t>
                      </a:r>
                      <a:r>
                        <a:rPr lang="en-US" sz="11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1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Number of </a:t>
                      </a:r>
                      <a:r>
                        <a:rPr lang="en-US" sz="11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BioAssay</a:t>
                      </a:r>
                      <a:r>
                        <a:rPr lang="en-US" sz="11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records (AID)</a:t>
                      </a:r>
                      <a:endParaRPr lang="en-US" sz="11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0480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Journal of medicinal chemistry</a:t>
                      </a:r>
                      <a:endParaRPr lang="en-US" sz="11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17516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319947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46346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Bioorganic &amp; medicinal chemistry letters</a:t>
                      </a:r>
                      <a:endParaRPr lang="en-US" sz="11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15313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166466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3528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Journal of natural products</a:t>
                      </a:r>
                      <a:endParaRPr lang="en-US" sz="11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5438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41378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0480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Bioorganic &amp; medicinal chemistry</a:t>
                      </a:r>
                      <a:endParaRPr lang="en-US" sz="11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4954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67392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46346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European journal of medicinal chemistry</a:t>
                      </a:r>
                      <a:endParaRPr lang="en-US" sz="11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3192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51580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46346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Antimicrobial agents and chemotherapy</a:t>
                      </a:r>
                      <a:endParaRPr lang="en-US" sz="11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2125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67750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28956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Journal of biological chemistry</a:t>
                      </a:r>
                      <a:endParaRPr lang="en-US" sz="11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179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3410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224041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Nature chemical biology</a:t>
                      </a:r>
                      <a:endParaRPr lang="en-US" sz="11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171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6559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224041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ACS medicinal chemistry letters</a:t>
                      </a:r>
                      <a:endParaRPr lang="en-US" sz="11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155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2524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702878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Proceedings of the National Academy of Sciences of the United States of America</a:t>
                      </a:r>
                      <a:endParaRPr lang="en-US" sz="11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117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4154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51816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The Journal of pharmacology and experimental therapeutics</a:t>
                      </a:r>
                      <a:endParaRPr lang="en-US" sz="11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99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663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232382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Science (New York, N.Y.)</a:t>
                      </a:r>
                      <a:endParaRPr lang="en-US" sz="11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970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13141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Nature</a:t>
                      </a:r>
                      <a:endParaRPr lang="en-US" sz="11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501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2070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 noGrp="1" noChangeArrowheads="1"/>
          </p:cNvSpPr>
          <p:nvPr>
            <p:ph type="title"/>
          </p:nvPr>
        </p:nvSpPr>
        <p:spPr>
          <a:xfrm>
            <a:off x="228600" y="247650"/>
            <a:ext cx="8991600" cy="609600"/>
          </a:xfrm>
        </p:spPr>
        <p:txBody>
          <a:bodyPr>
            <a:noAutofit/>
          </a:bodyPr>
          <a:lstStyle/>
          <a:p>
            <a:pPr algn="l" eaLnBrk="1" hangingPunct="1">
              <a:lnSpc>
                <a:spcPct val="70000"/>
              </a:lnSpc>
            </a:pPr>
            <a:r>
              <a:rPr lang="en-US" altLang="zh-CN" sz="3600" b="1" dirty="0" smtClean="0">
                <a:solidFill>
                  <a:srgbClr val="2C5884"/>
                </a:solidFill>
                <a:latin typeface="+mn-lt"/>
                <a:ea typeface="SimSun" pitchFamily="2" charset="-122"/>
              </a:rPr>
              <a:t>Protein </a:t>
            </a:r>
            <a:r>
              <a:rPr lang="en-US" altLang="zh-CN" sz="3600" b="1" dirty="0" err="1" smtClean="0">
                <a:solidFill>
                  <a:srgbClr val="2C5884"/>
                </a:solidFill>
                <a:latin typeface="+mn-lt"/>
                <a:ea typeface="SimSun" pitchFamily="2" charset="-122"/>
              </a:rPr>
              <a:t>BioAssay</a:t>
            </a:r>
            <a:r>
              <a:rPr lang="en-US" altLang="zh-CN" sz="3600" b="1" dirty="0" smtClean="0">
                <a:solidFill>
                  <a:srgbClr val="2C5884"/>
                </a:solidFill>
                <a:latin typeface="+mn-lt"/>
                <a:ea typeface="SimSun" pitchFamily="2" charset="-122"/>
              </a:rPr>
              <a:t> Target … </a:t>
            </a:r>
            <a:br>
              <a:rPr lang="en-US" altLang="zh-CN" sz="3600" b="1" dirty="0" smtClean="0">
                <a:solidFill>
                  <a:srgbClr val="2C5884"/>
                </a:solidFill>
                <a:latin typeface="+mn-lt"/>
                <a:ea typeface="SimSun" pitchFamily="2" charset="-122"/>
              </a:rPr>
            </a:br>
            <a:r>
              <a:rPr lang="en-US" altLang="zh-CN" sz="3600" b="1" dirty="0" smtClean="0">
                <a:solidFill>
                  <a:srgbClr val="2C5884"/>
                </a:solidFill>
                <a:latin typeface="+mn-lt"/>
                <a:ea typeface="SimSun" pitchFamily="2" charset="-122"/>
              </a:rPr>
              <a:t> </a:t>
            </a:r>
            <a:endParaRPr lang="en-US" altLang="zh-CN" sz="3600" dirty="0" smtClean="0">
              <a:solidFill>
                <a:srgbClr val="2C5884"/>
              </a:solidFill>
              <a:latin typeface="+mn-lt"/>
              <a:ea typeface="SimSun" pitchFamily="2" charset="-122"/>
            </a:endParaRPr>
          </a:p>
        </p:txBody>
      </p:sp>
      <p:sp>
        <p:nvSpPr>
          <p:cNvPr id="25602" name="Rectangle 2"/>
          <p:cNvSpPr>
            <a:spLocks noGrp="1" noChangeArrowheads="1"/>
          </p:cNvSpPr>
          <p:nvPr>
            <p:ph idx="1"/>
          </p:nvPr>
        </p:nvSpPr>
        <p:spPr>
          <a:xfrm>
            <a:off x="228600" y="2514600"/>
            <a:ext cx="8610600" cy="4343400"/>
          </a:xfrm>
        </p:spPr>
        <p:txBody>
          <a:bodyPr/>
          <a:lstStyle/>
          <a:p>
            <a:pPr algn="ctr" eaLnBrk="1" hangingPunct="1">
              <a:lnSpc>
                <a:spcPct val="110000"/>
              </a:lnSpc>
              <a:buFontTx/>
              <a:buNone/>
            </a:pPr>
            <a:r>
              <a:rPr lang="en-US" altLang="zh-CN" b="1" dirty="0" smtClean="0">
                <a:solidFill>
                  <a:schemeClr val="bg1"/>
                </a:solidFill>
                <a:latin typeface="Helvetica" pitchFamily="34" charset="0"/>
                <a:ea typeface="SimSun" pitchFamily="2" charset="-122"/>
              </a:rPr>
              <a:t> </a:t>
            </a:r>
            <a:r>
              <a:rPr lang="en-US" altLang="zh-CN" b="1" dirty="0" smtClean="0">
                <a:solidFill>
                  <a:srgbClr val="333399"/>
                </a:solidFill>
                <a:latin typeface="Helvetica" pitchFamily="34" charset="0"/>
                <a:ea typeface="SimSun" pitchFamily="2" charset="-122"/>
              </a:rPr>
              <a:t> </a:t>
            </a:r>
          </a:p>
          <a:p>
            <a:pPr algn="ctr" eaLnBrk="1" hangingPunct="1">
              <a:lnSpc>
                <a:spcPct val="40000"/>
              </a:lnSpc>
              <a:buFontTx/>
              <a:buNone/>
            </a:pPr>
            <a:endParaRPr lang="en-US" altLang="zh-CN" b="1" dirty="0" smtClean="0">
              <a:solidFill>
                <a:srgbClr val="333399"/>
              </a:solidFill>
              <a:latin typeface="Helvetica" pitchFamily="34" charset="0"/>
              <a:ea typeface="SimSun" pitchFamily="2" charset="-122"/>
            </a:endParaRPr>
          </a:p>
          <a:p>
            <a:pPr algn="ctr" eaLnBrk="1" hangingPunct="1">
              <a:lnSpc>
                <a:spcPct val="110000"/>
              </a:lnSpc>
              <a:buFontTx/>
              <a:buNone/>
            </a:pPr>
            <a:r>
              <a:rPr lang="en-US" altLang="zh-CN" b="1" dirty="0" smtClean="0">
                <a:solidFill>
                  <a:srgbClr val="333399"/>
                </a:solidFill>
                <a:latin typeface="Helvetica" pitchFamily="34" charset="0"/>
                <a:ea typeface="SimSun" pitchFamily="2" charset="-122"/>
              </a:rPr>
              <a:t> </a:t>
            </a:r>
          </a:p>
          <a:p>
            <a:pPr algn="ctr" eaLnBrk="1" hangingPunct="1">
              <a:lnSpc>
                <a:spcPct val="40000"/>
              </a:lnSpc>
              <a:buFontTx/>
              <a:buNone/>
            </a:pPr>
            <a:endParaRPr lang="en-US" altLang="zh-CN" b="1" dirty="0" smtClean="0">
              <a:solidFill>
                <a:srgbClr val="333399"/>
              </a:solidFill>
              <a:latin typeface="Helvetica" pitchFamily="34" charset="0"/>
              <a:ea typeface="SimSun" pitchFamily="2" charset="-122"/>
            </a:endParaRPr>
          </a:p>
          <a:p>
            <a:pPr algn="ctr" eaLnBrk="1" hangingPunct="1">
              <a:lnSpc>
                <a:spcPct val="110000"/>
              </a:lnSpc>
              <a:buFontTx/>
              <a:buNone/>
            </a:pPr>
            <a:r>
              <a:rPr lang="en-US" altLang="zh-CN" b="1" dirty="0" smtClean="0">
                <a:solidFill>
                  <a:srgbClr val="333399"/>
                </a:solidFill>
                <a:latin typeface="Helvetica" pitchFamily="34" charset="0"/>
                <a:ea typeface="SimSun" pitchFamily="2" charset="-122"/>
              </a:rPr>
              <a:t> </a:t>
            </a:r>
            <a:endParaRPr lang="en-US" altLang="zh-CN" b="1" dirty="0" smtClean="0">
              <a:solidFill>
                <a:srgbClr val="0000CC"/>
              </a:solidFill>
              <a:latin typeface="Helvetica" pitchFamily="34" charset="0"/>
              <a:ea typeface="SimSun" pitchFamily="2" charset="-122"/>
            </a:endParaRPr>
          </a:p>
        </p:txBody>
      </p:sp>
      <p:pic>
        <p:nvPicPr>
          <p:cNvPr id="4" name="~PP2114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900" y="64389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21020652"/>
              </p:ext>
            </p:extLst>
          </p:nvPr>
        </p:nvGraphicFramePr>
        <p:xfrm>
          <a:off x="228600" y="857250"/>
          <a:ext cx="7086600" cy="4438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5" name="Chart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01398947"/>
              </p:ext>
            </p:extLst>
          </p:nvPr>
        </p:nvGraphicFramePr>
        <p:xfrm>
          <a:off x="4140708" y="35052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78410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Graphic spid="15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 noGrp="1" noChangeArrowheads="1"/>
          </p:cNvSpPr>
          <p:nvPr>
            <p:ph type="title"/>
          </p:nvPr>
        </p:nvSpPr>
        <p:spPr>
          <a:xfrm>
            <a:off x="228600" y="247650"/>
            <a:ext cx="8991600" cy="609600"/>
          </a:xfrm>
        </p:spPr>
        <p:txBody>
          <a:bodyPr>
            <a:noAutofit/>
          </a:bodyPr>
          <a:lstStyle/>
          <a:p>
            <a:pPr algn="l" eaLnBrk="1" hangingPunct="1">
              <a:lnSpc>
                <a:spcPct val="70000"/>
              </a:lnSpc>
            </a:pPr>
            <a:r>
              <a:rPr lang="en-US" altLang="zh-CN" sz="3600" b="1" dirty="0" smtClean="0">
                <a:solidFill>
                  <a:srgbClr val="2C5884"/>
                </a:solidFill>
                <a:latin typeface="+mn-lt"/>
                <a:ea typeface="SimSun" pitchFamily="2" charset="-122"/>
              </a:rPr>
              <a:t>Biological Pathways for Protein Target … </a:t>
            </a:r>
            <a:br>
              <a:rPr lang="en-US" altLang="zh-CN" sz="3600" b="1" dirty="0" smtClean="0">
                <a:solidFill>
                  <a:srgbClr val="2C5884"/>
                </a:solidFill>
                <a:latin typeface="+mn-lt"/>
                <a:ea typeface="SimSun" pitchFamily="2" charset="-122"/>
              </a:rPr>
            </a:br>
            <a:r>
              <a:rPr lang="en-US" altLang="zh-CN" sz="3600" b="1" dirty="0" smtClean="0">
                <a:solidFill>
                  <a:srgbClr val="2C5884"/>
                </a:solidFill>
                <a:latin typeface="+mn-lt"/>
                <a:ea typeface="SimSun" pitchFamily="2" charset="-122"/>
              </a:rPr>
              <a:t> </a:t>
            </a:r>
            <a:endParaRPr lang="en-US" altLang="zh-CN" sz="3600" dirty="0" smtClean="0">
              <a:solidFill>
                <a:srgbClr val="2C5884"/>
              </a:solidFill>
              <a:latin typeface="+mn-lt"/>
              <a:ea typeface="SimSun" pitchFamily="2" charset="-122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533400" y="857256"/>
          <a:ext cx="7391400" cy="508634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96273"/>
                <a:gridCol w="2287720"/>
                <a:gridCol w="1207407"/>
              </a:tblGrid>
              <a:tr h="24220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BioSystems name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KEGG id (conserved pathway)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Count of genes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4220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Neuroactive ligand-receptor interaction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ko04080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623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4220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Calcium signaling pathway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ko04020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329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4220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cAMP signaling pathway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ko04024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299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4220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PI3K-Akt signaling pathway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ko04151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279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4220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MAPK signaling pathway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ko04010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252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4220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Ribosome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ko03010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220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4220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Proteoglycans in cancer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ko05205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194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4220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cGMP-PKG signaling pathway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ko04022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190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4220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Focal adhesion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ko04510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189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4220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Rap1 signaling pathway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ko04015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186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4220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Oxytocin signaling pathway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ko04921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181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4220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Retrograde endocannabinoid signaling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ko04723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168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4220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Inflammatory mediator regulation of TRP channels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ko04750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168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4220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HTLV-I infection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ko05166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165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4220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Vascular smooth muscle contraction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ko04270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165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4220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Chemokine signaling pathway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ko04062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163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4220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Alzheimer's disease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ko05010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161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4220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Epstein-Barr virus infection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ko05169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155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4220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Adrenergic signaling in cardiomyocytes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ko04261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155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4220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Dopaminergic synapse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ko04728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153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155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B8C6F8-C065-4FA4-93B4-1E2AE36CBDE1}" type="slidenum">
              <a:rPr lang="en-US" altLang="zh-CN" smtClean="0"/>
              <a:pPr>
                <a:defRPr/>
              </a:pPr>
              <a:t>17</a:t>
            </a:fld>
            <a:endParaRPr lang="en-US" altLang="zh-CN"/>
          </a:p>
        </p:txBody>
      </p:sp>
      <p:sp>
        <p:nvSpPr>
          <p:cNvPr id="17" name="TextBox 16"/>
          <p:cNvSpPr txBox="1"/>
          <p:nvPr/>
        </p:nvSpPr>
        <p:spPr>
          <a:xfrm>
            <a:off x="4908910" y="246413"/>
            <a:ext cx="33977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… </a:t>
            </a:r>
            <a:r>
              <a:rPr lang="en-US" sz="4000" dirty="0" smtClean="0"/>
              <a:t>200 more</a:t>
            </a:r>
            <a:endParaRPr lang="en-US" sz="4000" dirty="0"/>
          </a:p>
        </p:txBody>
      </p:sp>
      <p:sp>
        <p:nvSpPr>
          <p:cNvPr id="16" name="Rectangle 3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5349388" cy="662967"/>
          </a:xfrm>
        </p:spPr>
        <p:txBody>
          <a:bodyPr anchorCtr="1"/>
          <a:lstStyle/>
          <a:p>
            <a:pPr algn="l" eaLnBrk="1" hangingPunct="1">
              <a:lnSpc>
                <a:spcPct val="80000"/>
              </a:lnSpc>
            </a:pPr>
            <a:r>
              <a:rPr lang="en-US" altLang="zh-CN" sz="2800" b="1" dirty="0" smtClean="0">
                <a:solidFill>
                  <a:srgbClr val="336699"/>
                </a:solidFill>
                <a:latin typeface="Helvetica" pitchFamily="34" charset="0"/>
                <a:ea typeface="SimSun" pitchFamily="2" charset="-122"/>
              </a:rPr>
              <a:t>Chemical Probe </a:t>
            </a:r>
            <a:endParaRPr lang="en-US" sz="2800" dirty="0" smtClean="0">
              <a:solidFill>
                <a:srgbClr val="336699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137161" y="2221644"/>
            <a:ext cx="18423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/>
              <a:t>F2RL3 antagonists</a:t>
            </a:r>
          </a:p>
          <a:p>
            <a:pPr algn="ctr"/>
            <a:r>
              <a:rPr lang="en-US" sz="1200" b="1" dirty="0" smtClean="0">
                <a:solidFill>
                  <a:srgbClr val="555555"/>
                </a:solidFill>
                <a:latin typeface="+mn-lt"/>
              </a:rPr>
              <a:t>IC50: 0.139 </a:t>
            </a:r>
            <a:r>
              <a:rPr lang="en-US" sz="1200" b="1" dirty="0" err="1" smtClean="0">
                <a:solidFill>
                  <a:srgbClr val="555555"/>
                </a:solidFill>
                <a:latin typeface="+mn-lt"/>
              </a:rPr>
              <a:t>uM</a:t>
            </a:r>
            <a:endParaRPr lang="en-US" sz="1200" dirty="0" smtClean="0">
              <a:solidFill>
                <a:srgbClr val="555555"/>
              </a:solidFill>
              <a:latin typeface="+mn-lt"/>
            </a:endParaRPr>
          </a:p>
          <a:p>
            <a:pPr algn="ctr"/>
            <a:r>
              <a:rPr lang="en-US" sz="1200" dirty="0" smtClean="0">
                <a:solidFill>
                  <a:srgbClr val="555555"/>
                </a:solidFill>
                <a:latin typeface="+mn-lt"/>
              </a:rPr>
              <a:t>(CID: 2333)</a:t>
            </a:r>
            <a:endParaRPr lang="en-US" sz="1200" b="0" i="0" dirty="0">
              <a:solidFill>
                <a:srgbClr val="555555"/>
              </a:solidFill>
              <a:effectLst/>
              <a:latin typeface="+mn-l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279909" y="4636754"/>
            <a:ext cx="15568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smtClean="0"/>
              <a:t>CHRM5 antagonists</a:t>
            </a:r>
          </a:p>
          <a:p>
            <a:pPr algn="ctr"/>
            <a:r>
              <a:rPr lang="en-US" sz="1200" dirty="0" smtClean="0">
                <a:latin typeface="+mn-lt"/>
              </a:rPr>
              <a:t>IC50: 0.44uM</a:t>
            </a:r>
          </a:p>
          <a:p>
            <a:pPr algn="ctr"/>
            <a:r>
              <a:rPr lang="en-US" sz="1200" dirty="0" smtClean="0">
                <a:latin typeface="+mn-lt"/>
              </a:rPr>
              <a:t>(CID: 42519285)</a:t>
            </a:r>
            <a:endParaRPr lang="en-US" sz="1200" dirty="0">
              <a:latin typeface="+mn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472967" y="2221644"/>
            <a:ext cx="137934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rgbClr val="555555"/>
                </a:solidFill>
                <a:latin typeface="+mn-lt"/>
              </a:rPr>
              <a:t>mGlu5 positive </a:t>
            </a:r>
          </a:p>
          <a:p>
            <a:pPr algn="ctr"/>
            <a:r>
              <a:rPr lang="en-US" sz="1200" dirty="0" smtClean="0">
                <a:solidFill>
                  <a:srgbClr val="555555"/>
                </a:solidFill>
                <a:latin typeface="+mn-lt"/>
              </a:rPr>
              <a:t>allosteric </a:t>
            </a:r>
          </a:p>
          <a:p>
            <a:pPr algn="ctr"/>
            <a:r>
              <a:rPr lang="en-US" sz="1200" dirty="0" err="1" smtClean="0">
                <a:solidFill>
                  <a:srgbClr val="555555"/>
                </a:solidFill>
                <a:latin typeface="+mn-lt"/>
              </a:rPr>
              <a:t>Potentiator</a:t>
            </a:r>
            <a:endParaRPr lang="en-US" sz="1200" dirty="0" smtClean="0">
              <a:solidFill>
                <a:srgbClr val="555555"/>
              </a:solidFill>
              <a:latin typeface="+mn-lt"/>
            </a:endParaRPr>
          </a:p>
          <a:p>
            <a:pPr algn="ctr"/>
            <a:r>
              <a:rPr lang="en-US" sz="1200" dirty="0" smtClean="0">
                <a:solidFill>
                  <a:srgbClr val="555555"/>
                </a:solidFill>
                <a:latin typeface="+mn-lt"/>
              </a:rPr>
              <a:t>EC50: 2.411 </a:t>
            </a:r>
            <a:r>
              <a:rPr lang="en-US" sz="1200" dirty="0" err="1" smtClean="0">
                <a:solidFill>
                  <a:srgbClr val="555555"/>
                </a:solidFill>
                <a:latin typeface="+mn-lt"/>
              </a:rPr>
              <a:t>uM</a:t>
            </a:r>
            <a:endParaRPr lang="en-US" sz="1200" dirty="0">
              <a:solidFill>
                <a:srgbClr val="555555"/>
              </a:solidFill>
              <a:latin typeface="+mn-lt"/>
            </a:endParaRPr>
          </a:p>
          <a:p>
            <a:pPr algn="ctr"/>
            <a:r>
              <a:rPr lang="en-US" sz="1200" dirty="0" smtClean="0">
                <a:solidFill>
                  <a:srgbClr val="555555"/>
                </a:solidFill>
                <a:latin typeface="+mn-lt"/>
              </a:rPr>
              <a:t>(CID: 1318633)</a:t>
            </a:r>
            <a:endParaRPr lang="en-US" sz="1200" b="0" i="0" dirty="0">
              <a:solidFill>
                <a:srgbClr val="555555"/>
              </a:solidFill>
              <a:effectLst/>
              <a:latin typeface="+mn-lt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433231" y="2334500"/>
            <a:ext cx="12650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smtClean="0"/>
              <a:t>EGFR inhibitor</a:t>
            </a:r>
          </a:p>
          <a:p>
            <a:pPr algn="ctr"/>
            <a:r>
              <a:rPr lang="en-US" sz="1200" dirty="0" smtClean="0">
                <a:latin typeface="+mn-lt"/>
              </a:rPr>
              <a:t>IC50: 0.7079 </a:t>
            </a:r>
            <a:r>
              <a:rPr lang="en-US" sz="1200" dirty="0" err="1" smtClean="0">
                <a:latin typeface="+mn-lt"/>
              </a:rPr>
              <a:t>uM</a:t>
            </a:r>
            <a:endParaRPr lang="en-US" sz="1200" dirty="0">
              <a:latin typeface="+mn-lt"/>
            </a:endParaRPr>
          </a:p>
          <a:p>
            <a:pPr algn="ctr"/>
            <a:r>
              <a:rPr lang="en-US" sz="1200" dirty="0" smtClean="0">
                <a:latin typeface="+mn-lt"/>
              </a:rPr>
              <a:t>(CID: 2303746)</a:t>
            </a:r>
            <a:endParaRPr lang="en-US" sz="1200" dirty="0">
              <a:latin typeface="+mn-lt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664365" y="2379433"/>
            <a:ext cx="230704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/>
              <a:t>Thyroid Hormone Receptor </a:t>
            </a:r>
            <a:r>
              <a:rPr lang="en-US" sz="1200" dirty="0" smtClean="0"/>
              <a:t>/</a:t>
            </a:r>
          </a:p>
          <a:p>
            <a:pPr algn="ctr"/>
            <a:r>
              <a:rPr lang="en-US" sz="1200" dirty="0" smtClean="0"/>
              <a:t>Steroid Receptor </a:t>
            </a:r>
            <a:r>
              <a:rPr lang="en-US" sz="1200" dirty="0" err="1"/>
              <a:t>Coregulator</a:t>
            </a:r>
            <a:r>
              <a:rPr lang="en-US" sz="1200" dirty="0"/>
              <a:t> </a:t>
            </a:r>
            <a:r>
              <a:rPr lang="en-US" sz="1200" dirty="0" smtClean="0"/>
              <a:t>2</a:t>
            </a:r>
          </a:p>
          <a:p>
            <a:pPr algn="ctr"/>
            <a:r>
              <a:rPr lang="en-US" sz="1200" dirty="0" smtClean="0"/>
              <a:t>interaction  inhibitor</a:t>
            </a:r>
          </a:p>
          <a:p>
            <a:pPr algn="ctr"/>
            <a:r>
              <a:rPr lang="en-US" sz="1200" dirty="0" smtClean="0">
                <a:latin typeface="+mn-lt"/>
              </a:rPr>
              <a:t>Potency: 1.4uM</a:t>
            </a:r>
            <a:endParaRPr lang="en-US" sz="1200" dirty="0">
              <a:latin typeface="+mn-lt"/>
            </a:endParaRPr>
          </a:p>
          <a:p>
            <a:pPr algn="ctr"/>
            <a:r>
              <a:rPr lang="en-US" sz="1200" dirty="0" smtClean="0">
                <a:latin typeface="+mn-lt"/>
              </a:rPr>
              <a:t>(CID: 5184800)</a:t>
            </a:r>
            <a:endParaRPr lang="en-US" sz="1200" dirty="0">
              <a:latin typeface="+mn-lt"/>
            </a:endParaRPr>
          </a:p>
        </p:txBody>
      </p:sp>
      <p:sp>
        <p:nvSpPr>
          <p:cNvPr id="1025" name="Rectangle 1024"/>
          <p:cNvSpPr/>
          <p:nvPr/>
        </p:nvSpPr>
        <p:spPr>
          <a:xfrm>
            <a:off x="3431318" y="4636755"/>
            <a:ext cx="11977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smtClean="0"/>
              <a:t>STAR inhibitor</a:t>
            </a:r>
          </a:p>
          <a:p>
            <a:pPr algn="ctr"/>
            <a:r>
              <a:rPr lang="en-US" sz="1200" dirty="0" smtClean="0">
                <a:latin typeface="+mn-lt"/>
              </a:rPr>
              <a:t>IC50: 2.12 </a:t>
            </a:r>
            <a:r>
              <a:rPr lang="en-US" sz="1200" dirty="0" err="1" smtClean="0">
                <a:latin typeface="+mn-lt"/>
              </a:rPr>
              <a:t>uM</a:t>
            </a:r>
            <a:r>
              <a:rPr lang="en-US" sz="1200" dirty="0" smtClean="0">
                <a:latin typeface="+mn-lt"/>
              </a:rPr>
              <a:t> </a:t>
            </a:r>
          </a:p>
          <a:p>
            <a:pPr algn="ctr"/>
            <a:r>
              <a:rPr lang="en-US" sz="1200" dirty="0" smtClean="0">
                <a:latin typeface="+mn-lt"/>
              </a:rPr>
              <a:t>(CID: 45100448)</a:t>
            </a:r>
            <a:endParaRPr lang="en-US" sz="1200" dirty="0">
              <a:latin typeface="+mn-lt"/>
            </a:endParaRPr>
          </a:p>
        </p:txBody>
      </p:sp>
      <p:sp>
        <p:nvSpPr>
          <p:cNvPr id="1026" name="Rectangle 1025"/>
          <p:cNvSpPr/>
          <p:nvPr/>
        </p:nvSpPr>
        <p:spPr>
          <a:xfrm>
            <a:off x="7150331" y="4636755"/>
            <a:ext cx="133511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smtClean="0"/>
              <a:t>MRGPRX1 </a:t>
            </a:r>
          </a:p>
          <a:p>
            <a:pPr algn="ctr"/>
            <a:r>
              <a:rPr lang="en-US" sz="1200" dirty="0">
                <a:latin typeface="+mn-lt"/>
              </a:rPr>
              <a:t>a</a:t>
            </a:r>
            <a:r>
              <a:rPr lang="en-US" sz="1200" dirty="0" smtClean="0">
                <a:latin typeface="+mn-lt"/>
              </a:rPr>
              <a:t>llosteric activator</a:t>
            </a:r>
          </a:p>
          <a:p>
            <a:pPr algn="ctr"/>
            <a:r>
              <a:rPr lang="en-US" sz="1200" dirty="0" smtClean="0">
                <a:latin typeface="+mn-lt"/>
              </a:rPr>
              <a:t>EC50: 0.19 </a:t>
            </a:r>
            <a:r>
              <a:rPr lang="en-US" sz="1200" dirty="0" err="1" smtClean="0">
                <a:latin typeface="+mn-lt"/>
              </a:rPr>
              <a:t>uM</a:t>
            </a:r>
            <a:endParaRPr lang="en-US" sz="1200" dirty="0" smtClean="0">
              <a:latin typeface="+mn-lt"/>
            </a:endParaRPr>
          </a:p>
          <a:p>
            <a:pPr algn="ctr"/>
            <a:r>
              <a:rPr lang="en-US" sz="1200" dirty="0" smtClean="0">
                <a:latin typeface="+mn-lt"/>
              </a:rPr>
              <a:t>(CID:71598556)</a:t>
            </a:r>
            <a:endParaRPr lang="en-US" sz="1200" dirty="0">
              <a:latin typeface="+mn-lt"/>
            </a:endParaRPr>
          </a:p>
        </p:txBody>
      </p:sp>
      <p:sp>
        <p:nvSpPr>
          <p:cNvPr id="1027" name="Rectangle 1026"/>
          <p:cNvSpPr/>
          <p:nvPr/>
        </p:nvSpPr>
        <p:spPr>
          <a:xfrm>
            <a:off x="5211663" y="4637665"/>
            <a:ext cx="14718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smtClean="0"/>
              <a:t>mGluR3 modulator</a:t>
            </a:r>
          </a:p>
          <a:p>
            <a:pPr algn="ctr"/>
            <a:r>
              <a:rPr lang="en-US" sz="1200" dirty="0" smtClean="0">
                <a:latin typeface="+mn-lt"/>
              </a:rPr>
              <a:t>IC50: 2.611 </a:t>
            </a:r>
            <a:r>
              <a:rPr lang="en-US" sz="1200" dirty="0" err="1" smtClean="0">
                <a:latin typeface="+mn-lt"/>
              </a:rPr>
              <a:t>uM</a:t>
            </a:r>
            <a:endParaRPr lang="en-US" sz="1200" dirty="0" smtClean="0">
              <a:latin typeface="+mn-lt"/>
            </a:endParaRPr>
          </a:p>
          <a:p>
            <a:pPr algn="ctr"/>
            <a:r>
              <a:rPr lang="en-US" sz="1200" dirty="0" smtClean="0">
                <a:latin typeface="+mn-lt"/>
              </a:rPr>
              <a:t>(</a:t>
            </a:r>
            <a:r>
              <a:rPr lang="en-US" sz="1200" dirty="0">
                <a:latin typeface="+mn-lt"/>
              </a:rPr>
              <a:t>C</a:t>
            </a:r>
            <a:r>
              <a:rPr lang="en-US" sz="1200" dirty="0" smtClean="0">
                <a:latin typeface="+mn-lt"/>
              </a:rPr>
              <a:t>ID: 60210836)</a:t>
            </a:r>
            <a:endParaRPr lang="en-US" sz="1200"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532" y="1142914"/>
            <a:ext cx="952500" cy="952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788" y="1159867"/>
            <a:ext cx="952500" cy="952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526" y="1159867"/>
            <a:ext cx="952500" cy="952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570" y="1190616"/>
            <a:ext cx="952500" cy="952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532" y="3460924"/>
            <a:ext cx="952500" cy="952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0" y="3438838"/>
            <a:ext cx="952500" cy="952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526" y="3460924"/>
            <a:ext cx="952500" cy="952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495" y="3520274"/>
            <a:ext cx="9525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0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3"/>
          <p:cNvSpPr txBox="1">
            <a:spLocks noChangeArrowheads="1"/>
          </p:cNvSpPr>
          <p:nvPr/>
        </p:nvSpPr>
        <p:spPr bwMode="auto">
          <a:xfrm>
            <a:off x="1524000" y="381000"/>
            <a:ext cx="7620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kumimoji="1" lang="en-US" altLang="zh-CN" b="1" dirty="0">
                <a:solidFill>
                  <a:srgbClr val="2C5884"/>
                </a:solidFill>
                <a:latin typeface="+mn-lt"/>
                <a:ea typeface="SimSun" pitchFamily="2" charset="-122"/>
              </a:rPr>
              <a:t>Growth In PubChem Usage</a:t>
            </a:r>
          </a:p>
        </p:txBody>
      </p:sp>
      <p:pic>
        <p:nvPicPr>
          <p:cNvPr id="4" name="~PP3118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900" y="64389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145381"/>
            <a:ext cx="6953250" cy="504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987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1" y="835090"/>
            <a:ext cx="7522832" cy="4575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" y="5943600"/>
            <a:ext cx="922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Distribution of research articles citing PubChem by year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3505200" y="6393317"/>
            <a:ext cx="533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/>
              <a:t>Drug Discovery Today, </a:t>
            </a:r>
            <a:r>
              <a:rPr lang="en-US" sz="1600" b="1" dirty="0"/>
              <a:t>2014 Nov;19(11):1751-6</a:t>
            </a:r>
            <a:endParaRPr lang="en-US" sz="1600" b="1" i="1" dirty="0"/>
          </a:p>
        </p:txBody>
      </p:sp>
    </p:spTree>
    <p:extLst>
      <p:ext uri="{BB962C8B-B14F-4D97-AF65-F5344CB8AC3E}">
        <p14:creationId xmlns:p14="http://schemas.microsoft.com/office/powerpoint/2010/main" val="117841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 noGrp="1" noChangeArrowheads="1"/>
          </p:cNvSpPr>
          <p:nvPr>
            <p:ph type="title"/>
          </p:nvPr>
        </p:nvSpPr>
        <p:spPr>
          <a:xfrm>
            <a:off x="609600" y="914400"/>
            <a:ext cx="8229600" cy="609600"/>
          </a:xfrm>
        </p:spPr>
        <p:txBody>
          <a:bodyPr>
            <a:normAutofit fontScale="90000"/>
          </a:bodyPr>
          <a:lstStyle/>
          <a:p>
            <a:pPr algn="l" eaLnBrk="1" hangingPunct="1">
              <a:lnSpc>
                <a:spcPct val="110000"/>
              </a:lnSpc>
            </a:pPr>
            <a:r>
              <a:rPr lang="en-US" altLang="zh-CN" b="1" dirty="0" smtClean="0">
                <a:solidFill>
                  <a:schemeClr val="tx1"/>
                </a:solidFill>
                <a:latin typeface="Helvetica" pitchFamily="34" charset="0"/>
                <a:ea typeface="SimSun" pitchFamily="2" charset="-122"/>
              </a:rPr>
              <a:t>PubChem …</a:t>
            </a:r>
            <a:br>
              <a:rPr lang="en-US" altLang="zh-CN" b="1" dirty="0" smtClean="0">
                <a:solidFill>
                  <a:schemeClr val="tx1"/>
                </a:solidFill>
                <a:latin typeface="Helvetica" pitchFamily="34" charset="0"/>
                <a:ea typeface="SimSun" pitchFamily="2" charset="-122"/>
              </a:rPr>
            </a:br>
            <a:r>
              <a:rPr lang="en-US" altLang="zh-CN" sz="2800" b="1" dirty="0" smtClean="0">
                <a:solidFill>
                  <a:schemeClr val="tx1"/>
                </a:solidFill>
                <a:latin typeface="Helvetica" pitchFamily="34" charset="0"/>
                <a:ea typeface="SimSun" pitchFamily="2" charset="-122"/>
              </a:rPr>
              <a:t>http://pubchem.ncbi.nlm.nih.gov</a:t>
            </a:r>
            <a:r>
              <a:rPr lang="en-US" altLang="zh-CN" sz="2800" b="1" dirty="0" smtClean="0">
                <a:solidFill>
                  <a:schemeClr val="bg2"/>
                </a:solidFill>
                <a:latin typeface="Helvetica" pitchFamily="34" charset="0"/>
                <a:ea typeface="SimSun" pitchFamily="2" charset="-122"/>
              </a:rPr>
              <a:t> </a:t>
            </a:r>
            <a:endParaRPr lang="en-US" altLang="zh-CN" sz="2800" dirty="0" smtClean="0">
              <a:ea typeface="SimSun" pitchFamily="2" charset="-122"/>
            </a:endParaRPr>
          </a:p>
        </p:txBody>
      </p:sp>
      <p:sp>
        <p:nvSpPr>
          <p:cNvPr id="25602" name="Rectangle 2"/>
          <p:cNvSpPr>
            <a:spLocks noGrp="1" noChangeArrowheads="1"/>
          </p:cNvSpPr>
          <p:nvPr>
            <p:ph idx="1"/>
          </p:nvPr>
        </p:nvSpPr>
        <p:spPr>
          <a:xfrm>
            <a:off x="301336" y="2514600"/>
            <a:ext cx="8610600" cy="4343400"/>
          </a:xfrm>
        </p:spPr>
        <p:txBody>
          <a:bodyPr/>
          <a:lstStyle/>
          <a:p>
            <a:pPr algn="ctr" eaLnBrk="1" hangingPunct="1">
              <a:lnSpc>
                <a:spcPct val="110000"/>
              </a:lnSpc>
              <a:buFontTx/>
              <a:buNone/>
            </a:pPr>
            <a:r>
              <a:rPr lang="en-US" altLang="zh-CN" b="1" dirty="0" smtClean="0">
                <a:latin typeface="Helvetica" pitchFamily="34" charset="0"/>
                <a:ea typeface="SimSun" pitchFamily="2" charset="-122"/>
              </a:rPr>
              <a:t> … A public resource providing chemical structures and comprehensive information on the biological activities of small molecules and other reagents including </a:t>
            </a:r>
            <a:r>
              <a:rPr lang="en-US" altLang="zh-CN" b="1" dirty="0" err="1" smtClean="0">
                <a:latin typeface="Helvetica" pitchFamily="34" charset="0"/>
                <a:ea typeface="SimSun" pitchFamily="2" charset="-122"/>
              </a:rPr>
              <a:t>RNAi</a:t>
            </a:r>
            <a:endParaRPr lang="en-US" altLang="zh-CN" b="1" dirty="0" smtClean="0">
              <a:latin typeface="Helvetica" pitchFamily="34" charset="0"/>
              <a:ea typeface="SimSun" pitchFamily="2" charset="-122"/>
            </a:endParaRPr>
          </a:p>
          <a:p>
            <a:pPr algn="ctr" eaLnBrk="1" hangingPunct="1">
              <a:lnSpc>
                <a:spcPct val="40000"/>
              </a:lnSpc>
              <a:buFontTx/>
              <a:buNone/>
            </a:pPr>
            <a:endParaRPr lang="en-US" altLang="zh-CN" b="1" dirty="0" smtClean="0">
              <a:solidFill>
                <a:srgbClr val="333399"/>
              </a:solidFill>
              <a:latin typeface="Helvetica" pitchFamily="34" charset="0"/>
              <a:ea typeface="SimSun" pitchFamily="2" charset="-122"/>
            </a:endParaRPr>
          </a:p>
          <a:p>
            <a:pPr algn="ctr" eaLnBrk="1" hangingPunct="1">
              <a:lnSpc>
                <a:spcPct val="110000"/>
              </a:lnSpc>
              <a:buFontTx/>
              <a:buNone/>
            </a:pPr>
            <a:r>
              <a:rPr lang="en-US" altLang="zh-CN" b="1" dirty="0" smtClean="0">
                <a:solidFill>
                  <a:srgbClr val="333399"/>
                </a:solidFill>
                <a:latin typeface="Helvetica" pitchFamily="34" charset="0"/>
                <a:ea typeface="SimSun" pitchFamily="2" charset="-122"/>
              </a:rPr>
              <a:t> </a:t>
            </a:r>
          </a:p>
          <a:p>
            <a:pPr algn="ctr" eaLnBrk="1" hangingPunct="1">
              <a:lnSpc>
                <a:spcPct val="40000"/>
              </a:lnSpc>
              <a:buFontTx/>
              <a:buNone/>
            </a:pPr>
            <a:endParaRPr lang="en-US" altLang="zh-CN" b="1" dirty="0" smtClean="0">
              <a:solidFill>
                <a:srgbClr val="333399"/>
              </a:solidFill>
              <a:latin typeface="Helvetica" pitchFamily="34" charset="0"/>
              <a:ea typeface="SimSun" pitchFamily="2" charset="-122"/>
            </a:endParaRPr>
          </a:p>
          <a:p>
            <a:pPr algn="ctr" eaLnBrk="1" hangingPunct="1">
              <a:lnSpc>
                <a:spcPct val="110000"/>
              </a:lnSpc>
              <a:buFontTx/>
              <a:buNone/>
            </a:pPr>
            <a:r>
              <a:rPr lang="en-US" altLang="zh-CN" b="1" dirty="0" smtClean="0">
                <a:solidFill>
                  <a:srgbClr val="333399"/>
                </a:solidFill>
                <a:latin typeface="Helvetica" pitchFamily="34" charset="0"/>
                <a:ea typeface="SimSun" pitchFamily="2" charset="-122"/>
              </a:rPr>
              <a:t> </a:t>
            </a:r>
            <a:endParaRPr lang="en-US" altLang="zh-CN" b="1" dirty="0" smtClean="0">
              <a:solidFill>
                <a:srgbClr val="0000CC"/>
              </a:solidFill>
              <a:latin typeface="Helvetica" pitchFamily="34" charset="0"/>
              <a:ea typeface="SimSun" pitchFamily="2" charset="-122"/>
            </a:endParaRPr>
          </a:p>
        </p:txBody>
      </p:sp>
      <p:pic>
        <p:nvPicPr>
          <p:cNvPr id="4" name="~PP2114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900" y="64389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900" y="298308"/>
            <a:ext cx="8686800" cy="6331092"/>
          </a:xfrm>
          <a:prstGeom prst="rect">
            <a:avLst/>
          </a:prstGeom>
        </p:spPr>
      </p:pic>
      <p:sp>
        <p:nvSpPr>
          <p:cNvPr id="10" name="Left-Right Arrow 9"/>
          <p:cNvSpPr/>
          <p:nvPr/>
        </p:nvSpPr>
        <p:spPr>
          <a:xfrm>
            <a:off x="1840605" y="1942718"/>
            <a:ext cx="3810000" cy="637032"/>
          </a:xfrm>
          <a:prstGeom prst="leftRightArrow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chemeClr val="tx2"/>
                </a:solidFill>
              </a:rPr>
              <a:t>Three connected databases</a:t>
            </a:r>
            <a:endParaRPr lang="en-US" sz="1800" dirty="0">
              <a:solidFill>
                <a:schemeClr val="tx2"/>
              </a:solidFill>
            </a:endParaRPr>
          </a:p>
        </p:txBody>
      </p:sp>
      <p:sp>
        <p:nvSpPr>
          <p:cNvPr id="12" name="Oval Callout 11"/>
          <p:cNvSpPr/>
          <p:nvPr/>
        </p:nvSpPr>
        <p:spPr>
          <a:xfrm>
            <a:off x="4482072" y="1524000"/>
            <a:ext cx="2337066" cy="767331"/>
          </a:xfrm>
          <a:prstGeom prst="wedgeEllipseCallou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s</a:t>
            </a:r>
            <a:r>
              <a:rPr lang="en-US" sz="1600" dirty="0" smtClean="0">
                <a:solidFill>
                  <a:schemeClr val="tx1"/>
                </a:solidFill>
              </a:rPr>
              <a:t>mall molecule and RNAi reagent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4" name="Oval Callout 13"/>
          <p:cNvSpPr/>
          <p:nvPr/>
        </p:nvSpPr>
        <p:spPr>
          <a:xfrm>
            <a:off x="1981200" y="1290871"/>
            <a:ext cx="2230670" cy="884976"/>
          </a:xfrm>
          <a:prstGeom prst="wedgeEllipse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b</a:t>
            </a:r>
            <a:r>
              <a:rPr lang="en-US" sz="1600" dirty="0" smtClean="0">
                <a:solidFill>
                  <a:schemeClr val="tx1"/>
                </a:solidFill>
              </a:rPr>
              <a:t>iological test result and </a:t>
            </a:r>
            <a:r>
              <a:rPr lang="en-US" sz="1600" dirty="0">
                <a:solidFill>
                  <a:schemeClr val="tx1"/>
                </a:solidFill>
              </a:rPr>
              <a:t>t</a:t>
            </a:r>
            <a:r>
              <a:rPr lang="en-US" sz="1600" dirty="0" smtClean="0">
                <a:solidFill>
                  <a:schemeClr val="tx1"/>
                </a:solidFill>
              </a:rPr>
              <a:t>arget   </a:t>
            </a: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604" y="298308"/>
            <a:ext cx="8627510" cy="63310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4604" y="184008"/>
            <a:ext cx="8785096" cy="6559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601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4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  <p:bldP spid="12" grpId="0" animBg="1"/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229600" cy="11430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altLang="zh-CN" sz="4900" b="1" dirty="0" smtClean="0">
                <a:solidFill>
                  <a:srgbClr val="2C5884"/>
                </a:solidFill>
                <a:latin typeface="+mn-lt"/>
                <a:ea typeface="SimSun" pitchFamily="2" charset="-122"/>
              </a:rPr>
              <a:t>PubChem Citation…</a:t>
            </a:r>
            <a:br>
              <a:rPr lang="en-US" altLang="zh-CN" sz="4900" b="1" dirty="0" smtClean="0">
                <a:solidFill>
                  <a:srgbClr val="2C5884"/>
                </a:solidFill>
                <a:latin typeface="+mn-lt"/>
                <a:ea typeface="SimSun" pitchFamily="2" charset="-122"/>
              </a:rPr>
            </a:br>
            <a:r>
              <a:rPr lang="en-US" altLang="zh-CN" sz="4000" b="1" dirty="0">
                <a:ea typeface="SimSun" pitchFamily="2" charset="-122"/>
              </a:rPr>
              <a:t>    </a:t>
            </a:r>
            <a:r>
              <a:rPr lang="en-US" altLang="zh-CN" sz="1800" b="1" i="1" dirty="0" smtClean="0">
                <a:solidFill>
                  <a:srgbClr val="FF9900"/>
                </a:solidFill>
                <a:ea typeface="SimSun" pitchFamily="2" charset="-122"/>
              </a:rPr>
              <a:t>Search “PubChem” finds 1256 hits in </a:t>
            </a:r>
            <a:r>
              <a:rPr lang="en-US" altLang="zh-CN" sz="1800" b="1" i="1" dirty="0">
                <a:solidFill>
                  <a:srgbClr val="FF9900"/>
                </a:solidFill>
                <a:ea typeface="SimSun" pitchFamily="2" charset="-122"/>
              </a:rPr>
              <a:t>PubMed,2132 in PMC</a:t>
            </a:r>
            <a:r>
              <a:rPr lang="en-US" altLang="zh-CN" sz="1800" b="1" i="1" dirty="0" smtClean="0">
                <a:solidFill>
                  <a:srgbClr val="FF9900"/>
                </a:solidFill>
                <a:ea typeface="SimSun" pitchFamily="2" charset="-122"/>
              </a:rPr>
              <a:t>  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1295400"/>
            <a:ext cx="3429000" cy="34405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" y="4267200"/>
            <a:ext cx="3352800" cy="28314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400" y="1570640"/>
            <a:ext cx="4686300" cy="491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18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1143000"/>
          </a:xfrm>
        </p:spPr>
        <p:txBody>
          <a:bodyPr>
            <a:normAutofit/>
          </a:bodyPr>
          <a:lstStyle/>
          <a:p>
            <a:r>
              <a:rPr lang="en-US" sz="4400" b="1" dirty="0" smtClean="0">
                <a:solidFill>
                  <a:srgbClr val="2C5884"/>
                </a:solidFill>
                <a:latin typeface="+mn-lt"/>
              </a:rPr>
              <a:t>Analyze PubChem Applications</a:t>
            </a:r>
            <a:endParaRPr lang="en-US" sz="4400" b="1" dirty="0">
              <a:solidFill>
                <a:srgbClr val="2C5884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/>
          <a:lstStyle/>
          <a:p>
            <a:pPr marL="0" lvl="0" indent="0">
              <a:buNone/>
            </a:pPr>
            <a:r>
              <a:rPr lang="en-US" dirty="0" smtClean="0"/>
              <a:t> </a:t>
            </a:r>
            <a:endParaRPr lang="en-US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 smtClean="0"/>
              <a:t> </a:t>
            </a:r>
          </a:p>
          <a:p>
            <a:endParaRPr lang="en-US" b="1" dirty="0"/>
          </a:p>
          <a:p>
            <a:pPr marL="0" indent="0">
              <a:buNone/>
            </a:pPr>
            <a:r>
              <a:rPr lang="en-US" b="1" dirty="0" smtClean="0"/>
              <a:t> 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295400"/>
            <a:ext cx="6772275" cy="5324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774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1143000"/>
          </a:xfrm>
        </p:spPr>
        <p:txBody>
          <a:bodyPr>
            <a:noAutofit/>
          </a:bodyPr>
          <a:lstStyle/>
          <a:p>
            <a:r>
              <a:rPr lang="en-US" sz="4400" b="1" dirty="0">
                <a:solidFill>
                  <a:srgbClr val="2C5884"/>
                </a:solidFill>
                <a:latin typeface="+mn-lt"/>
              </a:rPr>
              <a:t>PubChem applications by biomedical research community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 fontScale="47500" lnSpcReduction="20000"/>
          </a:bodyPr>
          <a:lstStyle/>
          <a:p>
            <a:pPr marL="0" lvl="0" indent="0">
              <a:buNone/>
            </a:pPr>
            <a:r>
              <a:rPr lang="en-US" sz="5800" dirty="0" smtClean="0"/>
              <a:t>■  Data retrieval, exchange and service utilization using PubChem services &amp; tools</a:t>
            </a:r>
          </a:p>
          <a:p>
            <a:pPr marL="0" lvl="0" indent="0">
              <a:buNone/>
            </a:pPr>
            <a:endParaRPr lang="en-US" sz="5800" b="1" dirty="0"/>
          </a:p>
          <a:p>
            <a:pPr marL="0" lvl="0" indent="0">
              <a:buNone/>
            </a:pPr>
            <a:r>
              <a:rPr lang="en-US" sz="5800" b="1" dirty="0" smtClean="0"/>
              <a:t>■   </a:t>
            </a:r>
            <a:r>
              <a:rPr lang="en-US" sz="5800" dirty="0" smtClean="0"/>
              <a:t>Secondary resources and tools involving PubChem</a:t>
            </a:r>
          </a:p>
          <a:p>
            <a:pPr marL="0" lvl="0" indent="0">
              <a:buNone/>
            </a:pPr>
            <a:endParaRPr lang="en-US" sz="5800" b="1" dirty="0" smtClean="0"/>
          </a:p>
          <a:p>
            <a:pPr marL="0" lvl="0" indent="0">
              <a:buNone/>
            </a:pPr>
            <a:r>
              <a:rPr lang="en-US" sz="5800" b="1" dirty="0"/>
              <a:t>■   </a:t>
            </a:r>
            <a:r>
              <a:rPr lang="en-US" sz="5800" dirty="0" smtClean="0"/>
              <a:t>Application in informatics research</a:t>
            </a:r>
          </a:p>
          <a:p>
            <a:pPr marL="0" lvl="0" indent="0">
              <a:buNone/>
            </a:pPr>
            <a:endParaRPr lang="en-US" sz="5800" dirty="0"/>
          </a:p>
          <a:p>
            <a:pPr marL="0" lvl="0" indent="0">
              <a:buNone/>
            </a:pPr>
            <a:r>
              <a:rPr lang="en-US" sz="5800" b="1" dirty="0" smtClean="0"/>
              <a:t>■   </a:t>
            </a:r>
            <a:r>
              <a:rPr lang="en-US" sz="5800" dirty="0" smtClean="0"/>
              <a:t>Application in web-lab experiments</a:t>
            </a:r>
            <a:endParaRPr lang="en-US" sz="5800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 smtClean="0"/>
              <a:t> </a:t>
            </a:r>
          </a:p>
          <a:p>
            <a:endParaRPr lang="en-US" b="1" dirty="0"/>
          </a:p>
          <a:p>
            <a:pPr marL="0" indent="0">
              <a:buNone/>
            </a:pP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505200" y="6393317"/>
            <a:ext cx="533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/>
              <a:t>Drug Discovery Today, </a:t>
            </a:r>
            <a:r>
              <a:rPr lang="en-US" sz="1600" b="1" dirty="0"/>
              <a:t>2014 Nov;19(11):1751-6</a:t>
            </a:r>
            <a:endParaRPr lang="en-US" sz="1600" b="1" i="1" dirty="0"/>
          </a:p>
        </p:txBody>
      </p:sp>
    </p:spTree>
    <p:extLst>
      <p:ext uri="{BB962C8B-B14F-4D97-AF65-F5344CB8AC3E}">
        <p14:creationId xmlns:p14="http://schemas.microsoft.com/office/powerpoint/2010/main" val="2448664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838200"/>
            <a:ext cx="7462887" cy="4496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5638800"/>
            <a:ext cx="891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Distribution of research articles citing PubChem by year and application category. A single article may be assigned to multiple categories for this plot.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05200" y="6393317"/>
            <a:ext cx="533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/>
              <a:t>Drug Discovery Today, </a:t>
            </a:r>
            <a:r>
              <a:rPr lang="en-US" sz="1600" b="1" dirty="0"/>
              <a:t>2014 Nov;19(11):1751-6</a:t>
            </a:r>
            <a:endParaRPr lang="en-US" sz="1600" b="1" i="1" dirty="0"/>
          </a:p>
        </p:txBody>
      </p:sp>
    </p:spTree>
    <p:extLst>
      <p:ext uri="{BB962C8B-B14F-4D97-AF65-F5344CB8AC3E}">
        <p14:creationId xmlns:p14="http://schemas.microsoft.com/office/powerpoint/2010/main" val="337912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i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68" y="685800"/>
            <a:ext cx="9215306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4953000"/>
            <a:ext cx="899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Distribution of research articles citing PubChem in terms of journal (A) and country</a:t>
            </a:r>
            <a:r>
              <a:rPr lang="en-US" sz="2000" dirty="0"/>
              <a:t> </a:t>
            </a:r>
            <a:r>
              <a:rPr lang="en-US" sz="2000" b="1" dirty="0"/>
              <a:t>(B). Respective article counts are shown in the parenthesis.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3505200" y="6393317"/>
            <a:ext cx="533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/>
              <a:t>Drug Discovery Today, </a:t>
            </a:r>
            <a:r>
              <a:rPr lang="en-US" sz="1600" b="1" dirty="0"/>
              <a:t>2014 Nov;19(11):1751-6</a:t>
            </a:r>
            <a:endParaRPr lang="en-US" sz="1600" b="1" i="1" dirty="0"/>
          </a:p>
        </p:txBody>
      </p:sp>
    </p:spTree>
    <p:extLst>
      <p:ext uri="{BB962C8B-B14F-4D97-AF65-F5344CB8AC3E}">
        <p14:creationId xmlns:p14="http://schemas.microsoft.com/office/powerpoint/2010/main" val="3610513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B8C6F8-C065-4FA4-93B4-1E2AE36CBDE1}" type="slidenum">
              <a:rPr lang="en-US" altLang="zh-CN" smtClean="0"/>
              <a:pPr>
                <a:defRPr/>
              </a:pPr>
              <a:t>25</a:t>
            </a:fld>
            <a:endParaRPr lang="en-US" altLang="zh-CN"/>
          </a:p>
        </p:txBody>
      </p:sp>
      <p:sp>
        <p:nvSpPr>
          <p:cNvPr id="17" name="TextBox 16"/>
          <p:cNvSpPr txBox="1"/>
          <p:nvPr/>
        </p:nvSpPr>
        <p:spPr>
          <a:xfrm>
            <a:off x="4908910" y="246413"/>
            <a:ext cx="33977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… </a:t>
            </a:r>
            <a:r>
              <a:rPr lang="en-US" sz="4000" dirty="0" smtClean="0"/>
              <a:t>200 more</a:t>
            </a:r>
            <a:endParaRPr lang="en-US" sz="4000" dirty="0"/>
          </a:p>
        </p:txBody>
      </p:sp>
      <p:sp>
        <p:nvSpPr>
          <p:cNvPr id="16" name="Rectangle 3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5349388" cy="662967"/>
          </a:xfrm>
        </p:spPr>
        <p:txBody>
          <a:bodyPr anchorCtr="1"/>
          <a:lstStyle/>
          <a:p>
            <a:pPr algn="l" eaLnBrk="1" hangingPunct="1">
              <a:lnSpc>
                <a:spcPct val="80000"/>
              </a:lnSpc>
            </a:pPr>
            <a:r>
              <a:rPr lang="en-US" altLang="zh-CN" sz="2800" b="1" dirty="0" smtClean="0">
                <a:solidFill>
                  <a:srgbClr val="336699"/>
                </a:solidFill>
                <a:latin typeface="Helvetica" pitchFamily="34" charset="0"/>
                <a:ea typeface="SimSun" pitchFamily="2" charset="-122"/>
              </a:rPr>
              <a:t>Chemical Probe </a:t>
            </a:r>
            <a:endParaRPr lang="en-US" sz="2800" dirty="0" smtClean="0">
              <a:solidFill>
                <a:srgbClr val="336699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137161" y="2221644"/>
            <a:ext cx="18423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/>
              <a:t>F2RL3 antagonists</a:t>
            </a:r>
          </a:p>
          <a:p>
            <a:pPr algn="ctr"/>
            <a:r>
              <a:rPr lang="en-US" sz="1200" b="1" dirty="0" smtClean="0">
                <a:solidFill>
                  <a:srgbClr val="555555"/>
                </a:solidFill>
                <a:latin typeface="+mn-lt"/>
              </a:rPr>
              <a:t>IC50: 0.139 </a:t>
            </a:r>
            <a:r>
              <a:rPr lang="en-US" sz="1200" b="1" dirty="0" err="1" smtClean="0">
                <a:solidFill>
                  <a:srgbClr val="555555"/>
                </a:solidFill>
                <a:latin typeface="+mn-lt"/>
              </a:rPr>
              <a:t>uM</a:t>
            </a:r>
            <a:endParaRPr lang="en-US" sz="1200" dirty="0" smtClean="0">
              <a:solidFill>
                <a:srgbClr val="555555"/>
              </a:solidFill>
              <a:latin typeface="+mn-lt"/>
            </a:endParaRPr>
          </a:p>
          <a:p>
            <a:pPr algn="ctr"/>
            <a:r>
              <a:rPr lang="en-US" sz="1200" dirty="0" smtClean="0">
                <a:solidFill>
                  <a:srgbClr val="555555"/>
                </a:solidFill>
                <a:latin typeface="+mn-lt"/>
              </a:rPr>
              <a:t>(CID: 2333)</a:t>
            </a:r>
            <a:endParaRPr lang="en-US" sz="1200" b="0" i="0" dirty="0">
              <a:solidFill>
                <a:srgbClr val="555555"/>
              </a:solidFill>
              <a:effectLst/>
              <a:latin typeface="+mn-l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279909" y="4636754"/>
            <a:ext cx="15568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smtClean="0"/>
              <a:t>CHRM5 antagonists</a:t>
            </a:r>
          </a:p>
          <a:p>
            <a:pPr algn="ctr"/>
            <a:r>
              <a:rPr lang="en-US" sz="1200" dirty="0" smtClean="0">
                <a:latin typeface="+mn-lt"/>
              </a:rPr>
              <a:t>IC50: 0.44uM</a:t>
            </a:r>
          </a:p>
          <a:p>
            <a:pPr algn="ctr"/>
            <a:r>
              <a:rPr lang="en-US" sz="1200" dirty="0" smtClean="0">
                <a:latin typeface="+mn-lt"/>
              </a:rPr>
              <a:t>(CID: 42519285)</a:t>
            </a:r>
            <a:endParaRPr lang="en-US" sz="1200" dirty="0">
              <a:latin typeface="+mn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472967" y="2221644"/>
            <a:ext cx="137934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rgbClr val="555555"/>
                </a:solidFill>
                <a:latin typeface="+mn-lt"/>
              </a:rPr>
              <a:t>mGlu5 positive </a:t>
            </a:r>
          </a:p>
          <a:p>
            <a:pPr algn="ctr"/>
            <a:r>
              <a:rPr lang="en-US" sz="1200" dirty="0" smtClean="0">
                <a:solidFill>
                  <a:srgbClr val="555555"/>
                </a:solidFill>
                <a:latin typeface="+mn-lt"/>
              </a:rPr>
              <a:t>allosteric </a:t>
            </a:r>
          </a:p>
          <a:p>
            <a:pPr algn="ctr"/>
            <a:r>
              <a:rPr lang="en-US" sz="1200" dirty="0" err="1" smtClean="0">
                <a:solidFill>
                  <a:srgbClr val="555555"/>
                </a:solidFill>
                <a:latin typeface="+mn-lt"/>
              </a:rPr>
              <a:t>Potentiator</a:t>
            </a:r>
            <a:endParaRPr lang="en-US" sz="1200" dirty="0" smtClean="0">
              <a:solidFill>
                <a:srgbClr val="555555"/>
              </a:solidFill>
              <a:latin typeface="+mn-lt"/>
            </a:endParaRPr>
          </a:p>
          <a:p>
            <a:pPr algn="ctr"/>
            <a:r>
              <a:rPr lang="en-US" sz="1200" dirty="0" smtClean="0">
                <a:solidFill>
                  <a:srgbClr val="555555"/>
                </a:solidFill>
                <a:latin typeface="+mn-lt"/>
              </a:rPr>
              <a:t>EC50: 2.411 </a:t>
            </a:r>
            <a:r>
              <a:rPr lang="en-US" sz="1200" dirty="0" err="1" smtClean="0">
                <a:solidFill>
                  <a:srgbClr val="555555"/>
                </a:solidFill>
                <a:latin typeface="+mn-lt"/>
              </a:rPr>
              <a:t>uM</a:t>
            </a:r>
            <a:endParaRPr lang="en-US" sz="1200" dirty="0">
              <a:solidFill>
                <a:srgbClr val="555555"/>
              </a:solidFill>
              <a:latin typeface="+mn-lt"/>
            </a:endParaRPr>
          </a:p>
          <a:p>
            <a:pPr algn="ctr"/>
            <a:r>
              <a:rPr lang="en-US" sz="1200" dirty="0" smtClean="0">
                <a:solidFill>
                  <a:srgbClr val="555555"/>
                </a:solidFill>
                <a:latin typeface="+mn-lt"/>
              </a:rPr>
              <a:t>(CID: 1318633)</a:t>
            </a:r>
            <a:endParaRPr lang="en-US" sz="1200" b="0" i="0" dirty="0">
              <a:solidFill>
                <a:srgbClr val="555555"/>
              </a:solidFill>
              <a:effectLst/>
              <a:latin typeface="+mn-lt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433231" y="2334500"/>
            <a:ext cx="12650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smtClean="0"/>
              <a:t>EGFR inhibitor</a:t>
            </a:r>
          </a:p>
          <a:p>
            <a:pPr algn="ctr"/>
            <a:r>
              <a:rPr lang="en-US" sz="1200" dirty="0" smtClean="0">
                <a:latin typeface="+mn-lt"/>
              </a:rPr>
              <a:t>IC50: 0.7079 </a:t>
            </a:r>
            <a:r>
              <a:rPr lang="en-US" sz="1200" dirty="0" err="1" smtClean="0">
                <a:latin typeface="+mn-lt"/>
              </a:rPr>
              <a:t>uM</a:t>
            </a:r>
            <a:endParaRPr lang="en-US" sz="1200" dirty="0">
              <a:latin typeface="+mn-lt"/>
            </a:endParaRPr>
          </a:p>
          <a:p>
            <a:pPr algn="ctr"/>
            <a:r>
              <a:rPr lang="en-US" sz="1200" dirty="0" smtClean="0">
                <a:latin typeface="+mn-lt"/>
              </a:rPr>
              <a:t>(CID: 2303746)</a:t>
            </a:r>
            <a:endParaRPr lang="en-US" sz="1200" dirty="0">
              <a:latin typeface="+mn-lt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664365" y="2379433"/>
            <a:ext cx="230704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/>
              <a:t>Thyroid Hormone Receptor </a:t>
            </a:r>
            <a:r>
              <a:rPr lang="en-US" sz="1200" dirty="0" smtClean="0"/>
              <a:t>/</a:t>
            </a:r>
          </a:p>
          <a:p>
            <a:pPr algn="ctr"/>
            <a:r>
              <a:rPr lang="en-US" sz="1200" dirty="0" smtClean="0"/>
              <a:t>Steroid Receptor </a:t>
            </a:r>
            <a:r>
              <a:rPr lang="en-US" sz="1200" dirty="0" err="1"/>
              <a:t>Coregulator</a:t>
            </a:r>
            <a:r>
              <a:rPr lang="en-US" sz="1200" dirty="0"/>
              <a:t> </a:t>
            </a:r>
            <a:r>
              <a:rPr lang="en-US" sz="1200" dirty="0" smtClean="0"/>
              <a:t>2</a:t>
            </a:r>
          </a:p>
          <a:p>
            <a:pPr algn="ctr"/>
            <a:r>
              <a:rPr lang="en-US" sz="1200" dirty="0" smtClean="0"/>
              <a:t>interaction  inhibitor</a:t>
            </a:r>
          </a:p>
          <a:p>
            <a:pPr algn="ctr"/>
            <a:r>
              <a:rPr lang="en-US" sz="1200" dirty="0" smtClean="0">
                <a:latin typeface="+mn-lt"/>
              </a:rPr>
              <a:t>Potency: 1.4uM</a:t>
            </a:r>
            <a:endParaRPr lang="en-US" sz="1200" dirty="0">
              <a:latin typeface="+mn-lt"/>
            </a:endParaRPr>
          </a:p>
          <a:p>
            <a:pPr algn="ctr"/>
            <a:r>
              <a:rPr lang="en-US" sz="1200" dirty="0" smtClean="0">
                <a:latin typeface="+mn-lt"/>
              </a:rPr>
              <a:t>(CID: 5184800)</a:t>
            </a:r>
            <a:endParaRPr lang="en-US" sz="1200" dirty="0">
              <a:latin typeface="+mn-lt"/>
            </a:endParaRPr>
          </a:p>
        </p:txBody>
      </p:sp>
      <p:sp>
        <p:nvSpPr>
          <p:cNvPr id="1025" name="Rectangle 1024"/>
          <p:cNvSpPr/>
          <p:nvPr/>
        </p:nvSpPr>
        <p:spPr>
          <a:xfrm>
            <a:off x="3431318" y="4636755"/>
            <a:ext cx="11977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smtClean="0"/>
              <a:t>STAR inhibitor</a:t>
            </a:r>
          </a:p>
          <a:p>
            <a:pPr algn="ctr"/>
            <a:r>
              <a:rPr lang="en-US" sz="1200" dirty="0" smtClean="0">
                <a:latin typeface="+mn-lt"/>
              </a:rPr>
              <a:t>IC50: 2.12 </a:t>
            </a:r>
            <a:r>
              <a:rPr lang="en-US" sz="1200" dirty="0" err="1" smtClean="0">
                <a:latin typeface="+mn-lt"/>
              </a:rPr>
              <a:t>uM</a:t>
            </a:r>
            <a:r>
              <a:rPr lang="en-US" sz="1200" dirty="0" smtClean="0">
                <a:latin typeface="+mn-lt"/>
              </a:rPr>
              <a:t> </a:t>
            </a:r>
          </a:p>
          <a:p>
            <a:pPr algn="ctr"/>
            <a:r>
              <a:rPr lang="en-US" sz="1200" dirty="0" smtClean="0">
                <a:latin typeface="+mn-lt"/>
              </a:rPr>
              <a:t>(CID: 45100448)</a:t>
            </a:r>
            <a:endParaRPr lang="en-US" sz="1200" dirty="0">
              <a:latin typeface="+mn-lt"/>
            </a:endParaRPr>
          </a:p>
        </p:txBody>
      </p:sp>
      <p:sp>
        <p:nvSpPr>
          <p:cNvPr id="1026" name="Rectangle 1025"/>
          <p:cNvSpPr/>
          <p:nvPr/>
        </p:nvSpPr>
        <p:spPr>
          <a:xfrm>
            <a:off x="7150331" y="4636755"/>
            <a:ext cx="133511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smtClean="0"/>
              <a:t>MRGPRX1 </a:t>
            </a:r>
          </a:p>
          <a:p>
            <a:pPr algn="ctr"/>
            <a:r>
              <a:rPr lang="en-US" sz="1200" dirty="0">
                <a:latin typeface="+mn-lt"/>
              </a:rPr>
              <a:t>a</a:t>
            </a:r>
            <a:r>
              <a:rPr lang="en-US" sz="1200" dirty="0" smtClean="0">
                <a:latin typeface="+mn-lt"/>
              </a:rPr>
              <a:t>llosteric activator</a:t>
            </a:r>
          </a:p>
          <a:p>
            <a:pPr algn="ctr"/>
            <a:r>
              <a:rPr lang="en-US" sz="1200" dirty="0" smtClean="0">
                <a:latin typeface="+mn-lt"/>
              </a:rPr>
              <a:t>EC50: 0.19 </a:t>
            </a:r>
            <a:r>
              <a:rPr lang="en-US" sz="1200" dirty="0" err="1" smtClean="0">
                <a:latin typeface="+mn-lt"/>
              </a:rPr>
              <a:t>uM</a:t>
            </a:r>
            <a:endParaRPr lang="en-US" sz="1200" dirty="0" smtClean="0">
              <a:latin typeface="+mn-lt"/>
            </a:endParaRPr>
          </a:p>
          <a:p>
            <a:pPr algn="ctr"/>
            <a:r>
              <a:rPr lang="en-US" sz="1200" dirty="0" smtClean="0">
                <a:latin typeface="+mn-lt"/>
              </a:rPr>
              <a:t>(CID:71598556)</a:t>
            </a:r>
            <a:endParaRPr lang="en-US" sz="1200" dirty="0">
              <a:latin typeface="+mn-lt"/>
            </a:endParaRPr>
          </a:p>
        </p:txBody>
      </p:sp>
      <p:sp>
        <p:nvSpPr>
          <p:cNvPr id="1027" name="Rectangle 1026"/>
          <p:cNvSpPr/>
          <p:nvPr/>
        </p:nvSpPr>
        <p:spPr>
          <a:xfrm>
            <a:off x="5211663" y="4637665"/>
            <a:ext cx="14718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smtClean="0"/>
              <a:t>mGluR3 modulator</a:t>
            </a:r>
          </a:p>
          <a:p>
            <a:pPr algn="ctr"/>
            <a:r>
              <a:rPr lang="en-US" sz="1200" dirty="0" smtClean="0">
                <a:latin typeface="+mn-lt"/>
              </a:rPr>
              <a:t>IC50: 2.611 </a:t>
            </a:r>
            <a:r>
              <a:rPr lang="en-US" sz="1200" dirty="0" err="1" smtClean="0">
                <a:latin typeface="+mn-lt"/>
              </a:rPr>
              <a:t>uM</a:t>
            </a:r>
            <a:endParaRPr lang="en-US" sz="1200" dirty="0" smtClean="0">
              <a:latin typeface="+mn-lt"/>
            </a:endParaRPr>
          </a:p>
          <a:p>
            <a:pPr algn="ctr"/>
            <a:r>
              <a:rPr lang="en-US" sz="1200" dirty="0" smtClean="0">
                <a:latin typeface="+mn-lt"/>
              </a:rPr>
              <a:t>(</a:t>
            </a:r>
            <a:r>
              <a:rPr lang="en-US" sz="1200" dirty="0">
                <a:latin typeface="+mn-lt"/>
              </a:rPr>
              <a:t>C</a:t>
            </a:r>
            <a:r>
              <a:rPr lang="en-US" sz="1200" dirty="0" smtClean="0">
                <a:latin typeface="+mn-lt"/>
              </a:rPr>
              <a:t>ID: 60210836)</a:t>
            </a:r>
            <a:endParaRPr lang="en-US" sz="1200"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532" y="1142914"/>
            <a:ext cx="952500" cy="952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788" y="1159867"/>
            <a:ext cx="952500" cy="952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526" y="1159867"/>
            <a:ext cx="952500" cy="952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570" y="1190616"/>
            <a:ext cx="952500" cy="952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532" y="3460924"/>
            <a:ext cx="952500" cy="952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0" y="3438838"/>
            <a:ext cx="952500" cy="952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526" y="3460924"/>
            <a:ext cx="952500" cy="952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495" y="3520274"/>
            <a:ext cx="952500" cy="952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47706" y="2211355"/>
            <a:ext cx="5552039" cy="44879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49845" y="1619164"/>
            <a:ext cx="5944676" cy="3464991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3460562" y="4114799"/>
            <a:ext cx="2986047" cy="255701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07026" y="1231535"/>
            <a:ext cx="7493118" cy="488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23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458200" cy="1143000"/>
          </a:xfrm>
        </p:spPr>
        <p:txBody>
          <a:bodyPr/>
          <a:lstStyle/>
          <a:p>
            <a:r>
              <a:rPr lang="en-US" altLang="zh-CN" sz="3600" b="1" dirty="0" smtClean="0">
                <a:solidFill>
                  <a:srgbClr val="2C5884"/>
                </a:solidFill>
                <a:latin typeface="+mn-lt"/>
                <a:ea typeface="SimSun" pitchFamily="2" charset="-122"/>
              </a:rPr>
              <a:t>A Small Molecule </a:t>
            </a:r>
            <a:r>
              <a:rPr lang="en-US" altLang="zh-CN" sz="3600" b="1" dirty="0" err="1" smtClean="0">
                <a:solidFill>
                  <a:srgbClr val="2C5884"/>
                </a:solidFill>
                <a:latin typeface="+mn-lt"/>
                <a:ea typeface="SimSun" pitchFamily="2" charset="-122"/>
              </a:rPr>
              <a:t>BioAssay</a:t>
            </a:r>
            <a:r>
              <a:rPr lang="en-US" altLang="zh-CN" sz="3600" b="1" dirty="0" smtClean="0">
                <a:solidFill>
                  <a:srgbClr val="2C5884"/>
                </a:solidFill>
                <a:latin typeface="+mn-lt"/>
                <a:ea typeface="SimSun" pitchFamily="2" charset="-122"/>
              </a:rPr>
              <a:t> Record…</a:t>
            </a:r>
            <a:r>
              <a:rPr lang="en-US" altLang="zh-CN" sz="3600" b="1" dirty="0">
                <a:solidFill>
                  <a:srgbClr val="2C5884"/>
                </a:solidFill>
                <a:latin typeface="+mn-lt"/>
                <a:ea typeface="SimSun" pitchFamily="2" charset="-122"/>
              </a:rPr>
              <a:t/>
            </a:r>
            <a:br>
              <a:rPr lang="en-US" altLang="zh-CN" sz="3600" b="1" dirty="0">
                <a:solidFill>
                  <a:srgbClr val="2C5884"/>
                </a:solidFill>
                <a:latin typeface="+mn-lt"/>
                <a:ea typeface="SimSun" pitchFamily="2" charset="-122"/>
              </a:rPr>
            </a:br>
            <a:r>
              <a:rPr lang="en-US" altLang="zh-CN" sz="1800" b="1" dirty="0">
                <a:latin typeface="Helvetica" pitchFamily="34" charset="0"/>
                <a:ea typeface="SimSun" pitchFamily="2" charset="-122"/>
              </a:rPr>
              <a:t>https://pubchem.ncbi.nlm.nih.gov/bioassay/1202</a:t>
            </a:r>
            <a:endParaRPr lang="en-US" altLang="zh-CN" sz="1800" b="1" dirty="0" smtClean="0">
              <a:solidFill>
                <a:schemeClr val="tx1"/>
              </a:solidFill>
              <a:latin typeface="Helvetica" pitchFamily="34" charset="0"/>
              <a:ea typeface="SimSun" pitchFamily="2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587" y="1447800"/>
            <a:ext cx="8305800" cy="4505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33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763000" cy="1143000"/>
          </a:xfrm>
        </p:spPr>
        <p:txBody>
          <a:bodyPr/>
          <a:lstStyle/>
          <a:p>
            <a:r>
              <a:rPr lang="en-US" altLang="zh-CN" sz="3600" b="1" dirty="0" err="1" smtClean="0">
                <a:solidFill>
                  <a:srgbClr val="2C5884"/>
                </a:solidFill>
                <a:latin typeface="+mn-lt"/>
                <a:ea typeface="SimSun" pitchFamily="2" charset="-122"/>
              </a:rPr>
              <a:t>BioAssay</a:t>
            </a:r>
            <a:r>
              <a:rPr lang="en-US" altLang="zh-CN" sz="3600" b="1" dirty="0" smtClean="0">
                <a:solidFill>
                  <a:srgbClr val="2C5884"/>
                </a:solidFill>
                <a:latin typeface="+mn-lt"/>
                <a:ea typeface="SimSun" pitchFamily="2" charset="-122"/>
              </a:rPr>
              <a:t> Descriptions</a:t>
            </a:r>
            <a:r>
              <a:rPr lang="en-US" altLang="zh-CN" sz="3600" b="1" dirty="0">
                <a:solidFill>
                  <a:srgbClr val="2C5884"/>
                </a:solidFill>
                <a:latin typeface="+mn-lt"/>
                <a:ea typeface="SimSun" pitchFamily="2" charset="-122"/>
              </a:rPr>
              <a:t> </a:t>
            </a:r>
            <a:r>
              <a:rPr lang="en-US" altLang="zh-CN" sz="3600" b="1" dirty="0" smtClean="0">
                <a:solidFill>
                  <a:srgbClr val="2C5884"/>
                </a:solidFill>
                <a:latin typeface="+mn-lt"/>
                <a:ea typeface="SimSun" pitchFamily="2" charset="-122"/>
              </a:rPr>
              <a:t>&amp; Data …</a:t>
            </a:r>
            <a:r>
              <a:rPr lang="en-US" altLang="zh-CN" sz="3600" b="1" dirty="0">
                <a:solidFill>
                  <a:srgbClr val="2C5884"/>
                </a:solidFill>
                <a:latin typeface="+mn-lt"/>
                <a:ea typeface="SimSun" pitchFamily="2" charset="-122"/>
              </a:rPr>
              <a:t/>
            </a:r>
            <a:br>
              <a:rPr lang="en-US" altLang="zh-CN" sz="3600" b="1" dirty="0">
                <a:solidFill>
                  <a:srgbClr val="2C5884"/>
                </a:solidFill>
                <a:latin typeface="+mn-lt"/>
                <a:ea typeface="SimSun" pitchFamily="2" charset="-122"/>
              </a:rPr>
            </a:br>
            <a:r>
              <a:rPr lang="en-US" altLang="zh-CN" sz="1800" b="1" dirty="0">
                <a:latin typeface="Helvetica" pitchFamily="34" charset="0"/>
                <a:ea typeface="SimSun" pitchFamily="2" charset="-122"/>
              </a:rPr>
              <a:t>https://pubchem.ncbi.nlm.nih.gov/bioassay/1202</a:t>
            </a:r>
            <a:endParaRPr lang="en-US" altLang="zh-CN" sz="1800" b="1" dirty="0" smtClean="0">
              <a:solidFill>
                <a:schemeClr val="tx1"/>
              </a:solidFill>
              <a:latin typeface="Helvetica" pitchFamily="34" charset="0"/>
              <a:ea typeface="SimSun" pitchFamily="2" charset="-122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1143000"/>
            <a:ext cx="7886700" cy="38089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2286000"/>
            <a:ext cx="6400800" cy="15811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0100" y="3095826"/>
            <a:ext cx="4143375" cy="17335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8100" y="4070814"/>
            <a:ext cx="470535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234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763000" cy="1143000"/>
          </a:xfrm>
        </p:spPr>
        <p:txBody>
          <a:bodyPr/>
          <a:lstStyle/>
          <a:p>
            <a:r>
              <a:rPr lang="en-US" altLang="zh-CN" sz="3600" b="1" dirty="0" err="1" smtClean="0">
                <a:solidFill>
                  <a:srgbClr val="2C5884"/>
                </a:solidFill>
                <a:latin typeface="+mn-lt"/>
                <a:ea typeface="SimSun" pitchFamily="2" charset="-122"/>
              </a:rPr>
              <a:t>BioAssay</a:t>
            </a:r>
            <a:r>
              <a:rPr lang="en-US" altLang="zh-CN" sz="3600" b="1" dirty="0" smtClean="0">
                <a:solidFill>
                  <a:srgbClr val="2C5884"/>
                </a:solidFill>
                <a:latin typeface="+mn-lt"/>
                <a:ea typeface="SimSun" pitchFamily="2" charset="-122"/>
              </a:rPr>
              <a:t> Descriptions</a:t>
            </a:r>
            <a:r>
              <a:rPr lang="en-US" altLang="zh-CN" sz="3600" b="1" dirty="0">
                <a:solidFill>
                  <a:srgbClr val="2C5884"/>
                </a:solidFill>
                <a:latin typeface="+mn-lt"/>
                <a:ea typeface="SimSun" pitchFamily="2" charset="-122"/>
              </a:rPr>
              <a:t> </a:t>
            </a:r>
            <a:r>
              <a:rPr lang="en-US" altLang="zh-CN" sz="3600" b="1" dirty="0" smtClean="0">
                <a:solidFill>
                  <a:srgbClr val="2C5884"/>
                </a:solidFill>
                <a:latin typeface="+mn-lt"/>
                <a:ea typeface="SimSun" pitchFamily="2" charset="-122"/>
              </a:rPr>
              <a:t>&amp; Data …</a:t>
            </a:r>
            <a:r>
              <a:rPr lang="en-US" altLang="zh-CN" sz="3600" b="1" dirty="0">
                <a:solidFill>
                  <a:srgbClr val="2C5884"/>
                </a:solidFill>
                <a:latin typeface="+mn-lt"/>
                <a:ea typeface="SimSun" pitchFamily="2" charset="-122"/>
              </a:rPr>
              <a:t/>
            </a:r>
            <a:br>
              <a:rPr lang="en-US" altLang="zh-CN" sz="3600" b="1" dirty="0">
                <a:solidFill>
                  <a:srgbClr val="2C5884"/>
                </a:solidFill>
                <a:latin typeface="+mn-lt"/>
                <a:ea typeface="SimSun" pitchFamily="2" charset="-122"/>
              </a:rPr>
            </a:br>
            <a:r>
              <a:rPr lang="en-US" altLang="zh-CN" sz="1800" b="1" dirty="0">
                <a:latin typeface="Helvetica" pitchFamily="34" charset="0"/>
                <a:ea typeface="SimSun" pitchFamily="2" charset="-122"/>
              </a:rPr>
              <a:t>https://pubchem.ncbi.nlm.nih.gov/bioassay/1202</a:t>
            </a:r>
            <a:endParaRPr lang="en-US" altLang="zh-CN" sz="1800" b="1" dirty="0" smtClean="0">
              <a:solidFill>
                <a:schemeClr val="tx1"/>
              </a:solidFill>
              <a:latin typeface="Helvetica" pitchFamily="34" charset="0"/>
              <a:ea typeface="SimSun" pitchFamily="2" charset="-122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168667"/>
            <a:ext cx="7886700" cy="35522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717533"/>
            <a:ext cx="5772150" cy="6667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0" y="3061512"/>
            <a:ext cx="5334000" cy="3713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477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763000" cy="1143000"/>
          </a:xfrm>
        </p:spPr>
        <p:txBody>
          <a:bodyPr/>
          <a:lstStyle/>
          <a:p>
            <a:pPr algn="l" eaLnBrk="1" hangingPunct="1"/>
            <a:r>
              <a:rPr lang="en-US" altLang="zh-CN" sz="4000" b="1" dirty="0" smtClean="0">
                <a:solidFill>
                  <a:schemeClr val="tx2"/>
                </a:solidFill>
                <a:latin typeface="+mn-lt"/>
                <a:ea typeface="SimSun" pitchFamily="2" charset="-122"/>
              </a:rPr>
              <a:t>Assay Data &amp; Analysis Tools</a:t>
            </a:r>
            <a:r>
              <a:rPr lang="en-US" altLang="zh-CN" sz="4000" b="1" dirty="0">
                <a:solidFill>
                  <a:schemeClr val="tx2"/>
                </a:solidFill>
                <a:latin typeface="+mn-lt"/>
                <a:ea typeface="SimSun" pitchFamily="2" charset="-122"/>
              </a:rPr>
              <a:t> …</a:t>
            </a:r>
            <a:br>
              <a:rPr lang="en-US" altLang="zh-CN" sz="4000" b="1" dirty="0">
                <a:solidFill>
                  <a:schemeClr val="tx2"/>
                </a:solidFill>
                <a:latin typeface="+mn-lt"/>
                <a:ea typeface="SimSun" pitchFamily="2" charset="-122"/>
              </a:rPr>
            </a:br>
            <a:r>
              <a:rPr lang="en-US" altLang="zh-CN" sz="1800" b="1" dirty="0">
                <a:solidFill>
                  <a:schemeClr val="tx1"/>
                </a:solidFill>
                <a:latin typeface="Helvetica" pitchFamily="34" charset="0"/>
                <a:ea typeface="SimSun" pitchFamily="2" charset="-122"/>
              </a:rPr>
              <a:t>https://</a:t>
            </a:r>
            <a:r>
              <a:rPr lang="en-US" altLang="zh-CN" sz="1800" b="1" dirty="0" smtClean="0">
                <a:solidFill>
                  <a:schemeClr val="tx1"/>
                </a:solidFill>
                <a:latin typeface="Helvetica" pitchFamily="34" charset="0"/>
                <a:ea typeface="SimSun" pitchFamily="2" charset="-122"/>
              </a:rPr>
              <a:t>pubchem.ncbi.nlm.nih.gov/bioassay/1284 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92" y="3438819"/>
            <a:ext cx="2142779" cy="1940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800600"/>
            <a:ext cx="2269077" cy="1939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009912" y="4273041"/>
            <a:ext cx="2765446" cy="24669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2606" y="4303049"/>
            <a:ext cx="2468994" cy="22024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0" y="1143000"/>
            <a:ext cx="2568051" cy="2749325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H="1" flipV="1">
            <a:off x="3505200" y="2598636"/>
            <a:ext cx="608439" cy="248776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400" y="1085507"/>
            <a:ext cx="2783568" cy="1986124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>
          <a:xfrm>
            <a:off x="4233681" y="3911897"/>
            <a:ext cx="447538" cy="265475"/>
          </a:xfrm>
          <a:prstGeom prst="straightConnector1">
            <a:avLst/>
          </a:prstGeom>
          <a:ln>
            <a:solidFill>
              <a:srgbClr val="FF99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43982" y="1088861"/>
            <a:ext cx="2073877" cy="1934775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>
          <a:xfrm flipV="1">
            <a:off x="5407725" y="2598636"/>
            <a:ext cx="1367633" cy="651490"/>
          </a:xfrm>
          <a:prstGeom prst="straightConnector1">
            <a:avLst/>
          </a:prstGeom>
          <a:ln>
            <a:solidFill>
              <a:srgbClr val="FF99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4448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14425"/>
          </a:xfrm>
        </p:spPr>
        <p:txBody>
          <a:bodyPr anchorCtr="1"/>
          <a:lstStyle/>
          <a:p>
            <a:pPr eaLnBrk="1" hangingPunct="1">
              <a:lnSpc>
                <a:spcPct val="80000"/>
              </a:lnSpc>
            </a:pPr>
            <a:r>
              <a:rPr lang="en-US" sz="4000" dirty="0" smtClean="0">
                <a:solidFill>
                  <a:srgbClr val="2C5884"/>
                </a:solidFill>
                <a:latin typeface="+mn-lt"/>
              </a:rPr>
              <a:t>The National Center for </a:t>
            </a:r>
            <a:br>
              <a:rPr lang="en-US" sz="4000" dirty="0" smtClean="0">
                <a:solidFill>
                  <a:srgbClr val="2C5884"/>
                </a:solidFill>
                <a:latin typeface="+mn-lt"/>
              </a:rPr>
            </a:br>
            <a:r>
              <a:rPr lang="en-US" sz="4000" dirty="0" smtClean="0">
                <a:solidFill>
                  <a:srgbClr val="2C5884"/>
                </a:solidFill>
                <a:latin typeface="+mn-lt"/>
              </a:rPr>
              <a:t>Biotechnology Information</a:t>
            </a:r>
          </a:p>
        </p:txBody>
      </p:sp>
      <p:pic>
        <p:nvPicPr>
          <p:cNvPr id="6146" name="Picture 2" descr="nlm11000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lum bright="1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9263" y="1143000"/>
            <a:ext cx="4283075" cy="2784475"/>
          </a:xfrm>
        </p:spPr>
      </p:pic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233363" y="4076700"/>
            <a:ext cx="8577262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 algn="ctr">
              <a:lnSpc>
                <a:spcPct val="90000"/>
              </a:lnSpc>
              <a:buClr>
                <a:schemeClr val="tx2"/>
              </a:buClr>
            </a:pPr>
            <a:r>
              <a:rPr lang="en-US" sz="2800" b="1" i="1">
                <a:solidFill>
                  <a:srgbClr val="996600"/>
                </a:solidFill>
              </a:rPr>
              <a:t>Created in 1988 as a part of the</a:t>
            </a:r>
          </a:p>
          <a:p>
            <a:pPr marL="342900" indent="-342900" algn="ctr">
              <a:lnSpc>
                <a:spcPct val="90000"/>
              </a:lnSpc>
              <a:spcAft>
                <a:spcPct val="20000"/>
              </a:spcAft>
              <a:buClr>
                <a:schemeClr val="tx2"/>
              </a:buClr>
            </a:pPr>
            <a:r>
              <a:rPr lang="en-US" sz="2800" b="1" i="1">
                <a:solidFill>
                  <a:srgbClr val="996600"/>
                </a:solidFill>
              </a:rPr>
              <a:t>National Library of Medicine at NIH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FontTx/>
              <a:buChar char="–"/>
            </a:pPr>
            <a:r>
              <a:rPr lang="en-US" sz="2400">
                <a:solidFill>
                  <a:srgbClr val="996600"/>
                </a:solidFill>
              </a:rPr>
              <a:t>Establish public databases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FontTx/>
              <a:buChar char="–"/>
            </a:pPr>
            <a:r>
              <a:rPr lang="en-US" sz="2400">
                <a:solidFill>
                  <a:srgbClr val="996600"/>
                </a:solidFill>
              </a:rPr>
              <a:t>Research in computational biology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FontTx/>
              <a:buChar char="–"/>
            </a:pPr>
            <a:r>
              <a:rPr lang="en-US" sz="2400">
                <a:solidFill>
                  <a:srgbClr val="996600"/>
                </a:solidFill>
              </a:rPr>
              <a:t>Develop software tools for sequence analysis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FontTx/>
              <a:buChar char="–"/>
            </a:pPr>
            <a:r>
              <a:rPr lang="en-US" sz="2400">
                <a:solidFill>
                  <a:srgbClr val="996600"/>
                </a:solidFill>
              </a:rPr>
              <a:t>Disseminate biomedical information</a:t>
            </a:r>
          </a:p>
        </p:txBody>
      </p:sp>
      <p:pic>
        <p:nvPicPr>
          <p:cNvPr id="6149" name="Picture 5" descr="mqmapge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143000"/>
            <a:ext cx="3124200" cy="29718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8182" name="AutoShape 6"/>
          <p:cNvSpPr>
            <a:spLocks noChangeArrowheads="1"/>
          </p:cNvSpPr>
          <p:nvPr/>
        </p:nvSpPr>
        <p:spPr bwMode="auto">
          <a:xfrm>
            <a:off x="7010400" y="3049588"/>
            <a:ext cx="1778000" cy="830262"/>
          </a:xfrm>
          <a:prstGeom prst="wedgeRectCallout">
            <a:avLst>
              <a:gd name="adj1" fmla="val -61694"/>
              <a:gd name="adj2" fmla="val -148787"/>
            </a:avLst>
          </a:prstGeom>
          <a:solidFill>
            <a:schemeClr val="bg1"/>
          </a:solidFill>
          <a:ln w="25400">
            <a:noFill/>
            <a:miter lim="800000"/>
            <a:headEnd/>
            <a:tailEnd/>
          </a:ln>
          <a:effectLst>
            <a:outerShdw blurRad="63500" dist="107763" dir="13500000" algn="ctr" rotWithShape="0">
              <a:srgbClr val="000000">
                <a:alpha val="50000"/>
              </a:srgbClr>
            </a:outerShdw>
          </a:effectLst>
        </p:spPr>
        <p:txBody>
          <a:bodyPr anchor="ctr">
            <a:spAutoFit/>
          </a:bodyPr>
          <a:lstStyle/>
          <a:p>
            <a:pPr eaLnBrk="0" hangingPunct="0">
              <a:defRPr/>
            </a:pPr>
            <a:r>
              <a:rPr lang="en-US" sz="2400" dirty="0">
                <a:latin typeface="Arial" charset="0"/>
              </a:rPr>
              <a:t>Bethesda,MD</a:t>
            </a:r>
          </a:p>
        </p:txBody>
      </p:sp>
      <p:pic>
        <p:nvPicPr>
          <p:cNvPr id="7" name="~PP329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900" y="64389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b="1" kern="0" dirty="0"/>
          </a:p>
        </p:txBody>
      </p:sp>
    </p:spTree>
    <p:extLst>
      <p:ext uri="{BB962C8B-B14F-4D97-AF65-F5344CB8AC3E}">
        <p14:creationId xmlns:p14="http://schemas.microsoft.com/office/powerpoint/2010/main" val="3395968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2514600"/>
            <a:ext cx="8610600" cy="4343400"/>
          </a:xfrm>
        </p:spPr>
        <p:txBody>
          <a:bodyPr/>
          <a:lstStyle/>
          <a:p>
            <a:pPr algn="ctr" eaLnBrk="1" hangingPunct="1">
              <a:lnSpc>
                <a:spcPct val="110000"/>
              </a:lnSpc>
              <a:buFontTx/>
              <a:buNone/>
            </a:pPr>
            <a:r>
              <a:rPr lang="en-US" altLang="zh-CN" b="1" dirty="0" smtClean="0">
                <a:solidFill>
                  <a:schemeClr val="bg1"/>
                </a:solidFill>
                <a:latin typeface="Helvetica" pitchFamily="34" charset="0"/>
                <a:ea typeface="SimSun" pitchFamily="2" charset="-122"/>
              </a:rPr>
              <a:t> </a:t>
            </a:r>
            <a:r>
              <a:rPr lang="en-US" altLang="zh-CN" b="1" dirty="0" smtClean="0">
                <a:solidFill>
                  <a:srgbClr val="333399"/>
                </a:solidFill>
                <a:latin typeface="Helvetica" pitchFamily="34" charset="0"/>
                <a:ea typeface="SimSun" pitchFamily="2" charset="-122"/>
              </a:rPr>
              <a:t> </a:t>
            </a:r>
          </a:p>
          <a:p>
            <a:pPr algn="ctr" eaLnBrk="1" hangingPunct="1">
              <a:lnSpc>
                <a:spcPct val="40000"/>
              </a:lnSpc>
              <a:buFontTx/>
              <a:buNone/>
            </a:pPr>
            <a:endParaRPr lang="en-US" altLang="zh-CN" b="1" dirty="0" smtClean="0">
              <a:solidFill>
                <a:srgbClr val="333399"/>
              </a:solidFill>
              <a:latin typeface="Helvetica" pitchFamily="34" charset="0"/>
              <a:ea typeface="SimSun" pitchFamily="2" charset="-122"/>
            </a:endParaRPr>
          </a:p>
          <a:p>
            <a:pPr algn="ctr" eaLnBrk="1" hangingPunct="1">
              <a:lnSpc>
                <a:spcPct val="110000"/>
              </a:lnSpc>
              <a:buFontTx/>
              <a:buNone/>
            </a:pPr>
            <a:r>
              <a:rPr lang="en-US" altLang="zh-CN" b="1" dirty="0" smtClean="0">
                <a:solidFill>
                  <a:srgbClr val="333399"/>
                </a:solidFill>
                <a:latin typeface="Helvetica" pitchFamily="34" charset="0"/>
                <a:ea typeface="SimSun" pitchFamily="2" charset="-122"/>
              </a:rPr>
              <a:t> </a:t>
            </a:r>
          </a:p>
          <a:p>
            <a:pPr algn="ctr" eaLnBrk="1" hangingPunct="1">
              <a:lnSpc>
                <a:spcPct val="40000"/>
              </a:lnSpc>
              <a:buFontTx/>
              <a:buNone/>
            </a:pPr>
            <a:endParaRPr lang="en-US" altLang="zh-CN" b="1" dirty="0" smtClean="0">
              <a:solidFill>
                <a:srgbClr val="333399"/>
              </a:solidFill>
              <a:latin typeface="Helvetica" pitchFamily="34" charset="0"/>
              <a:ea typeface="SimSun" pitchFamily="2" charset="-122"/>
            </a:endParaRPr>
          </a:p>
          <a:p>
            <a:pPr algn="ctr" eaLnBrk="1" hangingPunct="1">
              <a:lnSpc>
                <a:spcPct val="110000"/>
              </a:lnSpc>
              <a:buFontTx/>
              <a:buNone/>
            </a:pPr>
            <a:r>
              <a:rPr lang="en-US" altLang="zh-CN" b="1" dirty="0" smtClean="0">
                <a:solidFill>
                  <a:srgbClr val="333399"/>
                </a:solidFill>
                <a:latin typeface="Helvetica" pitchFamily="34" charset="0"/>
                <a:ea typeface="SimSun" pitchFamily="2" charset="-122"/>
              </a:rPr>
              <a:t> </a:t>
            </a:r>
            <a:endParaRPr lang="en-US" altLang="zh-CN" b="1" dirty="0" smtClean="0">
              <a:solidFill>
                <a:srgbClr val="0000CC"/>
              </a:solidFill>
              <a:latin typeface="Helvetica" pitchFamily="34" charset="0"/>
              <a:ea typeface="SimSun" pitchFamily="2" charset="-122"/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247650"/>
            <a:ext cx="10058400" cy="609600"/>
          </a:xfrm>
        </p:spPr>
        <p:txBody>
          <a:bodyPr>
            <a:noAutofit/>
          </a:bodyPr>
          <a:lstStyle/>
          <a:p>
            <a:pPr algn="l" eaLnBrk="1" hangingPunct="1">
              <a:lnSpc>
                <a:spcPct val="110000"/>
              </a:lnSpc>
            </a:pPr>
            <a:r>
              <a:rPr lang="en-US" altLang="zh-CN" sz="4400" b="1" dirty="0" smtClean="0">
                <a:solidFill>
                  <a:schemeClr val="tx2"/>
                </a:solidFill>
                <a:latin typeface="+mn-lt"/>
                <a:ea typeface="SimSun" pitchFamily="2" charset="-122"/>
              </a:rPr>
              <a:t> More services …            </a:t>
            </a:r>
            <a:endParaRPr lang="en-US" altLang="zh-CN" sz="4400" dirty="0" smtClean="0">
              <a:solidFill>
                <a:schemeClr val="tx2"/>
              </a:solidFill>
              <a:latin typeface="+mn-lt"/>
              <a:ea typeface="SimSun" pitchFamily="2" charset="-122"/>
            </a:endParaRPr>
          </a:p>
        </p:txBody>
      </p:sp>
      <p:pic>
        <p:nvPicPr>
          <p:cNvPr id="4" name="~PP2114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900" y="64389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1143000"/>
            <a:ext cx="3109620" cy="2743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2775" y="914751"/>
            <a:ext cx="2530489" cy="22786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3100" y="272786"/>
            <a:ext cx="3276600" cy="25114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7679" y="2523256"/>
            <a:ext cx="3200400" cy="24530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58475" y="4022066"/>
            <a:ext cx="2550849" cy="25692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8599" y="4171950"/>
            <a:ext cx="2661554" cy="20504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7823" y="4659406"/>
            <a:ext cx="2110470" cy="2125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17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B8C6F8-C065-4FA4-93B4-1E2AE36CBDE1}" type="slidenum">
              <a:rPr lang="en-US" altLang="zh-CN" smtClean="0"/>
              <a:pPr>
                <a:defRPr/>
              </a:pPr>
              <a:t>31</a:t>
            </a:fld>
            <a:endParaRPr lang="en-US" altLang="zh-CN"/>
          </a:p>
        </p:txBody>
      </p:sp>
      <p:grpSp>
        <p:nvGrpSpPr>
          <p:cNvPr id="13" name="Group 12"/>
          <p:cNvGrpSpPr/>
          <p:nvPr/>
        </p:nvGrpSpPr>
        <p:grpSpPr>
          <a:xfrm>
            <a:off x="4572000" y="1981200"/>
            <a:ext cx="4029075" cy="3488733"/>
            <a:chOff x="4683126" y="838200"/>
            <a:chExt cx="4029075" cy="348873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83126" y="838200"/>
              <a:ext cx="4029075" cy="3488733"/>
            </a:xfrm>
            <a:prstGeom prst="rect">
              <a:avLst/>
            </a:prstGeom>
          </p:spPr>
        </p:pic>
        <p:sp>
          <p:nvSpPr>
            <p:cNvPr id="11" name="Rounded Rectangle 10"/>
            <p:cNvSpPr/>
            <p:nvPr/>
          </p:nvSpPr>
          <p:spPr>
            <a:xfrm>
              <a:off x="5707185" y="3429000"/>
              <a:ext cx="914400" cy="304800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1282343"/>
            <a:ext cx="3957638" cy="3138488"/>
          </a:xfrm>
          <a:prstGeom prst="rect">
            <a:avLst/>
          </a:prstGeom>
        </p:spPr>
      </p:pic>
      <p:sp>
        <p:nvSpPr>
          <p:cNvPr id="9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4800600" cy="935862"/>
          </a:xfrm>
        </p:spPr>
        <p:txBody>
          <a:bodyPr/>
          <a:lstStyle/>
          <a:p>
            <a:pPr algn="l" eaLnBrk="1" hangingPunct="1">
              <a:lnSpc>
                <a:spcPct val="110000"/>
              </a:lnSpc>
            </a:pPr>
            <a:r>
              <a:rPr lang="en-US" altLang="zh-CN" sz="4000" b="1" dirty="0" smtClean="0">
                <a:solidFill>
                  <a:srgbClr val="336699"/>
                </a:solidFill>
                <a:latin typeface="+mn-lt"/>
                <a:ea typeface="SimSun" pitchFamily="2" charset="-122"/>
              </a:rPr>
              <a:t>PubChem Search</a:t>
            </a:r>
            <a:endParaRPr lang="en-US" altLang="zh-CN" sz="1800" dirty="0" smtClean="0">
              <a:latin typeface="+mn-lt"/>
              <a:ea typeface="SimSun" pitchFamily="2" charset="-122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67323" y="4552890"/>
            <a:ext cx="4191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http://PubChem.ncbi.nlm.nih.gov/</a:t>
            </a:r>
            <a:endParaRPr lang="en-US" sz="2000" dirty="0"/>
          </a:p>
        </p:txBody>
      </p:sp>
      <p:sp>
        <p:nvSpPr>
          <p:cNvPr id="15" name="Rectangle 14"/>
          <p:cNvSpPr/>
          <p:nvPr/>
        </p:nvSpPr>
        <p:spPr>
          <a:xfrm>
            <a:off x="4572000" y="5574259"/>
            <a:ext cx="4191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http://www.ncbi.nlm.nih.gov/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0401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2514600"/>
            <a:ext cx="8610600" cy="4343400"/>
          </a:xfrm>
        </p:spPr>
        <p:txBody>
          <a:bodyPr/>
          <a:lstStyle/>
          <a:p>
            <a:pPr algn="ctr" eaLnBrk="1" hangingPunct="1">
              <a:lnSpc>
                <a:spcPct val="110000"/>
              </a:lnSpc>
              <a:buFontTx/>
              <a:buNone/>
            </a:pPr>
            <a:r>
              <a:rPr lang="en-US" altLang="zh-CN" b="1" dirty="0" smtClean="0">
                <a:solidFill>
                  <a:schemeClr val="bg1"/>
                </a:solidFill>
                <a:latin typeface="Helvetica" pitchFamily="34" charset="0"/>
                <a:ea typeface="SimSun" pitchFamily="2" charset="-122"/>
              </a:rPr>
              <a:t> </a:t>
            </a:r>
            <a:r>
              <a:rPr lang="en-US" altLang="zh-CN" b="1" dirty="0" smtClean="0">
                <a:solidFill>
                  <a:srgbClr val="333399"/>
                </a:solidFill>
                <a:latin typeface="Helvetica" pitchFamily="34" charset="0"/>
                <a:ea typeface="SimSun" pitchFamily="2" charset="-122"/>
              </a:rPr>
              <a:t> </a:t>
            </a:r>
          </a:p>
          <a:p>
            <a:pPr algn="ctr" eaLnBrk="1" hangingPunct="1">
              <a:lnSpc>
                <a:spcPct val="40000"/>
              </a:lnSpc>
              <a:buFontTx/>
              <a:buNone/>
            </a:pPr>
            <a:endParaRPr lang="en-US" altLang="zh-CN" b="1" dirty="0" smtClean="0">
              <a:solidFill>
                <a:srgbClr val="333399"/>
              </a:solidFill>
              <a:latin typeface="Helvetica" pitchFamily="34" charset="0"/>
              <a:ea typeface="SimSun" pitchFamily="2" charset="-122"/>
            </a:endParaRPr>
          </a:p>
          <a:p>
            <a:pPr algn="ctr" eaLnBrk="1" hangingPunct="1">
              <a:lnSpc>
                <a:spcPct val="110000"/>
              </a:lnSpc>
              <a:buFontTx/>
              <a:buNone/>
            </a:pPr>
            <a:r>
              <a:rPr lang="en-US" altLang="zh-CN" b="1" dirty="0" smtClean="0">
                <a:solidFill>
                  <a:srgbClr val="333399"/>
                </a:solidFill>
                <a:latin typeface="Helvetica" pitchFamily="34" charset="0"/>
                <a:ea typeface="SimSun" pitchFamily="2" charset="-122"/>
              </a:rPr>
              <a:t> </a:t>
            </a:r>
          </a:p>
          <a:p>
            <a:pPr algn="ctr" eaLnBrk="1" hangingPunct="1">
              <a:lnSpc>
                <a:spcPct val="40000"/>
              </a:lnSpc>
              <a:buFontTx/>
              <a:buNone/>
            </a:pPr>
            <a:endParaRPr lang="en-US" altLang="zh-CN" b="1" dirty="0" smtClean="0">
              <a:solidFill>
                <a:srgbClr val="333399"/>
              </a:solidFill>
              <a:latin typeface="Helvetica" pitchFamily="34" charset="0"/>
              <a:ea typeface="SimSun" pitchFamily="2" charset="-122"/>
            </a:endParaRPr>
          </a:p>
          <a:p>
            <a:pPr algn="ctr" eaLnBrk="1" hangingPunct="1">
              <a:lnSpc>
                <a:spcPct val="110000"/>
              </a:lnSpc>
              <a:buFontTx/>
              <a:buNone/>
            </a:pPr>
            <a:r>
              <a:rPr lang="en-US" altLang="zh-CN" b="1" dirty="0" smtClean="0">
                <a:solidFill>
                  <a:srgbClr val="333399"/>
                </a:solidFill>
                <a:latin typeface="Helvetica" pitchFamily="34" charset="0"/>
                <a:ea typeface="SimSun" pitchFamily="2" charset="-122"/>
              </a:rPr>
              <a:t> </a:t>
            </a:r>
            <a:endParaRPr lang="en-US" altLang="zh-CN" b="1" dirty="0" smtClean="0">
              <a:solidFill>
                <a:srgbClr val="0000CC"/>
              </a:solidFill>
              <a:latin typeface="Helvetica" pitchFamily="34" charset="0"/>
              <a:ea typeface="SimSun" pitchFamily="2" charset="-122"/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" y="304800"/>
            <a:ext cx="7848600" cy="838200"/>
          </a:xfrm>
        </p:spPr>
        <p:txBody>
          <a:bodyPr>
            <a:normAutofit/>
          </a:bodyPr>
          <a:lstStyle/>
          <a:p>
            <a:pPr algn="l" eaLnBrk="1" hangingPunct="1">
              <a:lnSpc>
                <a:spcPct val="110000"/>
              </a:lnSpc>
            </a:pPr>
            <a:r>
              <a:rPr lang="en-US" altLang="zh-CN" sz="3600" b="1" dirty="0" smtClean="0">
                <a:solidFill>
                  <a:srgbClr val="336699"/>
                </a:solidFill>
                <a:latin typeface="+mn-lt"/>
                <a:ea typeface="SimSun" pitchFamily="2" charset="-122"/>
              </a:rPr>
              <a:t>BioAssay search by target name</a:t>
            </a:r>
            <a:r>
              <a:rPr lang="en-US" altLang="zh-CN" sz="3600" b="1" dirty="0" smtClean="0">
                <a:latin typeface="+mn-lt"/>
                <a:ea typeface="SimSun" pitchFamily="2" charset="-122"/>
              </a:rPr>
              <a:t> </a:t>
            </a:r>
            <a:endParaRPr lang="en-US" altLang="zh-CN" sz="3600" dirty="0" smtClean="0">
              <a:latin typeface="+mn-lt"/>
              <a:ea typeface="SimSun" pitchFamily="2" charset="-122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B8C6F8-C065-4FA4-93B4-1E2AE36CBDE1}" type="slidenum">
              <a:rPr lang="en-US" altLang="zh-CN" smtClean="0"/>
              <a:pPr>
                <a:defRPr/>
              </a:pPr>
              <a:t>32</a:t>
            </a:fld>
            <a:endParaRPr lang="en-US" altLang="zh-C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2506"/>
          <a:stretch/>
        </p:blipFill>
        <p:spPr>
          <a:xfrm>
            <a:off x="568102" y="1143000"/>
            <a:ext cx="7017195" cy="4801076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733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2514600"/>
            <a:ext cx="8610600" cy="4343400"/>
          </a:xfrm>
        </p:spPr>
        <p:txBody>
          <a:bodyPr/>
          <a:lstStyle/>
          <a:p>
            <a:pPr algn="ctr" eaLnBrk="1" hangingPunct="1">
              <a:lnSpc>
                <a:spcPct val="110000"/>
              </a:lnSpc>
              <a:buFontTx/>
              <a:buNone/>
            </a:pPr>
            <a:r>
              <a:rPr lang="en-US" altLang="zh-CN" b="1" dirty="0" smtClean="0">
                <a:solidFill>
                  <a:schemeClr val="bg1"/>
                </a:solidFill>
                <a:latin typeface="Helvetica" pitchFamily="34" charset="0"/>
                <a:ea typeface="SimSun" pitchFamily="2" charset="-122"/>
              </a:rPr>
              <a:t> </a:t>
            </a:r>
            <a:r>
              <a:rPr lang="en-US" altLang="zh-CN" b="1" dirty="0" smtClean="0">
                <a:solidFill>
                  <a:srgbClr val="333399"/>
                </a:solidFill>
                <a:latin typeface="Helvetica" pitchFamily="34" charset="0"/>
                <a:ea typeface="SimSun" pitchFamily="2" charset="-122"/>
              </a:rPr>
              <a:t> </a:t>
            </a:r>
          </a:p>
          <a:p>
            <a:pPr algn="ctr" eaLnBrk="1" hangingPunct="1">
              <a:lnSpc>
                <a:spcPct val="40000"/>
              </a:lnSpc>
              <a:buFontTx/>
              <a:buNone/>
            </a:pPr>
            <a:endParaRPr lang="en-US" altLang="zh-CN" b="1" dirty="0" smtClean="0">
              <a:solidFill>
                <a:srgbClr val="333399"/>
              </a:solidFill>
              <a:latin typeface="Helvetica" pitchFamily="34" charset="0"/>
              <a:ea typeface="SimSun" pitchFamily="2" charset="-122"/>
            </a:endParaRPr>
          </a:p>
          <a:p>
            <a:pPr algn="ctr" eaLnBrk="1" hangingPunct="1">
              <a:lnSpc>
                <a:spcPct val="110000"/>
              </a:lnSpc>
              <a:buFontTx/>
              <a:buNone/>
            </a:pPr>
            <a:r>
              <a:rPr lang="en-US" altLang="zh-CN" b="1" dirty="0" smtClean="0">
                <a:solidFill>
                  <a:srgbClr val="333399"/>
                </a:solidFill>
                <a:latin typeface="Helvetica" pitchFamily="34" charset="0"/>
                <a:ea typeface="SimSun" pitchFamily="2" charset="-122"/>
              </a:rPr>
              <a:t> </a:t>
            </a:r>
          </a:p>
          <a:p>
            <a:pPr algn="ctr" eaLnBrk="1" hangingPunct="1">
              <a:lnSpc>
                <a:spcPct val="40000"/>
              </a:lnSpc>
              <a:buFontTx/>
              <a:buNone/>
            </a:pPr>
            <a:endParaRPr lang="en-US" altLang="zh-CN" b="1" dirty="0" smtClean="0">
              <a:solidFill>
                <a:srgbClr val="333399"/>
              </a:solidFill>
              <a:latin typeface="Helvetica" pitchFamily="34" charset="0"/>
              <a:ea typeface="SimSun" pitchFamily="2" charset="-122"/>
            </a:endParaRPr>
          </a:p>
          <a:p>
            <a:pPr algn="ctr" eaLnBrk="1" hangingPunct="1">
              <a:lnSpc>
                <a:spcPct val="110000"/>
              </a:lnSpc>
              <a:buFontTx/>
              <a:buNone/>
            </a:pPr>
            <a:r>
              <a:rPr lang="en-US" altLang="zh-CN" b="1" dirty="0" smtClean="0">
                <a:solidFill>
                  <a:srgbClr val="333399"/>
                </a:solidFill>
                <a:latin typeface="Helvetica" pitchFamily="34" charset="0"/>
                <a:ea typeface="SimSun" pitchFamily="2" charset="-122"/>
              </a:rPr>
              <a:t> </a:t>
            </a:r>
            <a:endParaRPr lang="en-US" altLang="zh-CN" b="1" dirty="0" smtClean="0">
              <a:solidFill>
                <a:srgbClr val="0000CC"/>
              </a:solidFill>
              <a:latin typeface="Helvetica" pitchFamily="34" charset="0"/>
              <a:ea typeface="SimSun" pitchFamily="2" charset="-122"/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533400"/>
            <a:ext cx="10058400" cy="533400"/>
          </a:xfrm>
        </p:spPr>
        <p:txBody>
          <a:bodyPr>
            <a:normAutofit fontScale="90000"/>
          </a:bodyPr>
          <a:lstStyle/>
          <a:p>
            <a:pPr>
              <a:lnSpc>
                <a:spcPct val="110000"/>
              </a:lnSpc>
            </a:pPr>
            <a:r>
              <a:rPr lang="en-US" altLang="zh-CN" sz="2800" b="1" dirty="0" smtClean="0">
                <a:solidFill>
                  <a:schemeClr val="tx1"/>
                </a:solidFill>
                <a:latin typeface="Helvetica" pitchFamily="34" charset="0"/>
                <a:ea typeface="SimSun" pitchFamily="2" charset="-122"/>
              </a:rPr>
              <a:t> </a:t>
            </a:r>
            <a:r>
              <a:rPr lang="en-US" altLang="zh-CN" sz="4900" b="1" dirty="0" smtClean="0">
                <a:solidFill>
                  <a:srgbClr val="2C5884"/>
                </a:solidFill>
                <a:latin typeface="+mn-lt"/>
                <a:ea typeface="SimSun" pitchFamily="2" charset="-122"/>
              </a:rPr>
              <a:t>Advanced </a:t>
            </a:r>
            <a:r>
              <a:rPr lang="en-US" altLang="zh-CN" sz="4900" b="1" dirty="0" err="1" smtClean="0">
                <a:solidFill>
                  <a:srgbClr val="2C5884"/>
                </a:solidFill>
                <a:latin typeface="+mn-lt"/>
                <a:ea typeface="SimSun" pitchFamily="2" charset="-122"/>
              </a:rPr>
              <a:t>BioAssay</a:t>
            </a:r>
            <a:r>
              <a:rPr lang="en-US" altLang="zh-CN" sz="4900" b="1" dirty="0" smtClean="0">
                <a:solidFill>
                  <a:srgbClr val="2C5884"/>
                </a:solidFill>
                <a:latin typeface="+mn-lt"/>
                <a:ea typeface="SimSun" pitchFamily="2" charset="-122"/>
              </a:rPr>
              <a:t> Search  Interface …   </a:t>
            </a:r>
            <a:r>
              <a:rPr lang="en-US" altLang="zh-CN" sz="2200" b="1" dirty="0" smtClean="0">
                <a:latin typeface="+mn-lt"/>
                <a:ea typeface="SimSun" pitchFamily="2" charset="-122"/>
              </a:rPr>
              <a:t>http</a:t>
            </a:r>
            <a:r>
              <a:rPr lang="en-US" altLang="zh-CN" sz="2200" b="1" dirty="0">
                <a:latin typeface="+mn-lt"/>
                <a:ea typeface="SimSun" pitchFamily="2" charset="-122"/>
              </a:rPr>
              <a:t>://www.ncbi.nlm.nih.gov/pcassay/limits? </a:t>
            </a:r>
            <a:endParaRPr lang="en-US" altLang="zh-CN" sz="2200" dirty="0" smtClean="0">
              <a:latin typeface="+mn-lt"/>
              <a:ea typeface="SimSun" pitchFamily="2" charset="-122"/>
            </a:endParaRPr>
          </a:p>
        </p:txBody>
      </p:sp>
      <p:pic>
        <p:nvPicPr>
          <p:cNvPr id="4" name="~PP2114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900" y="64389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1586104"/>
            <a:ext cx="4379187" cy="39002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5200" y="2439208"/>
            <a:ext cx="4608564" cy="3554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83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" y="166709"/>
            <a:ext cx="7848600" cy="838200"/>
          </a:xfrm>
        </p:spPr>
        <p:txBody>
          <a:bodyPr>
            <a:normAutofit/>
          </a:bodyPr>
          <a:lstStyle/>
          <a:p>
            <a:pPr algn="l" eaLnBrk="1" hangingPunct="1">
              <a:lnSpc>
                <a:spcPct val="110000"/>
              </a:lnSpc>
            </a:pPr>
            <a:r>
              <a:rPr lang="en-US" altLang="zh-CN" sz="3600" b="1" dirty="0" smtClean="0">
                <a:solidFill>
                  <a:srgbClr val="336699"/>
                </a:solidFill>
                <a:latin typeface="+mn-lt"/>
                <a:ea typeface="SimSun" pitchFamily="2" charset="-122"/>
              </a:rPr>
              <a:t>BioAssay from NCBI Gene search</a:t>
            </a:r>
            <a:endParaRPr lang="en-US" altLang="zh-CN" sz="3600" dirty="0" smtClean="0">
              <a:latin typeface="+mn-lt"/>
              <a:ea typeface="SimSun" pitchFamily="2" charset="-122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B8C6F8-C065-4FA4-93B4-1E2AE36CBDE1}" type="slidenum">
              <a:rPr lang="en-US" altLang="zh-CN" smtClean="0"/>
              <a:pPr>
                <a:defRPr/>
              </a:pPr>
              <a:t>34</a:t>
            </a:fld>
            <a:endParaRPr lang="en-US" altLang="zh-CN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679" y="1004909"/>
            <a:ext cx="5710271" cy="485474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9575" y="1893044"/>
            <a:ext cx="5915025" cy="313307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5600" name="Flowchart: Process 25599"/>
          <p:cNvSpPr/>
          <p:nvPr/>
        </p:nvSpPr>
        <p:spPr>
          <a:xfrm>
            <a:off x="7239000" y="2495400"/>
            <a:ext cx="1447800" cy="996330"/>
          </a:xfrm>
          <a:prstGeom prst="flowChartProcess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601" name="Picture 2560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3093131"/>
            <a:ext cx="4681538" cy="259087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25604" name="Straight Arrow Connector 25603"/>
          <p:cNvCxnSpPr/>
          <p:nvPr/>
        </p:nvCxnSpPr>
        <p:spPr>
          <a:xfrm flipH="1">
            <a:off x="5029200" y="2742309"/>
            <a:ext cx="2457451" cy="912042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607" name="Picture 2560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9178" y="3829993"/>
            <a:ext cx="4075070" cy="3229746"/>
          </a:xfrm>
          <a:prstGeom prst="rect">
            <a:avLst/>
          </a:prstGeom>
        </p:spPr>
      </p:pic>
      <p:cxnSp>
        <p:nvCxnSpPr>
          <p:cNvPr id="25609" name="Straight Arrow Connector 25608"/>
          <p:cNvCxnSpPr/>
          <p:nvPr/>
        </p:nvCxnSpPr>
        <p:spPr>
          <a:xfrm flipH="1">
            <a:off x="7010400" y="2990672"/>
            <a:ext cx="1219200" cy="797854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2783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5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5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2261"/>
          <a:stretch/>
        </p:blipFill>
        <p:spPr>
          <a:xfrm>
            <a:off x="423979" y="1126501"/>
            <a:ext cx="6510221" cy="3953827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B8C6F8-C065-4FA4-93B4-1E2AE36CBDE1}" type="slidenum">
              <a:rPr lang="en-US" altLang="zh-CN" smtClean="0"/>
              <a:pPr>
                <a:defRPr/>
              </a:pPr>
              <a:t>35</a:t>
            </a:fld>
            <a:endParaRPr lang="en-US" altLang="zh-CN"/>
          </a:p>
        </p:txBody>
      </p:sp>
      <p:grpSp>
        <p:nvGrpSpPr>
          <p:cNvPr id="8" name="Group 7"/>
          <p:cNvGrpSpPr/>
          <p:nvPr/>
        </p:nvGrpSpPr>
        <p:grpSpPr>
          <a:xfrm>
            <a:off x="2941371" y="1961221"/>
            <a:ext cx="5821629" cy="3002746"/>
            <a:chOff x="2941371" y="1961221"/>
            <a:chExt cx="5821629" cy="300274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/>
            <a:srcRect r="2146"/>
            <a:stretch/>
          </p:blipFill>
          <p:spPr>
            <a:xfrm>
              <a:off x="2941371" y="1961221"/>
              <a:ext cx="5821629" cy="2554605"/>
            </a:xfrm>
            <a:prstGeom prst="rect">
              <a:avLst/>
            </a:prstGeom>
            <a:ln w="31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13" name="Straight Arrow Connector 12"/>
            <p:cNvCxnSpPr/>
            <p:nvPr/>
          </p:nvCxnSpPr>
          <p:spPr>
            <a:xfrm flipH="1">
              <a:off x="6594390" y="4427838"/>
              <a:ext cx="685800" cy="536129"/>
            </a:xfrm>
            <a:prstGeom prst="straightConnector1">
              <a:avLst/>
            </a:prstGeom>
            <a:ln>
              <a:solidFill>
                <a:srgbClr val="FF9900"/>
              </a:solidFill>
              <a:tailEnd type="arrow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10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" y="166709"/>
            <a:ext cx="7848600" cy="838200"/>
          </a:xfrm>
        </p:spPr>
        <p:txBody>
          <a:bodyPr>
            <a:normAutofit/>
          </a:bodyPr>
          <a:lstStyle/>
          <a:p>
            <a:pPr algn="l" eaLnBrk="1" hangingPunct="1">
              <a:lnSpc>
                <a:spcPct val="110000"/>
              </a:lnSpc>
            </a:pPr>
            <a:r>
              <a:rPr lang="en-US" altLang="zh-CN" sz="3600" b="1" dirty="0" smtClean="0">
                <a:solidFill>
                  <a:srgbClr val="336699"/>
                </a:solidFill>
                <a:latin typeface="+mn-lt"/>
                <a:ea typeface="SimSun" pitchFamily="2" charset="-122"/>
              </a:rPr>
              <a:t>BioAssay from NCBI PubMed search</a:t>
            </a:r>
            <a:endParaRPr lang="en-US" altLang="zh-CN" sz="3600" dirty="0" smtClean="0">
              <a:latin typeface="+mn-lt"/>
              <a:ea typeface="SimSun" pitchFamily="2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8654" y="3311559"/>
            <a:ext cx="4162425" cy="340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057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B8C6F8-C065-4FA4-93B4-1E2AE36CBDE1}" type="slidenum">
              <a:rPr lang="en-US" altLang="zh-CN" smtClean="0"/>
              <a:pPr>
                <a:defRPr/>
              </a:pPr>
              <a:t>36</a:t>
            </a:fld>
            <a:endParaRPr lang="en-US" altLang="zh-CN"/>
          </a:p>
        </p:txBody>
      </p:sp>
      <p:sp>
        <p:nvSpPr>
          <p:cNvPr id="10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" y="166709"/>
            <a:ext cx="7848600" cy="838200"/>
          </a:xfrm>
        </p:spPr>
        <p:txBody>
          <a:bodyPr>
            <a:normAutofit/>
          </a:bodyPr>
          <a:lstStyle/>
          <a:p>
            <a:pPr algn="l" eaLnBrk="1" hangingPunct="1">
              <a:lnSpc>
                <a:spcPct val="110000"/>
              </a:lnSpc>
            </a:pPr>
            <a:r>
              <a:rPr lang="en-US" altLang="zh-CN" sz="3600" b="1" dirty="0" smtClean="0">
                <a:solidFill>
                  <a:srgbClr val="336699"/>
                </a:solidFill>
                <a:latin typeface="+mn-lt"/>
                <a:ea typeface="SimSun" pitchFamily="2" charset="-122"/>
              </a:rPr>
              <a:t>BioAssay from NCBI PubMed search</a:t>
            </a:r>
            <a:endParaRPr lang="en-US" altLang="zh-CN" sz="3600" dirty="0" smtClean="0">
              <a:latin typeface="+mn-lt"/>
              <a:ea typeface="SimSun" pitchFamily="2" charset="-122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219200"/>
            <a:ext cx="8441847" cy="51371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995944"/>
            <a:ext cx="7880228" cy="402907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0447" y="1717655"/>
            <a:ext cx="7772400" cy="4682953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6073476" y="5565966"/>
            <a:ext cx="1569048" cy="360772"/>
          </a:xfrm>
          <a:prstGeom prst="ellipse">
            <a:avLst/>
          </a:prstGeom>
          <a:noFill/>
          <a:ln w="3810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752" y="938267"/>
            <a:ext cx="6955896" cy="4191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173" y="971721"/>
            <a:ext cx="8672513" cy="4333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95400" y="176212"/>
            <a:ext cx="12420600" cy="698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80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B8C6F8-C065-4FA4-93B4-1E2AE36CBDE1}" type="slidenum">
              <a:rPr lang="en-US" altLang="zh-CN" smtClean="0"/>
              <a:pPr>
                <a:defRPr/>
              </a:pPr>
              <a:t>38</a:t>
            </a:fld>
            <a:endParaRPr lang="en-US" altLang="zh-CN"/>
          </a:p>
        </p:txBody>
      </p:sp>
      <p:sp>
        <p:nvSpPr>
          <p:cNvPr id="10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" y="166709"/>
            <a:ext cx="7848600" cy="838200"/>
          </a:xfrm>
        </p:spPr>
        <p:txBody>
          <a:bodyPr>
            <a:normAutofit/>
          </a:bodyPr>
          <a:lstStyle/>
          <a:p>
            <a:pPr algn="l" eaLnBrk="1" hangingPunct="1">
              <a:lnSpc>
                <a:spcPct val="110000"/>
              </a:lnSpc>
            </a:pPr>
            <a:r>
              <a:rPr lang="en-US" altLang="zh-CN" sz="3600" b="1" dirty="0" smtClean="0">
                <a:solidFill>
                  <a:srgbClr val="336699"/>
                </a:solidFill>
                <a:latin typeface="+mn-lt"/>
                <a:ea typeface="SimSun" pitchFamily="2" charset="-122"/>
              </a:rPr>
              <a:t>Search anti-malarial bioactivity … </a:t>
            </a:r>
            <a:endParaRPr lang="en-US" altLang="zh-CN" sz="3600" dirty="0" smtClean="0">
              <a:latin typeface="+mn-lt"/>
              <a:ea typeface="SimSun" pitchFamily="2" charset="-122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371600"/>
            <a:ext cx="6569449" cy="4288009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81000" y="5029200"/>
            <a:ext cx="1524000" cy="304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2188455"/>
            <a:ext cx="7648881" cy="38195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0400" y="1566814"/>
            <a:ext cx="5743575" cy="337828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082" y="2188455"/>
            <a:ext cx="7671702" cy="295104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307" y="2548991"/>
            <a:ext cx="7972425" cy="287853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3339" y="1030358"/>
            <a:ext cx="7045188" cy="547760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83888" y="1337766"/>
            <a:ext cx="5728509" cy="509686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505200" y="3886200"/>
            <a:ext cx="381000" cy="59661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3698147" y="3369050"/>
            <a:ext cx="3285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Anti-malarial vs cytotoxicity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35861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  <p:bldP spid="2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B8C6F8-C065-4FA4-93B4-1E2AE36CBDE1}" type="slidenum">
              <a:rPr lang="en-US" altLang="zh-CN" smtClean="0"/>
              <a:pPr>
                <a:defRPr/>
              </a:pPr>
              <a:t>39</a:t>
            </a:fld>
            <a:endParaRPr lang="en-US" altLang="zh-CN"/>
          </a:p>
        </p:txBody>
      </p:sp>
      <p:sp>
        <p:nvSpPr>
          <p:cNvPr id="10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" y="166709"/>
            <a:ext cx="7848600" cy="838200"/>
          </a:xfrm>
        </p:spPr>
        <p:txBody>
          <a:bodyPr>
            <a:normAutofit/>
          </a:bodyPr>
          <a:lstStyle/>
          <a:p>
            <a:pPr algn="l" eaLnBrk="1" hangingPunct="1">
              <a:lnSpc>
                <a:spcPct val="110000"/>
              </a:lnSpc>
            </a:pPr>
            <a:r>
              <a:rPr lang="en-US" altLang="zh-CN" sz="3600" b="1" dirty="0" smtClean="0">
                <a:solidFill>
                  <a:srgbClr val="336699"/>
                </a:solidFill>
                <a:latin typeface="+mn-lt"/>
                <a:ea typeface="SimSun" pitchFamily="2" charset="-122"/>
              </a:rPr>
              <a:t>BioAssay from NCBI PubMed search</a:t>
            </a:r>
            <a:endParaRPr lang="en-US" altLang="zh-CN" sz="3600" dirty="0" smtClean="0">
              <a:latin typeface="+mn-lt"/>
              <a:ea typeface="SimSun" pitchFamily="2" charset="-122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219200"/>
            <a:ext cx="8441847" cy="51371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995944"/>
            <a:ext cx="7880228" cy="402907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0447" y="1717655"/>
            <a:ext cx="7772400" cy="4682953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6073476" y="5565966"/>
            <a:ext cx="1569048" cy="360772"/>
          </a:xfrm>
          <a:prstGeom prst="ellipse">
            <a:avLst/>
          </a:prstGeom>
          <a:noFill/>
          <a:ln w="3810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752" y="938267"/>
            <a:ext cx="6955896" cy="4191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173" y="971721"/>
            <a:ext cx="8672513" cy="4333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865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B8C6F8-C065-4FA4-93B4-1E2AE36CBDE1}" type="slidenum">
              <a:rPr lang="en-US" altLang="zh-CN" smtClean="0"/>
              <a:pPr>
                <a:defRPr/>
              </a:pPr>
              <a:t>4</a:t>
            </a:fld>
            <a:endParaRPr lang="en-US" altLang="zh-CN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274515" y="187106"/>
            <a:ext cx="818368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lnSpc>
                <a:spcPct val="110000"/>
              </a:lnSpc>
              <a:buNone/>
            </a:pPr>
            <a:r>
              <a:rPr lang="en-US" altLang="zh-CN" b="1" kern="0" dirty="0" smtClean="0">
                <a:solidFill>
                  <a:srgbClr val="336699"/>
                </a:solidFill>
                <a:latin typeface="Helvetica" pitchFamily="34" charset="0"/>
                <a:ea typeface="SimSun" pitchFamily="2" charset="-122"/>
              </a:rPr>
              <a:t>PubChem links to many other databases</a:t>
            </a:r>
            <a:endParaRPr lang="en-US" altLang="zh-CN" sz="2400" kern="0" dirty="0" smtClean="0">
              <a:solidFill>
                <a:srgbClr val="336699"/>
              </a:solidFill>
              <a:ea typeface="SimSun" pitchFamily="2" charset="-122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514" y="2607879"/>
            <a:ext cx="2756236" cy="58799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767227" y="1468883"/>
            <a:ext cx="1160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336699"/>
                </a:solidFill>
              </a:rPr>
              <a:t>Protein</a:t>
            </a:r>
            <a:endParaRPr lang="en-US" sz="2400" dirty="0">
              <a:solidFill>
                <a:srgbClr val="336699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66800" y="2583462"/>
            <a:ext cx="938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336699"/>
                </a:solidFill>
              </a:rPr>
              <a:t>Gene</a:t>
            </a:r>
            <a:endParaRPr lang="en-US" sz="2400" dirty="0">
              <a:solidFill>
                <a:srgbClr val="33669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93567" y="1150332"/>
            <a:ext cx="10214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336699"/>
                </a:solidFill>
              </a:rPr>
              <a:t>OMIM</a:t>
            </a:r>
            <a:endParaRPr lang="en-US" sz="2400" dirty="0">
              <a:solidFill>
                <a:srgbClr val="336699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47967" y="3577235"/>
            <a:ext cx="16417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336699"/>
                </a:solidFill>
              </a:rPr>
              <a:t>Nucleotide</a:t>
            </a:r>
            <a:endParaRPr lang="en-US" sz="2400" dirty="0">
              <a:solidFill>
                <a:srgbClr val="336699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25615" y="3828331"/>
            <a:ext cx="22060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Depositor links</a:t>
            </a:r>
            <a:endParaRPr lang="en-US" sz="2400" dirty="0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4696854" y="1600200"/>
            <a:ext cx="332346" cy="77860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3758753" y="1637357"/>
            <a:ext cx="407586" cy="831934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2574547" y="1987532"/>
            <a:ext cx="855361" cy="509112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2789310" y="3430909"/>
            <a:ext cx="830463" cy="94937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4416745" y="3449333"/>
            <a:ext cx="246923" cy="105156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5181600" y="3430909"/>
            <a:ext cx="685800" cy="1450356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5937405" y="3287050"/>
            <a:ext cx="1066800" cy="587090"/>
          </a:xfrm>
          <a:prstGeom prst="straightConnector1">
            <a:avLst/>
          </a:prstGeom>
          <a:ln w="28575">
            <a:solidFill>
              <a:srgbClr val="FF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58" y="5494338"/>
            <a:ext cx="679119" cy="946170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1905000" y="4419600"/>
            <a:ext cx="8675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336699"/>
                </a:solidFill>
              </a:rPr>
              <a:t>GEO</a:t>
            </a:r>
            <a:endParaRPr lang="en-US" sz="2400" dirty="0">
              <a:solidFill>
                <a:srgbClr val="336699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821752" y="4500901"/>
            <a:ext cx="15884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336699"/>
                </a:solidFill>
              </a:rPr>
              <a:t>Taxonomy</a:t>
            </a:r>
            <a:endParaRPr lang="en-US" sz="2400" dirty="0">
              <a:solidFill>
                <a:srgbClr val="336699"/>
              </a:solidFill>
            </a:endParaRPr>
          </a:p>
        </p:txBody>
      </p:sp>
      <p:cxnSp>
        <p:nvCxnSpPr>
          <p:cNvPr id="55" name="Straight Arrow Connector 54"/>
          <p:cNvCxnSpPr>
            <a:endCxn id="15" idx="3"/>
          </p:cNvCxnSpPr>
          <p:nvPr/>
        </p:nvCxnSpPr>
        <p:spPr>
          <a:xfrm flipH="1" flipV="1">
            <a:off x="2004877" y="2814295"/>
            <a:ext cx="1199664" cy="53349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H="1">
            <a:off x="2574547" y="3298747"/>
            <a:ext cx="788466" cy="388723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flipH="1">
            <a:off x="3332873" y="3398649"/>
            <a:ext cx="674341" cy="1582773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 flipV="1">
            <a:off x="5334000" y="2047699"/>
            <a:ext cx="645582" cy="513758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282" name="Group 11281"/>
          <p:cNvGrpSpPr/>
          <p:nvPr/>
        </p:nvGrpSpPr>
        <p:grpSpPr>
          <a:xfrm>
            <a:off x="5979582" y="1591659"/>
            <a:ext cx="1810111" cy="670536"/>
            <a:chOff x="5979582" y="1591659"/>
            <a:chExt cx="1810111" cy="670536"/>
          </a:xfrm>
        </p:grpSpPr>
        <p:sp>
          <p:nvSpPr>
            <p:cNvPr id="68" name="TextBox 67"/>
            <p:cNvSpPr txBox="1"/>
            <p:nvPr/>
          </p:nvSpPr>
          <p:spPr>
            <a:xfrm>
              <a:off x="5979582" y="1591659"/>
              <a:ext cx="18101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>
                  <a:solidFill>
                    <a:srgbClr val="336699"/>
                  </a:solidFill>
                </a:rPr>
                <a:t>BioSystems</a:t>
              </a:r>
              <a:endParaRPr lang="en-US" sz="2400" dirty="0" smtClean="0">
                <a:solidFill>
                  <a:srgbClr val="336699"/>
                </a:solidFill>
              </a:endParaRPr>
            </a:p>
          </p:txBody>
        </p:sp>
        <p:sp>
          <p:nvSpPr>
            <p:cNvPr id="11273" name="Rectangle 11272"/>
            <p:cNvSpPr/>
            <p:nvPr/>
          </p:nvSpPr>
          <p:spPr>
            <a:xfrm>
              <a:off x="6124838" y="1954418"/>
              <a:ext cx="124906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sz="1400" dirty="0">
                  <a:solidFill>
                    <a:srgbClr val="0000CC"/>
                  </a:solidFill>
                </a:rPr>
                <a:t>a pathway </a:t>
              </a:r>
              <a:r>
                <a:rPr lang="en-US" sz="1400" dirty="0" err="1">
                  <a:solidFill>
                    <a:srgbClr val="0000CC"/>
                  </a:solidFill>
                </a:rPr>
                <a:t>db</a:t>
              </a:r>
              <a:endParaRPr lang="en-US" sz="1400" dirty="0">
                <a:solidFill>
                  <a:srgbClr val="0000CC"/>
                </a:solidFill>
              </a:endParaRPr>
            </a:p>
          </p:txBody>
        </p:sp>
      </p:grpSp>
      <p:grpSp>
        <p:nvGrpSpPr>
          <p:cNvPr id="11283" name="Group 11282"/>
          <p:cNvGrpSpPr/>
          <p:nvPr/>
        </p:nvGrpSpPr>
        <p:grpSpPr>
          <a:xfrm>
            <a:off x="3092545" y="1064457"/>
            <a:ext cx="1417376" cy="1501067"/>
            <a:chOff x="3092545" y="1064457"/>
            <a:chExt cx="1417376" cy="1501067"/>
          </a:xfrm>
        </p:grpSpPr>
        <p:sp>
          <p:nvSpPr>
            <p:cNvPr id="11" name="TextBox 10"/>
            <p:cNvSpPr txBox="1"/>
            <p:nvPr/>
          </p:nvSpPr>
          <p:spPr>
            <a:xfrm>
              <a:off x="3092545" y="1064457"/>
              <a:ext cx="14173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>
                  <a:solidFill>
                    <a:srgbClr val="336699"/>
                  </a:solidFill>
                </a:defRPr>
              </a:lvl1pPr>
            </a:lstStyle>
            <a:p>
              <a:r>
                <a:rPr lang="en-US" dirty="0" smtClean="0"/>
                <a:t>PubMed </a:t>
              </a:r>
              <a:endParaRPr lang="en-US" dirty="0"/>
            </a:p>
          </p:txBody>
        </p:sp>
        <p:sp>
          <p:nvSpPr>
            <p:cNvPr id="76" name="Rectangle 75"/>
            <p:cNvSpPr/>
            <p:nvPr/>
          </p:nvSpPr>
          <p:spPr>
            <a:xfrm rot="3879360">
              <a:off x="3671212" y="1883697"/>
              <a:ext cx="1055877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sz="1000" dirty="0">
                  <a:solidFill>
                    <a:srgbClr val="0000CC"/>
                  </a:solidFill>
                </a:rPr>
                <a:t>r</a:t>
              </a:r>
              <a:r>
                <a:rPr lang="en-US" sz="1000" dirty="0" smtClean="0">
                  <a:solidFill>
                    <a:srgbClr val="0000CC"/>
                  </a:solidFill>
                </a:rPr>
                <a:t>esearch</a:t>
              </a:r>
              <a:r>
                <a:rPr lang="en-US" sz="1400" dirty="0" smtClean="0">
                  <a:solidFill>
                    <a:srgbClr val="0000CC"/>
                  </a:solidFill>
                </a:rPr>
                <a:t> </a:t>
              </a:r>
              <a:r>
                <a:rPr lang="en-US" sz="1000" dirty="0" smtClean="0">
                  <a:solidFill>
                    <a:srgbClr val="0000CC"/>
                  </a:solidFill>
                </a:rPr>
                <a:t>data </a:t>
              </a:r>
              <a:endParaRPr lang="en-US" sz="1000" dirty="0">
                <a:solidFill>
                  <a:srgbClr val="0000CC"/>
                </a:solidFill>
              </a:endParaRPr>
            </a:p>
          </p:txBody>
        </p:sp>
      </p:grpSp>
      <p:grpSp>
        <p:nvGrpSpPr>
          <p:cNvPr id="11285" name="Group 11284"/>
          <p:cNvGrpSpPr/>
          <p:nvPr/>
        </p:nvGrpSpPr>
        <p:grpSpPr>
          <a:xfrm>
            <a:off x="4863027" y="4882346"/>
            <a:ext cx="3140603" cy="692009"/>
            <a:chOff x="4863027" y="4882346"/>
            <a:chExt cx="3140603" cy="692009"/>
          </a:xfrm>
        </p:grpSpPr>
        <p:sp>
          <p:nvSpPr>
            <p:cNvPr id="16" name="TextBox 15"/>
            <p:cNvSpPr txBox="1"/>
            <p:nvPr/>
          </p:nvSpPr>
          <p:spPr>
            <a:xfrm>
              <a:off x="5233048" y="4882346"/>
              <a:ext cx="14334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336699"/>
                  </a:solidFill>
                </a:rPr>
                <a:t>Structure</a:t>
              </a:r>
              <a:endParaRPr lang="en-US" sz="2400" dirty="0">
                <a:solidFill>
                  <a:srgbClr val="336699"/>
                </a:solidFill>
              </a:endParaRP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4863027" y="5266578"/>
              <a:ext cx="314060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sz="1400" dirty="0">
                  <a:solidFill>
                    <a:srgbClr val="0000CC"/>
                  </a:solidFill>
                </a:rPr>
                <a:t>a </a:t>
              </a:r>
              <a:r>
                <a:rPr lang="en-US" sz="1400" dirty="0" smtClean="0">
                  <a:solidFill>
                    <a:srgbClr val="0000CC"/>
                  </a:solidFill>
                </a:rPr>
                <a:t>mirror of Protein Data Bank (PDB)</a:t>
              </a:r>
              <a:endParaRPr lang="en-US" sz="1400" dirty="0">
                <a:solidFill>
                  <a:srgbClr val="0000CC"/>
                </a:solidFill>
              </a:endParaRPr>
            </a:p>
          </p:txBody>
        </p:sp>
      </p:grpSp>
      <p:grpSp>
        <p:nvGrpSpPr>
          <p:cNvPr id="11284" name="Group 11283"/>
          <p:cNvGrpSpPr/>
          <p:nvPr/>
        </p:nvGrpSpPr>
        <p:grpSpPr>
          <a:xfrm>
            <a:off x="2004877" y="5036037"/>
            <a:ext cx="2810385" cy="654874"/>
            <a:chOff x="2004877" y="5036037"/>
            <a:chExt cx="2810385" cy="654874"/>
          </a:xfrm>
        </p:grpSpPr>
        <p:sp>
          <p:nvSpPr>
            <p:cNvPr id="24" name="TextBox 23"/>
            <p:cNvSpPr txBox="1"/>
            <p:nvPr/>
          </p:nvSpPr>
          <p:spPr>
            <a:xfrm>
              <a:off x="2827264" y="5036037"/>
              <a:ext cx="8531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336699"/>
                  </a:solidFill>
                </a:rPr>
                <a:t>CDD</a:t>
              </a:r>
              <a:endParaRPr lang="en-US" sz="2400" dirty="0">
                <a:solidFill>
                  <a:srgbClr val="336699"/>
                </a:solidFill>
              </a:endParaRP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2004877" y="5383134"/>
              <a:ext cx="281038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sz="1400" dirty="0" smtClean="0">
                  <a:solidFill>
                    <a:srgbClr val="0000CC"/>
                  </a:solidFill>
                </a:rPr>
                <a:t>conserved protein family domain</a:t>
              </a:r>
              <a:endParaRPr lang="en-US" sz="1400" dirty="0">
                <a:solidFill>
                  <a:srgbClr val="0000CC"/>
                </a:solidFill>
              </a:endParaRPr>
            </a:p>
          </p:txBody>
        </p:sp>
      </p:grpSp>
      <p:cxnSp>
        <p:nvCxnSpPr>
          <p:cNvPr id="84" name="Straight Arrow Connector 83"/>
          <p:cNvCxnSpPr/>
          <p:nvPr/>
        </p:nvCxnSpPr>
        <p:spPr>
          <a:xfrm flipV="1">
            <a:off x="6265496" y="2840969"/>
            <a:ext cx="744904" cy="7308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/>
          <p:cNvSpPr txBox="1"/>
          <p:nvPr/>
        </p:nvSpPr>
        <p:spPr>
          <a:xfrm>
            <a:off x="7010400" y="2602725"/>
            <a:ext cx="1040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336699"/>
                </a:solidFill>
              </a:rPr>
              <a:t>MeSH</a:t>
            </a:r>
            <a:endParaRPr lang="en-US" sz="2400" dirty="0">
              <a:solidFill>
                <a:srgbClr val="336699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 rot="1893296">
            <a:off x="2604167" y="1990276"/>
            <a:ext cx="87876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000" dirty="0">
                <a:solidFill>
                  <a:srgbClr val="0000CC"/>
                </a:solidFill>
              </a:rPr>
              <a:t>a</a:t>
            </a:r>
            <a:r>
              <a:rPr lang="en-US" sz="1000" dirty="0" smtClean="0">
                <a:solidFill>
                  <a:srgbClr val="0000CC"/>
                </a:solidFill>
              </a:rPr>
              <a:t>ssay target</a:t>
            </a:r>
            <a:endParaRPr lang="en-US" sz="1000" dirty="0">
              <a:solidFill>
                <a:srgbClr val="0000CC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 rot="206690">
            <a:off x="2158179" y="2556532"/>
            <a:ext cx="87876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000" dirty="0">
                <a:solidFill>
                  <a:srgbClr val="0000CC"/>
                </a:solidFill>
              </a:rPr>
              <a:t>a</a:t>
            </a:r>
            <a:r>
              <a:rPr lang="en-US" sz="1000" dirty="0" smtClean="0">
                <a:solidFill>
                  <a:srgbClr val="0000CC"/>
                </a:solidFill>
              </a:rPr>
              <a:t>ssay target</a:t>
            </a:r>
            <a:endParaRPr lang="en-US" sz="10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182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 smtClean="0">
                <a:solidFill>
                  <a:srgbClr val="2C5884"/>
                </a:solidFill>
                <a:latin typeface="+mn-lt"/>
              </a:rPr>
              <a:t>PubChem applications by biomedical research community</a:t>
            </a:r>
            <a:endParaRPr lang="en-US" sz="4400" b="1" dirty="0">
              <a:solidFill>
                <a:srgbClr val="2C5884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98637"/>
            <a:ext cx="8229600" cy="4525963"/>
          </a:xfrm>
        </p:spPr>
        <p:txBody>
          <a:bodyPr>
            <a:noAutofit/>
          </a:bodyPr>
          <a:lstStyle/>
          <a:p>
            <a:r>
              <a:rPr lang="en-US" sz="2000" dirty="0"/>
              <a:t>Data retrieval, exchange, and </a:t>
            </a:r>
            <a:r>
              <a:rPr lang="en-US" sz="2000" dirty="0" smtClean="0"/>
              <a:t>utilization of services provided by PubChem</a:t>
            </a:r>
          </a:p>
          <a:p>
            <a:pPr lvl="1"/>
            <a:r>
              <a:rPr lang="en-US" sz="2000" dirty="0" smtClean="0"/>
              <a:t>Molecular information: annotations, synonyms</a:t>
            </a:r>
            <a:r>
              <a:rPr lang="en-US" sz="2000" dirty="0"/>
              <a:t>, </a:t>
            </a:r>
            <a:r>
              <a:rPr lang="en-US" sz="2000" dirty="0" smtClean="0"/>
              <a:t>formula</a:t>
            </a:r>
            <a:r>
              <a:rPr lang="en-US" sz="2000" dirty="0"/>
              <a:t>, physicochemical properties</a:t>
            </a:r>
            <a:r>
              <a:rPr lang="en-US" sz="2000" dirty="0" smtClean="0"/>
              <a:t>, ontology, pharmacological/drug information…..</a:t>
            </a:r>
          </a:p>
          <a:p>
            <a:pPr lvl="1"/>
            <a:r>
              <a:rPr lang="en-US" sz="2000" dirty="0" smtClean="0"/>
              <a:t>Molecular structures and images</a:t>
            </a:r>
          </a:p>
          <a:p>
            <a:pPr lvl="1"/>
            <a:r>
              <a:rPr lang="en-US" sz="2000" dirty="0"/>
              <a:t>Structure, </a:t>
            </a:r>
            <a:r>
              <a:rPr lang="en-US" sz="2000" dirty="0" err="1"/>
              <a:t>bioassy</a:t>
            </a:r>
            <a:r>
              <a:rPr lang="en-US" sz="2000" dirty="0"/>
              <a:t>, and fingerprint </a:t>
            </a:r>
            <a:r>
              <a:rPr lang="en-US" sz="2000" dirty="0" smtClean="0"/>
              <a:t>download</a:t>
            </a:r>
          </a:p>
          <a:p>
            <a:pPr lvl="1"/>
            <a:r>
              <a:rPr lang="en-US" sz="2000" dirty="0"/>
              <a:t>Structure search (key word, similarity, substructure, formula based</a:t>
            </a:r>
            <a:r>
              <a:rPr lang="en-US" sz="2000" dirty="0" smtClean="0"/>
              <a:t>)</a:t>
            </a:r>
          </a:p>
          <a:p>
            <a:pPr lvl="1"/>
            <a:r>
              <a:rPr lang="en-US" sz="2000" dirty="0" smtClean="0"/>
              <a:t>Small molecule high-throughput screening (HTS) data search</a:t>
            </a:r>
          </a:p>
          <a:p>
            <a:pPr lvl="1"/>
            <a:r>
              <a:rPr lang="en-US" sz="2000" dirty="0" smtClean="0"/>
              <a:t>siRNA screening data search</a:t>
            </a:r>
          </a:p>
          <a:p>
            <a:pPr lvl="1"/>
            <a:r>
              <a:rPr lang="en-US" sz="2000" dirty="0" smtClean="0"/>
              <a:t>SAR analysis</a:t>
            </a:r>
          </a:p>
          <a:p>
            <a:pPr lvl="1"/>
            <a:r>
              <a:rPr lang="en-US" sz="2000" dirty="0" smtClean="0"/>
              <a:t>Clustering</a:t>
            </a:r>
          </a:p>
          <a:p>
            <a:pPr lvl="1"/>
            <a:r>
              <a:rPr lang="en-US" sz="2000" dirty="0" smtClean="0"/>
              <a:t>Other tools for advanced users</a:t>
            </a:r>
          </a:p>
          <a:p>
            <a:pPr lvl="1"/>
            <a:r>
              <a:rPr lang="en-US" sz="2000" dirty="0" smtClean="0"/>
              <a:t>Structure and bioassay deposition by investigators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3505200" y="6393317"/>
            <a:ext cx="533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/>
              <a:t>Drug Discovery Today, </a:t>
            </a:r>
            <a:r>
              <a:rPr lang="en-US" sz="1600" b="1" dirty="0"/>
              <a:t>2014 Nov;19(11):1751-6</a:t>
            </a:r>
            <a:endParaRPr lang="en-US" sz="1600" b="1" i="1" dirty="0"/>
          </a:p>
        </p:txBody>
      </p:sp>
    </p:spTree>
    <p:extLst>
      <p:ext uri="{BB962C8B-B14F-4D97-AF65-F5344CB8AC3E}">
        <p14:creationId xmlns:p14="http://schemas.microsoft.com/office/powerpoint/2010/main" val="243927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 smtClean="0">
                <a:solidFill>
                  <a:srgbClr val="2C5884"/>
                </a:solidFill>
                <a:latin typeface="+mn-lt"/>
              </a:rPr>
              <a:t>PubChem applications by biomedical research community</a:t>
            </a:r>
            <a:endParaRPr lang="en-US" sz="4400" b="1" dirty="0">
              <a:solidFill>
                <a:srgbClr val="2C5884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3753" y="1752600"/>
            <a:ext cx="8229600" cy="452596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Services and tools involving PubChem</a:t>
            </a:r>
          </a:p>
          <a:p>
            <a:pPr lvl="1"/>
            <a:r>
              <a:rPr lang="en-US" sz="2000" dirty="0"/>
              <a:t>Databases derived from PubChem</a:t>
            </a:r>
          </a:p>
          <a:p>
            <a:pPr lvl="1"/>
            <a:r>
              <a:rPr lang="en-US" sz="2000" dirty="0"/>
              <a:t>Web services &amp; tools compatible with </a:t>
            </a:r>
            <a:r>
              <a:rPr lang="en-US" sz="2000" dirty="0" smtClean="0"/>
              <a:t>PubChem</a:t>
            </a:r>
          </a:p>
          <a:p>
            <a:pPr lvl="1"/>
            <a:r>
              <a:rPr lang="en-US" sz="2000" dirty="0"/>
              <a:t>Additional resources for chemical biology </a:t>
            </a:r>
            <a:r>
              <a:rPr lang="en-US" sz="2000" dirty="0" smtClean="0"/>
              <a:t>research</a:t>
            </a:r>
          </a:p>
          <a:p>
            <a:pPr lvl="1"/>
            <a:r>
              <a:rPr lang="en-US" sz="2000" dirty="0" smtClean="0"/>
              <a:t>With value added annotations</a:t>
            </a:r>
          </a:p>
          <a:p>
            <a:pPr lvl="1"/>
            <a:r>
              <a:rPr lang="en-US" sz="2000" dirty="0" smtClean="0"/>
              <a:t>Improve data flow &amp; minimize manual work </a:t>
            </a:r>
          </a:p>
          <a:p>
            <a:pPr lvl="1"/>
            <a:r>
              <a:rPr lang="en-US" sz="2000" dirty="0" smtClean="0"/>
              <a:t>Lower barriers of data exchange</a:t>
            </a:r>
          </a:p>
          <a:p>
            <a:pPr lvl="1"/>
            <a:r>
              <a:rPr lang="en-US" sz="2000" dirty="0" smtClean="0"/>
              <a:t>Extracting</a:t>
            </a:r>
            <a:r>
              <a:rPr lang="en-US" sz="2000" dirty="0"/>
              <a:t> </a:t>
            </a:r>
            <a:r>
              <a:rPr lang="en-US" sz="2000" dirty="0" smtClean="0"/>
              <a:t>data from PubChem </a:t>
            </a:r>
          </a:p>
          <a:p>
            <a:pPr lvl="1"/>
            <a:r>
              <a:rPr lang="en-US" sz="2000" dirty="0" smtClean="0"/>
              <a:t>Accepting PubChem identifiers</a:t>
            </a:r>
          </a:p>
          <a:p>
            <a:pPr lvl="1"/>
            <a:r>
              <a:rPr lang="en-US" sz="2000" dirty="0" smtClean="0"/>
              <a:t>Cross-linking to PubChem</a:t>
            </a:r>
          </a:p>
          <a:p>
            <a:pPr marL="457200" lvl="1" indent="0">
              <a:buNone/>
            </a:pPr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3505200" y="6393317"/>
            <a:ext cx="533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/>
              <a:t>Drug Discovery Today, </a:t>
            </a:r>
            <a:r>
              <a:rPr lang="en-US" sz="1600" b="1" dirty="0"/>
              <a:t>2014 Nov;19(11):1751-6</a:t>
            </a:r>
            <a:endParaRPr lang="en-US" sz="1600" b="1" i="1" dirty="0"/>
          </a:p>
        </p:txBody>
      </p:sp>
    </p:spTree>
    <p:extLst>
      <p:ext uri="{BB962C8B-B14F-4D97-AF65-F5344CB8AC3E}">
        <p14:creationId xmlns:p14="http://schemas.microsoft.com/office/powerpoint/2010/main" val="168990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" y="38100"/>
            <a:ext cx="8229600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altLang="zh-CN" sz="4400" b="1" dirty="0" smtClean="0">
                <a:solidFill>
                  <a:srgbClr val="2C5884"/>
                </a:solidFill>
                <a:latin typeface="+mn-lt"/>
                <a:ea typeface="SimSun" pitchFamily="2" charset="-122"/>
              </a:rPr>
              <a:t>Require PubChem Identifier …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4147" y="1600200"/>
            <a:ext cx="7055706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688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" y="38100"/>
            <a:ext cx="8229600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altLang="zh-CN" sz="4400" b="1" dirty="0" smtClean="0">
                <a:solidFill>
                  <a:srgbClr val="2C5884"/>
                </a:solidFill>
                <a:latin typeface="+mn-lt"/>
                <a:ea typeface="SimSun" pitchFamily="2" charset="-122"/>
              </a:rPr>
              <a:t>Stand on top of PubChem…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76618"/>
            <a:ext cx="5638800" cy="42752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4191000"/>
            <a:ext cx="5105400" cy="353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19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 smtClean="0">
                <a:solidFill>
                  <a:srgbClr val="2C5884"/>
                </a:solidFill>
                <a:latin typeface="+mn-lt"/>
              </a:rPr>
              <a:t>PubChem applications by biomedical research community</a:t>
            </a:r>
            <a:endParaRPr lang="en-US" sz="4400" b="1" dirty="0">
              <a:solidFill>
                <a:srgbClr val="2C5884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3753" y="1752600"/>
            <a:ext cx="8229600" cy="4525963"/>
          </a:xfrm>
        </p:spPr>
        <p:txBody>
          <a:bodyPr>
            <a:normAutofit/>
          </a:bodyPr>
          <a:lstStyle/>
          <a:p>
            <a:r>
              <a:rPr lang="en-US" sz="2200" dirty="0" smtClean="0"/>
              <a:t>Applications in informatics research</a:t>
            </a:r>
          </a:p>
          <a:p>
            <a:pPr lvl="1"/>
            <a:r>
              <a:rPr lang="en-US" sz="2000" dirty="0" smtClean="0"/>
              <a:t>Data mining PubChem, chemical structures, bioactivity data</a:t>
            </a:r>
          </a:p>
          <a:p>
            <a:pPr lvl="1"/>
            <a:r>
              <a:rPr lang="en-US" sz="2000" dirty="0"/>
              <a:t>Developing and validating informatics methods, </a:t>
            </a:r>
            <a:r>
              <a:rPr lang="en-US" sz="2000" dirty="0" smtClean="0"/>
              <a:t>tools</a:t>
            </a:r>
          </a:p>
          <a:p>
            <a:pPr lvl="1"/>
            <a:r>
              <a:rPr lang="en-US" sz="2000" dirty="0" smtClean="0"/>
              <a:t>Chemical space analysis, scaffold, diversity</a:t>
            </a:r>
            <a:r>
              <a:rPr lang="en-US" sz="2000" dirty="0"/>
              <a:t>, </a:t>
            </a:r>
            <a:r>
              <a:rPr lang="en-US" sz="2000" dirty="0" smtClean="0"/>
              <a:t>drug like property</a:t>
            </a:r>
          </a:p>
          <a:p>
            <a:pPr lvl="1"/>
            <a:r>
              <a:rPr lang="en-US" sz="2000" dirty="0" err="1" smtClean="0"/>
              <a:t>Polypharmacology</a:t>
            </a:r>
            <a:r>
              <a:rPr lang="en-US" sz="2000" dirty="0" smtClean="0"/>
              <a:t> analysis</a:t>
            </a:r>
          </a:p>
          <a:p>
            <a:pPr lvl="1"/>
            <a:r>
              <a:rPr lang="en-US" sz="2000" dirty="0" smtClean="0"/>
              <a:t>Drug bioactivity profile</a:t>
            </a:r>
          </a:p>
          <a:p>
            <a:pPr lvl="1"/>
            <a:r>
              <a:rPr lang="en-US" sz="2000" dirty="0"/>
              <a:t>Compound-target-pathway </a:t>
            </a:r>
            <a:r>
              <a:rPr lang="en-US" sz="2000" dirty="0" smtClean="0"/>
              <a:t>network</a:t>
            </a:r>
          </a:p>
          <a:p>
            <a:pPr lvl="1"/>
            <a:r>
              <a:rPr lang="en-US" sz="2000" dirty="0"/>
              <a:t>Virtual </a:t>
            </a:r>
            <a:r>
              <a:rPr lang="en-US" sz="2000" dirty="0" smtClean="0"/>
              <a:t>screening</a:t>
            </a:r>
          </a:p>
          <a:p>
            <a:pPr lvl="1"/>
            <a:r>
              <a:rPr lang="en-US" sz="2000" dirty="0" smtClean="0"/>
              <a:t>Generate &amp; validate SAR model</a:t>
            </a:r>
          </a:p>
          <a:p>
            <a:pPr lvl="1"/>
            <a:endParaRPr lang="en-US" sz="2000" dirty="0" smtClean="0"/>
          </a:p>
          <a:p>
            <a:pPr marL="457200" lvl="1" indent="0">
              <a:buNone/>
            </a:pPr>
            <a:endParaRPr lang="en-US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3505200" y="6393317"/>
            <a:ext cx="533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/>
              <a:t>Drug Discovery Today, </a:t>
            </a:r>
            <a:r>
              <a:rPr lang="en-US" sz="1600" b="1" dirty="0"/>
              <a:t>2014 Nov;19(11):1751-6</a:t>
            </a:r>
            <a:endParaRPr lang="en-US" sz="1600" b="1" i="1" dirty="0"/>
          </a:p>
        </p:txBody>
      </p:sp>
    </p:spTree>
    <p:extLst>
      <p:ext uri="{BB962C8B-B14F-4D97-AF65-F5344CB8AC3E}">
        <p14:creationId xmlns:p14="http://schemas.microsoft.com/office/powerpoint/2010/main" val="398688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" y="38100"/>
            <a:ext cx="8972550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altLang="zh-CN" sz="4400" b="1" dirty="0" smtClean="0">
                <a:solidFill>
                  <a:srgbClr val="2C5884"/>
                </a:solidFill>
                <a:latin typeface="+mn-lt"/>
                <a:ea typeface="SimSun" pitchFamily="2" charset="-122"/>
              </a:rPr>
              <a:t>Data mining PubChem </a:t>
            </a:r>
            <a:r>
              <a:rPr lang="en-US" altLang="zh-CN" sz="4400" b="1" dirty="0" err="1" smtClean="0">
                <a:solidFill>
                  <a:srgbClr val="2C5884"/>
                </a:solidFill>
                <a:latin typeface="+mn-lt"/>
                <a:ea typeface="SimSun" pitchFamily="2" charset="-122"/>
              </a:rPr>
              <a:t>BioAssay</a:t>
            </a:r>
            <a:r>
              <a:rPr lang="en-US" altLang="zh-CN" sz="4400" b="1" dirty="0" smtClean="0">
                <a:solidFill>
                  <a:srgbClr val="2C5884"/>
                </a:solidFill>
                <a:latin typeface="+mn-lt"/>
                <a:ea typeface="SimSun" pitchFamily="2" charset="-122"/>
              </a:rPr>
              <a:t>…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944" y="1145241"/>
            <a:ext cx="8229600" cy="34369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657600"/>
            <a:ext cx="5997669" cy="33576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5229" y="2057400"/>
            <a:ext cx="4198284" cy="2877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87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" y="38100"/>
            <a:ext cx="8972550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altLang="zh-CN" sz="4400" b="1" dirty="0" smtClean="0">
                <a:solidFill>
                  <a:schemeClr val="tx2"/>
                </a:solidFill>
                <a:latin typeface="+mn-lt"/>
                <a:ea typeface="SimSun" pitchFamily="2" charset="-122"/>
              </a:rPr>
              <a:t>Data mining PubChem </a:t>
            </a:r>
            <a:r>
              <a:rPr lang="en-US" altLang="zh-CN" sz="4400" b="1" dirty="0" err="1" smtClean="0">
                <a:solidFill>
                  <a:schemeClr val="tx2"/>
                </a:solidFill>
                <a:latin typeface="+mn-lt"/>
                <a:ea typeface="SimSun" pitchFamily="2" charset="-122"/>
              </a:rPr>
              <a:t>BioAssay</a:t>
            </a:r>
            <a:r>
              <a:rPr lang="en-US" altLang="zh-CN" sz="4400" b="1" dirty="0" smtClean="0">
                <a:solidFill>
                  <a:schemeClr val="tx2"/>
                </a:solidFill>
                <a:latin typeface="+mn-lt"/>
                <a:ea typeface="SimSun" pitchFamily="2" charset="-122"/>
              </a:rPr>
              <a:t>…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028245"/>
            <a:ext cx="5662965" cy="3595089"/>
          </a:xfrm>
          <a:prstGeom prst="rect">
            <a:avLst/>
          </a:prstGeom>
        </p:spPr>
      </p:pic>
      <p:pic>
        <p:nvPicPr>
          <p:cNvPr id="8" name="Content Placeholder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052047" y="3540066"/>
            <a:ext cx="4926106" cy="3160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905000" y="1676400"/>
            <a:ext cx="8229600" cy="4525963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722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" y="38100"/>
            <a:ext cx="8972550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altLang="zh-CN" sz="4400" b="1" dirty="0" smtClean="0">
                <a:solidFill>
                  <a:srgbClr val="2C5884"/>
                </a:solidFill>
                <a:latin typeface="+mn-lt"/>
                <a:ea typeface="SimSun" pitchFamily="2" charset="-122"/>
              </a:rPr>
              <a:t>Data mining PubChem </a:t>
            </a:r>
            <a:r>
              <a:rPr lang="en-US" altLang="zh-CN" sz="4400" b="1" dirty="0" err="1" smtClean="0">
                <a:solidFill>
                  <a:srgbClr val="2C5884"/>
                </a:solidFill>
                <a:latin typeface="+mn-lt"/>
                <a:ea typeface="SimSun" pitchFamily="2" charset="-122"/>
              </a:rPr>
              <a:t>BioAssay</a:t>
            </a:r>
            <a:r>
              <a:rPr lang="en-US" altLang="zh-CN" sz="4400" b="1" dirty="0" smtClean="0">
                <a:solidFill>
                  <a:srgbClr val="2C5884"/>
                </a:solidFill>
                <a:latin typeface="+mn-lt"/>
                <a:ea typeface="SimSun" pitchFamily="2" charset="-122"/>
              </a:rPr>
              <a:t>…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" y="990600"/>
            <a:ext cx="5710241" cy="45259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137229"/>
            <a:ext cx="5562600" cy="44591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7205" y="3161312"/>
            <a:ext cx="5905500" cy="39433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3600" y="4377677"/>
            <a:ext cx="5905500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120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 smtClean="0">
                <a:solidFill>
                  <a:srgbClr val="2C5884"/>
                </a:solidFill>
                <a:latin typeface="+mn-lt"/>
              </a:rPr>
              <a:t>PubChem applications by biomedical research community</a:t>
            </a:r>
            <a:endParaRPr lang="en-US" sz="4400" b="1" dirty="0">
              <a:solidFill>
                <a:srgbClr val="2C5884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3753" y="1752600"/>
            <a:ext cx="8229600" cy="4525963"/>
          </a:xfrm>
        </p:spPr>
        <p:txBody>
          <a:bodyPr>
            <a:normAutofit/>
          </a:bodyPr>
          <a:lstStyle/>
          <a:p>
            <a:r>
              <a:rPr lang="en-US" sz="2200" dirty="0" smtClean="0"/>
              <a:t>Applications in wet-lab experiments</a:t>
            </a:r>
          </a:p>
          <a:p>
            <a:pPr lvl="1"/>
            <a:r>
              <a:rPr lang="en-US" sz="2000" dirty="0" smtClean="0"/>
              <a:t>Utilized in lead identification &amp; optimization</a:t>
            </a:r>
          </a:p>
          <a:p>
            <a:pPr lvl="1"/>
            <a:r>
              <a:rPr lang="en-US" sz="2000" dirty="0" smtClean="0"/>
              <a:t>Facilitate drug discovery and design of drug candidate</a:t>
            </a:r>
          </a:p>
          <a:p>
            <a:pPr lvl="1"/>
            <a:r>
              <a:rPr lang="en-US" sz="2000" dirty="0" smtClean="0"/>
              <a:t>Evaluate compound/drug bioactivity profile, selectivity, promiscuity, novelty, cytotoxicity</a:t>
            </a:r>
          </a:p>
          <a:p>
            <a:pPr lvl="1"/>
            <a:r>
              <a:rPr lang="en-US" sz="2000" dirty="0" smtClean="0"/>
              <a:t>Assisted by informatics research</a:t>
            </a:r>
          </a:p>
          <a:p>
            <a:pPr lvl="1"/>
            <a:r>
              <a:rPr lang="en-US" sz="2000" dirty="0" smtClean="0"/>
              <a:t>Validated with experiments</a:t>
            </a:r>
          </a:p>
          <a:p>
            <a:pPr lvl="1"/>
            <a:r>
              <a:rPr lang="en-US" sz="2000" dirty="0" smtClean="0"/>
              <a:t>Compile specific screening library, specific chemical space</a:t>
            </a:r>
          </a:p>
          <a:p>
            <a:pPr lvl="1"/>
            <a:r>
              <a:rPr lang="en-US" sz="2000" dirty="0" smtClean="0"/>
              <a:t>Bioassay data/target/outcome guided compound selection</a:t>
            </a:r>
          </a:p>
          <a:p>
            <a:pPr lvl="1"/>
            <a:r>
              <a:rPr lang="en-US" sz="2000" dirty="0" smtClean="0"/>
              <a:t>Enable drug-target interaction study</a:t>
            </a:r>
          </a:p>
          <a:p>
            <a:pPr lvl="1"/>
            <a:r>
              <a:rPr lang="en-US" sz="2000" dirty="0" smtClean="0"/>
              <a:t>Pools of assay protocols</a:t>
            </a:r>
          </a:p>
          <a:p>
            <a:pPr lvl="1"/>
            <a:r>
              <a:rPr lang="en-US" sz="2000" dirty="0" smtClean="0"/>
              <a:t>Help analytic chemists to identify biomarkers, metabolites, exact mass, molecular formula, fragment search</a:t>
            </a:r>
          </a:p>
          <a:p>
            <a:pPr lvl="1"/>
            <a:endParaRPr lang="en-US" sz="2000" dirty="0" smtClean="0"/>
          </a:p>
          <a:p>
            <a:pPr marL="457200" lvl="1" indent="0">
              <a:buNone/>
            </a:pPr>
            <a:endParaRPr lang="en-US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3505200" y="6393317"/>
            <a:ext cx="533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/>
              <a:t>Drug Discovery Today, </a:t>
            </a:r>
            <a:r>
              <a:rPr lang="en-US" sz="1600" b="1" dirty="0"/>
              <a:t>2014 Nov;19(11):1751-6</a:t>
            </a:r>
            <a:endParaRPr lang="en-US" sz="1600" b="1" i="1" dirty="0"/>
          </a:p>
        </p:txBody>
      </p:sp>
    </p:spTree>
    <p:extLst>
      <p:ext uri="{BB962C8B-B14F-4D97-AF65-F5344CB8AC3E}">
        <p14:creationId xmlns:p14="http://schemas.microsoft.com/office/powerpoint/2010/main" val="1399636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480612" cy="1143000"/>
          </a:xfrm>
        </p:spPr>
        <p:txBody>
          <a:bodyPr>
            <a:normAutofit/>
          </a:bodyPr>
          <a:lstStyle/>
          <a:p>
            <a:r>
              <a:rPr lang="en-US" sz="4400" b="1" dirty="0" smtClean="0">
                <a:solidFill>
                  <a:srgbClr val="2C5884"/>
                </a:solidFill>
                <a:latin typeface="+mn-lt"/>
              </a:rPr>
              <a:t>Submit data to PubChem</a:t>
            </a:r>
            <a:endParaRPr lang="en-US" sz="4400" b="1" dirty="0">
              <a:solidFill>
                <a:srgbClr val="2C5884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612" y="1600200"/>
            <a:ext cx="8534400" cy="4953000"/>
          </a:xfrm>
        </p:spPr>
        <p:txBody>
          <a:bodyPr/>
          <a:lstStyle/>
          <a:p>
            <a:pPr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3600" dirty="0" smtClean="0"/>
              <a:t>Maximize </a:t>
            </a:r>
            <a:r>
              <a:rPr lang="en-US" sz="3600" dirty="0"/>
              <a:t>the benefit of your research.</a:t>
            </a:r>
            <a:endParaRPr lang="en-US" sz="3600" dirty="0" smtClean="0"/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3600" dirty="0" smtClean="0"/>
              <a:t>Link </a:t>
            </a:r>
            <a:r>
              <a:rPr lang="en-US" sz="3600" dirty="0"/>
              <a:t>your data to widely-used biological </a:t>
            </a:r>
            <a:r>
              <a:rPr lang="en-US" sz="3600" dirty="0" smtClean="0"/>
              <a:t>and literature databases</a:t>
            </a:r>
            <a:endParaRPr lang="en-US" sz="3600" dirty="0"/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3600" dirty="0" smtClean="0"/>
              <a:t>Save </a:t>
            </a:r>
            <a:r>
              <a:rPr lang="en-US" sz="3600" dirty="0"/>
              <a:t>time and effort in open-access data </a:t>
            </a:r>
            <a:r>
              <a:rPr lang="en-US" sz="3600" dirty="0" smtClean="0"/>
              <a:t>sharing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3600" dirty="0" smtClean="0"/>
              <a:t>Maintain </a:t>
            </a:r>
            <a:r>
              <a:rPr lang="en-US" sz="3600" dirty="0"/>
              <a:t>control over when your data becomes public</a:t>
            </a:r>
            <a:endParaRPr lang="en-US" sz="3600" dirty="0" smtClean="0"/>
          </a:p>
          <a:p>
            <a:endParaRPr lang="en-US" b="1" dirty="0" smtClean="0"/>
          </a:p>
          <a:p>
            <a:endParaRPr lang="en-US" b="1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09678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 smtClean="0">
                <a:solidFill>
                  <a:srgbClr val="2C5884"/>
                </a:solidFill>
                <a:latin typeface="+mn-lt"/>
              </a:rPr>
              <a:t>More about PubChem </a:t>
            </a:r>
            <a:r>
              <a:rPr lang="en-US" sz="4400" dirty="0" smtClean="0">
                <a:solidFill>
                  <a:srgbClr val="2C5884"/>
                </a:solidFill>
                <a:latin typeface="+mn-lt"/>
              </a:rPr>
              <a:t>…</a:t>
            </a:r>
            <a:endParaRPr lang="en-US" sz="4400" dirty="0">
              <a:solidFill>
                <a:srgbClr val="2C5884"/>
              </a:solidFill>
              <a:latin typeface="+mn-lt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34340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600" dirty="0"/>
              <a:t>• </a:t>
            </a:r>
            <a:r>
              <a:rPr lang="en-US" sz="2400" dirty="0"/>
              <a:t>An open archive </a:t>
            </a:r>
          </a:p>
          <a:p>
            <a:pPr marL="0" indent="0">
              <a:buNone/>
            </a:pPr>
            <a:r>
              <a:rPr lang="en-US" sz="2400" dirty="0" smtClean="0"/>
              <a:t>   – </a:t>
            </a:r>
            <a:r>
              <a:rPr lang="en-US" sz="2400" dirty="0"/>
              <a:t>anyone can contribute </a:t>
            </a:r>
          </a:p>
          <a:p>
            <a:pPr marL="0" indent="0">
              <a:buNone/>
            </a:pPr>
            <a:r>
              <a:rPr lang="en-US" sz="2400" dirty="0" smtClean="0"/>
              <a:t>     • </a:t>
            </a:r>
            <a:r>
              <a:rPr lang="en-US" sz="2400" dirty="0"/>
              <a:t>chemical structures </a:t>
            </a:r>
          </a:p>
          <a:p>
            <a:pPr marL="0" indent="0">
              <a:buNone/>
            </a:pPr>
            <a:r>
              <a:rPr lang="en-US" sz="2400" dirty="0" smtClean="0"/>
              <a:t>     • </a:t>
            </a:r>
            <a:r>
              <a:rPr lang="en-US" sz="2400" dirty="0"/>
              <a:t>biological experiments </a:t>
            </a:r>
          </a:p>
          <a:p>
            <a:pPr marL="0" indent="0">
              <a:buNone/>
            </a:pPr>
            <a:r>
              <a:rPr lang="en-US" sz="2400" dirty="0" smtClean="0"/>
              <a:t>     • annotations</a:t>
            </a:r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   – </a:t>
            </a:r>
            <a:r>
              <a:rPr lang="en-US" sz="2400" dirty="0"/>
              <a:t>links external </a:t>
            </a:r>
            <a:r>
              <a:rPr lang="en-US" sz="2400" dirty="0" smtClean="0"/>
              <a:t>resources</a:t>
            </a:r>
          </a:p>
          <a:p>
            <a:pPr marL="0" indent="0">
              <a:buNone/>
            </a:pPr>
            <a:r>
              <a:rPr lang="en-US" sz="2400" dirty="0" smtClean="0"/>
              <a:t>   – </a:t>
            </a:r>
            <a:r>
              <a:rPr lang="en-US" sz="2400" dirty="0"/>
              <a:t>data exchange </a:t>
            </a:r>
            <a:r>
              <a:rPr lang="en-US" sz="2400" dirty="0" smtClean="0"/>
              <a:t>via </a:t>
            </a:r>
            <a:r>
              <a:rPr lang="en-US" sz="2400" dirty="0"/>
              <a:t>Upload </a:t>
            </a:r>
          </a:p>
          <a:p>
            <a:pPr marL="0" indent="0">
              <a:buNone/>
            </a:pPr>
            <a:r>
              <a:rPr lang="en-US" sz="2400" dirty="0" smtClean="0"/>
              <a:t>   – </a:t>
            </a:r>
            <a:r>
              <a:rPr lang="en-US" sz="2400" dirty="0"/>
              <a:t>voluntary data push </a:t>
            </a:r>
          </a:p>
          <a:p>
            <a:pPr marL="0" indent="0">
              <a:buNone/>
            </a:pPr>
            <a:r>
              <a:rPr lang="en-US" sz="2400" dirty="0" smtClean="0"/>
              <a:t>   – </a:t>
            </a:r>
            <a:r>
              <a:rPr lang="en-US" sz="2400" dirty="0"/>
              <a:t>automated </a:t>
            </a:r>
            <a:r>
              <a:rPr lang="en-US" sz="2400" dirty="0" smtClean="0"/>
              <a:t>updates &amp; version</a:t>
            </a:r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– data on hold &amp; release management</a:t>
            </a:r>
            <a:endParaRPr lang="en-US" sz="2400" dirty="0"/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724400" y="1600199"/>
            <a:ext cx="419100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2"/>
                </a:solidFill>
              </a:rPr>
              <a:t>• </a:t>
            </a:r>
            <a:r>
              <a:rPr lang="en-US" sz="2600" dirty="0">
                <a:solidFill>
                  <a:schemeClr val="bg2"/>
                </a:solidFill>
              </a:rPr>
              <a:t>A public resource </a:t>
            </a:r>
          </a:p>
          <a:p>
            <a:pPr marL="0" indent="0">
              <a:buNone/>
            </a:pPr>
            <a:r>
              <a:rPr lang="en-US" sz="2600" dirty="0" smtClean="0">
                <a:solidFill>
                  <a:schemeClr val="bg2"/>
                </a:solidFill>
              </a:rPr>
              <a:t>  – </a:t>
            </a:r>
            <a:r>
              <a:rPr lang="en-US" sz="2600" dirty="0">
                <a:solidFill>
                  <a:schemeClr val="bg2"/>
                </a:solidFill>
              </a:rPr>
              <a:t>anyone can access </a:t>
            </a:r>
          </a:p>
          <a:p>
            <a:pPr marL="0" indent="0">
              <a:buNone/>
            </a:pPr>
            <a:r>
              <a:rPr lang="en-US" sz="2600" dirty="0" smtClean="0">
                <a:solidFill>
                  <a:schemeClr val="bg2"/>
                </a:solidFill>
              </a:rPr>
              <a:t>    </a:t>
            </a:r>
            <a:r>
              <a:rPr lang="en-US" sz="2400" dirty="0" smtClean="0">
                <a:solidFill>
                  <a:schemeClr val="bg2"/>
                </a:solidFill>
              </a:rPr>
              <a:t>• </a:t>
            </a:r>
            <a:r>
              <a:rPr lang="en-US" sz="2400" dirty="0">
                <a:solidFill>
                  <a:schemeClr val="bg2"/>
                </a:solidFill>
              </a:rPr>
              <a:t>data downloadable 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chemeClr val="bg2"/>
                </a:solidFill>
              </a:rPr>
              <a:t>    • </a:t>
            </a:r>
            <a:r>
              <a:rPr lang="en-US" sz="2400" dirty="0">
                <a:solidFill>
                  <a:schemeClr val="bg2"/>
                </a:solidFill>
              </a:rPr>
              <a:t>search, browse, retrieve </a:t>
            </a:r>
          </a:p>
          <a:p>
            <a:pPr marL="0" indent="0">
              <a:buNone/>
            </a:pPr>
            <a:r>
              <a:rPr lang="en-US" sz="2600" dirty="0" smtClean="0">
                <a:solidFill>
                  <a:schemeClr val="bg2"/>
                </a:solidFill>
              </a:rPr>
              <a:t>  – </a:t>
            </a:r>
            <a:r>
              <a:rPr lang="en-US" sz="2600" dirty="0">
                <a:solidFill>
                  <a:schemeClr val="bg2"/>
                </a:solidFill>
              </a:rPr>
              <a:t>integrated </a:t>
            </a:r>
            <a:endParaRPr lang="en-US" sz="2400" dirty="0">
              <a:solidFill>
                <a:schemeClr val="bg2"/>
              </a:solidFill>
            </a:endParaRPr>
          </a:p>
          <a:p>
            <a:pPr marL="0" indent="0">
              <a:buNone/>
            </a:pPr>
            <a:r>
              <a:rPr lang="en-US" sz="2600" dirty="0" smtClean="0">
                <a:solidFill>
                  <a:schemeClr val="bg2"/>
                </a:solidFill>
              </a:rPr>
              <a:t>  – </a:t>
            </a:r>
            <a:r>
              <a:rPr lang="en-US" sz="2600" dirty="0">
                <a:solidFill>
                  <a:schemeClr val="bg2"/>
                </a:solidFill>
              </a:rPr>
              <a:t>analysis capabilities </a:t>
            </a:r>
          </a:p>
          <a:p>
            <a:pPr marL="0" indent="0">
              <a:buNone/>
            </a:pPr>
            <a:r>
              <a:rPr lang="en-US" sz="2600" dirty="0" smtClean="0">
                <a:solidFill>
                  <a:schemeClr val="bg2"/>
                </a:solidFill>
              </a:rPr>
              <a:t>  – </a:t>
            </a:r>
            <a:r>
              <a:rPr lang="en-US" sz="2600" dirty="0">
                <a:solidFill>
                  <a:schemeClr val="bg2"/>
                </a:solidFill>
              </a:rPr>
              <a:t>programmatic layers </a:t>
            </a:r>
          </a:p>
          <a:p>
            <a:pPr marL="0" indent="0">
              <a:buNone/>
            </a:pPr>
            <a:r>
              <a:rPr lang="en-US" sz="2600" dirty="0" smtClean="0">
                <a:solidFill>
                  <a:schemeClr val="bg2"/>
                </a:solidFill>
              </a:rPr>
              <a:t>    </a:t>
            </a:r>
            <a:r>
              <a:rPr lang="en-US" sz="2400" dirty="0" smtClean="0">
                <a:solidFill>
                  <a:schemeClr val="bg2"/>
                </a:solidFill>
              </a:rPr>
              <a:t>• </a:t>
            </a:r>
            <a:r>
              <a:rPr lang="en-US" sz="2400" dirty="0">
                <a:solidFill>
                  <a:schemeClr val="bg2"/>
                </a:solidFill>
              </a:rPr>
              <a:t>PUG, PUG/SOAP 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chemeClr val="bg2"/>
                </a:solidFill>
              </a:rPr>
              <a:t>    • </a:t>
            </a:r>
            <a:r>
              <a:rPr lang="en-US" sz="2400" dirty="0" err="1">
                <a:solidFill>
                  <a:schemeClr val="bg2"/>
                </a:solidFill>
              </a:rPr>
              <a:t>Entrez</a:t>
            </a:r>
            <a:r>
              <a:rPr lang="en-US" sz="2400" dirty="0">
                <a:solidFill>
                  <a:schemeClr val="bg2"/>
                </a:solidFill>
              </a:rPr>
              <a:t> Utilities 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chemeClr val="bg2"/>
                </a:solidFill>
              </a:rPr>
              <a:t>    • </a:t>
            </a:r>
            <a:r>
              <a:rPr lang="en-US" sz="2400" dirty="0">
                <a:solidFill>
                  <a:schemeClr val="bg2"/>
                </a:solidFill>
              </a:rPr>
              <a:t>URL-based interfaces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443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 smtClean="0">
                <a:solidFill>
                  <a:srgbClr val="2C5884"/>
                </a:solidFill>
                <a:latin typeface="+mn-lt"/>
              </a:rPr>
              <a:t>Uploading data is easy</a:t>
            </a:r>
            <a:endParaRPr lang="en-US" sz="4400" b="1" dirty="0">
              <a:solidFill>
                <a:srgbClr val="2C5884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9716" y="2448479"/>
            <a:ext cx="3032380" cy="3017520"/>
          </a:xfrm>
        </p:spPr>
        <p:txBody>
          <a:bodyPr/>
          <a:lstStyle/>
          <a:p>
            <a:r>
              <a:rPr lang="en-US" sz="2400" dirty="0" smtClean="0"/>
              <a:t>Minimal startup time</a:t>
            </a:r>
          </a:p>
          <a:p>
            <a:r>
              <a:rPr lang="en-US" sz="2400" dirty="0" smtClean="0"/>
              <a:t>Flexible interface</a:t>
            </a:r>
          </a:p>
          <a:p>
            <a:r>
              <a:rPr lang="en-US" sz="2400" dirty="0" smtClean="0"/>
              <a:t>Spreadsheet data accepted via file or web interface</a:t>
            </a: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1442"/>
          <a:stretch/>
        </p:blipFill>
        <p:spPr>
          <a:xfrm>
            <a:off x="3657600" y="2209800"/>
            <a:ext cx="5244704" cy="300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92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90"/>
    </mc:Choice>
    <mc:Fallback xmlns="">
      <p:transition spd="slow" advTm="23790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 smtClean="0">
                <a:solidFill>
                  <a:srgbClr val="2C5884"/>
                </a:solidFill>
                <a:latin typeface="+mn-lt"/>
              </a:rPr>
              <a:t>Upload screening results</a:t>
            </a:r>
            <a:endParaRPr lang="en-US" sz="4400" b="1" dirty="0">
              <a:solidFill>
                <a:srgbClr val="2C5884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925" y="2560714"/>
            <a:ext cx="2870454" cy="3017520"/>
          </a:xfrm>
        </p:spPr>
        <p:txBody>
          <a:bodyPr/>
          <a:lstStyle/>
          <a:p>
            <a:r>
              <a:rPr lang="en-US" sz="2000" dirty="0" smtClean="0"/>
              <a:t>Spreadsheet load</a:t>
            </a:r>
          </a:p>
          <a:p>
            <a:r>
              <a:rPr lang="en-US" sz="2000" dirty="0" smtClean="0"/>
              <a:t>File</a:t>
            </a:r>
            <a:r>
              <a:rPr lang="en-US" sz="2000" dirty="0"/>
              <a:t> </a:t>
            </a:r>
            <a:r>
              <a:rPr lang="en-US" sz="2000" dirty="0" smtClean="0"/>
              <a:t>or web</a:t>
            </a:r>
          </a:p>
          <a:p>
            <a:r>
              <a:rPr lang="en-US" sz="2000" dirty="0" smtClean="0"/>
              <a:t>Include all test results</a:t>
            </a:r>
          </a:p>
          <a:p>
            <a:r>
              <a:rPr lang="en-US" sz="2000" dirty="0" smtClean="0"/>
              <a:t>E.g. an article table</a:t>
            </a:r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4739" t="14840" r="6372" b="19406"/>
          <a:stretch/>
        </p:blipFill>
        <p:spPr>
          <a:xfrm>
            <a:off x="3509097" y="1669314"/>
            <a:ext cx="5325236" cy="3019031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4038" t="10122" r="4040" b="29604"/>
          <a:stretch/>
        </p:blipFill>
        <p:spPr>
          <a:xfrm>
            <a:off x="3127412" y="3433025"/>
            <a:ext cx="5997538" cy="30139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112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339"/>
    </mc:Choice>
    <mc:Fallback xmlns="">
      <p:transition spd="slow" advTm="353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 smtClean="0">
                <a:solidFill>
                  <a:srgbClr val="2C5884"/>
                </a:solidFill>
                <a:latin typeface="+mn-lt"/>
              </a:rPr>
              <a:t>On-hold Record Flexibility</a:t>
            </a:r>
            <a:endParaRPr lang="en-US" sz="4400" b="1" dirty="0">
              <a:solidFill>
                <a:srgbClr val="2C5884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8096" y="2078469"/>
            <a:ext cx="3546728" cy="3017520"/>
          </a:xfrm>
        </p:spPr>
        <p:txBody>
          <a:bodyPr/>
          <a:lstStyle/>
          <a:p>
            <a:r>
              <a:rPr lang="en-US" sz="1800" dirty="0" smtClean="0"/>
              <a:t>Time the public release of your data</a:t>
            </a:r>
          </a:p>
          <a:p>
            <a:r>
              <a:rPr lang="en-US" sz="1800" dirty="0" smtClean="0"/>
              <a:t>Satisfy journals and funding agencies</a:t>
            </a:r>
          </a:p>
          <a:p>
            <a:r>
              <a:rPr lang="en-US" sz="1800" dirty="0" smtClean="0"/>
              <a:t>Receive PubChem Ids up-front</a:t>
            </a:r>
          </a:p>
          <a:p>
            <a:r>
              <a:rPr lang="en-US" sz="1800" dirty="0" smtClean="0"/>
              <a:t>Create View Keys to privately share URLs with collaborators</a:t>
            </a:r>
          </a:p>
          <a:p>
            <a:r>
              <a:rPr lang="en-US" sz="1800" dirty="0" smtClean="0"/>
              <a:t>Keep data on-hold as long as necessary</a:t>
            </a:r>
            <a:endParaRPr lang="en-US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4259" t="16614" r="34849" b="7075"/>
          <a:stretch/>
        </p:blipFill>
        <p:spPr>
          <a:xfrm>
            <a:off x="4487956" y="2146605"/>
            <a:ext cx="4044203" cy="3281300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4629" t="44467" r="70174" b="19857"/>
          <a:stretch/>
        </p:blipFill>
        <p:spPr>
          <a:xfrm>
            <a:off x="6647891" y="3587229"/>
            <a:ext cx="2057400" cy="1885950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254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05"/>
    </mc:Choice>
    <mc:Fallback xmlns="">
      <p:transition spd="slow" advTm="119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886700" cy="13255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533400" y="1013619"/>
            <a:ext cx="8610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zh-CN" b="1" kern="0" dirty="0" smtClean="0">
                <a:solidFill>
                  <a:srgbClr val="2C5884"/>
                </a:solidFill>
                <a:latin typeface="+mn-lt"/>
                <a:ea typeface="SimSun" pitchFamily="2" charset="-122"/>
              </a:rPr>
              <a:t>PubChem Upload System…</a:t>
            </a:r>
          </a:p>
          <a:p>
            <a:pPr algn="l" eaLnBrk="1" hangingPunct="1"/>
            <a:r>
              <a:rPr lang="en-US" altLang="zh-CN" sz="2800" b="1" i="1" kern="0" dirty="0" smtClean="0">
                <a:solidFill>
                  <a:schemeClr val="tx1"/>
                </a:solidFill>
                <a:latin typeface="+mn-lt"/>
                <a:ea typeface="SimSun" pitchFamily="2" charset="-122"/>
              </a:rPr>
              <a:t> … Important documents</a:t>
            </a:r>
            <a:r>
              <a:rPr lang="en-US" altLang="zh-CN" sz="4000" b="1" kern="0" dirty="0" smtClean="0">
                <a:solidFill>
                  <a:srgbClr val="2C5884"/>
                </a:solidFill>
                <a:latin typeface="+mn-lt"/>
                <a:ea typeface="SimSun" pitchFamily="2" charset="-122"/>
              </a:rPr>
              <a:t/>
            </a:r>
            <a:br>
              <a:rPr lang="en-US" altLang="zh-CN" sz="4000" b="1" kern="0" dirty="0" smtClean="0">
                <a:solidFill>
                  <a:srgbClr val="2C5884"/>
                </a:solidFill>
                <a:latin typeface="+mn-lt"/>
                <a:ea typeface="SimSun" pitchFamily="2" charset="-122"/>
              </a:rPr>
            </a:br>
            <a:endParaRPr lang="en-US" altLang="zh-CN" sz="4000" b="1" kern="0" dirty="0" smtClean="0">
              <a:solidFill>
                <a:srgbClr val="2C5884"/>
              </a:solidFill>
              <a:latin typeface="+mn-lt"/>
              <a:ea typeface="SimSun" pitchFamily="2" charset="-122"/>
            </a:endParaRPr>
          </a:p>
          <a:p>
            <a:pPr algn="l" eaLnBrk="1" hangingPunct="1"/>
            <a:r>
              <a:rPr lang="en-US" altLang="zh-CN" sz="1800" b="1" i="1" kern="0" dirty="0" smtClean="0">
                <a:ea typeface="SimSun" pitchFamily="2" charset="-122"/>
              </a:rPr>
              <a:t/>
            </a:r>
            <a:br>
              <a:rPr lang="en-US" altLang="zh-CN" sz="1800" b="1" i="1" kern="0" dirty="0" smtClean="0">
                <a:ea typeface="SimSun" pitchFamily="2" charset="-122"/>
              </a:rPr>
            </a:br>
            <a:r>
              <a:rPr lang="en-US" altLang="zh-CN" sz="1800" b="1" i="1" kern="0" dirty="0" smtClean="0">
                <a:ea typeface="SimSun" pitchFamily="2" charset="-122"/>
              </a:rPr>
              <a:t> </a:t>
            </a:r>
            <a:endParaRPr lang="en-US" altLang="zh-CN" sz="3200" b="1" kern="0" dirty="0" smtClean="0">
              <a:ea typeface="SimSun" pitchFamily="2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2057400"/>
            <a:ext cx="124968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b="1" kern="0" dirty="0" smtClean="0">
                <a:ea typeface="SimSun" pitchFamily="2" charset="-122"/>
              </a:rPr>
              <a:t>Upload Help:</a:t>
            </a:r>
          </a:p>
          <a:p>
            <a:r>
              <a:rPr lang="en-US" altLang="zh-CN" sz="1800" b="1" kern="0" dirty="0" smtClean="0">
                <a:ea typeface="SimSun" pitchFamily="2" charset="-122"/>
              </a:rPr>
              <a:t>http</a:t>
            </a:r>
            <a:r>
              <a:rPr lang="en-US" altLang="zh-CN" sz="1800" b="1" kern="0" dirty="0">
                <a:ea typeface="SimSun" pitchFamily="2" charset="-122"/>
              </a:rPr>
              <a:t>://</a:t>
            </a:r>
            <a:r>
              <a:rPr lang="en-US" altLang="zh-CN" sz="1800" b="1" kern="0" dirty="0" smtClean="0">
                <a:ea typeface="SimSun" pitchFamily="2" charset="-122"/>
              </a:rPr>
              <a:t>pubchem.ncbi.nlm.nih.gov/upload/docs/upload_help.html</a:t>
            </a:r>
          </a:p>
          <a:p>
            <a:endParaRPr lang="en-US" altLang="zh-CN" sz="1800" b="1" kern="0" dirty="0">
              <a:ea typeface="SimSun" pitchFamily="2" charset="-122"/>
            </a:endParaRPr>
          </a:p>
          <a:p>
            <a:r>
              <a:rPr lang="en-US" altLang="zh-CN" sz="1800" b="1" kern="0" dirty="0" smtClean="0">
                <a:ea typeface="SimSun" pitchFamily="2" charset="-122"/>
              </a:rPr>
              <a:t>Sample files for assay submission -</a:t>
            </a:r>
            <a:r>
              <a:rPr lang="en-US" altLang="zh-CN" sz="1800" b="1" kern="0" dirty="0">
                <a:ea typeface="SimSun" pitchFamily="2" charset="-122"/>
              </a:rPr>
              <a:t/>
            </a:r>
            <a:br>
              <a:rPr lang="en-US" altLang="zh-CN" sz="1800" b="1" kern="0" dirty="0">
                <a:ea typeface="SimSun" pitchFamily="2" charset="-122"/>
              </a:rPr>
            </a:br>
            <a:r>
              <a:rPr lang="en-US" altLang="zh-CN" sz="1800" b="1" kern="0" dirty="0">
                <a:ea typeface="SimSun" pitchFamily="2" charset="-122"/>
              </a:rPr>
              <a:t>http://</a:t>
            </a:r>
            <a:r>
              <a:rPr lang="en-US" altLang="zh-CN" sz="1800" b="1" kern="0" dirty="0" smtClean="0">
                <a:ea typeface="SimSun" pitchFamily="2" charset="-122"/>
              </a:rPr>
              <a:t>pubchem.ncbi.nlm.nih.gov/upload/docs/upload_help.html#AssaySampleFile</a:t>
            </a:r>
          </a:p>
          <a:p>
            <a:endParaRPr lang="en-US" altLang="zh-CN" sz="1800" b="1" kern="0" dirty="0">
              <a:ea typeface="SimSun" pitchFamily="2" charset="-122"/>
            </a:endParaRPr>
          </a:p>
          <a:p>
            <a:r>
              <a:rPr lang="en-US" altLang="zh-CN" sz="1800" b="1" kern="0" dirty="0" smtClean="0">
                <a:ea typeface="SimSun" pitchFamily="2" charset="-122"/>
              </a:rPr>
              <a:t>On-hold:</a:t>
            </a:r>
          </a:p>
          <a:p>
            <a:r>
              <a:rPr lang="en-US" altLang="zh-CN" sz="1800" b="1" kern="0" dirty="0">
                <a:ea typeface="SimSun" pitchFamily="2" charset="-122"/>
              </a:rPr>
              <a:t>http://</a:t>
            </a:r>
            <a:r>
              <a:rPr lang="en-US" altLang="zh-CN" sz="1800" b="1" kern="0" dirty="0" smtClean="0">
                <a:ea typeface="SimSun" pitchFamily="2" charset="-122"/>
              </a:rPr>
              <a:t>pubchem.ncbi.nlm.nih.gov/upload/docs/</a:t>
            </a:r>
          </a:p>
          <a:p>
            <a:endParaRPr lang="en-US" altLang="zh-CN" sz="1800" b="1" kern="0" dirty="0">
              <a:ea typeface="SimSun" pitchFamily="2" charset="-122"/>
            </a:endParaRPr>
          </a:p>
          <a:p>
            <a:r>
              <a:rPr lang="en-US" altLang="zh-CN" sz="1800" b="1" kern="0" dirty="0" smtClean="0">
                <a:ea typeface="SimSun" pitchFamily="2" charset="-122"/>
              </a:rPr>
              <a:t>Share on hold data with collaborators:</a:t>
            </a:r>
          </a:p>
          <a:p>
            <a:r>
              <a:rPr lang="en-US" altLang="zh-CN" sz="1800" b="1" kern="0" dirty="0" err="1" smtClean="0">
                <a:ea typeface="SimSun" pitchFamily="2" charset="-122"/>
              </a:rPr>
              <a:t>upload_help_complete.html#DataReleaseHoldUntilDate</a:t>
            </a:r>
            <a:endParaRPr lang="en-US" altLang="zh-CN" sz="1800" b="1" kern="0" dirty="0" smtClean="0">
              <a:ea typeface="SimSun" pitchFamily="2" charset="-122"/>
            </a:endParaRPr>
          </a:p>
          <a:p>
            <a:endParaRPr lang="en-US" altLang="zh-CN" sz="1800" b="1" kern="0" dirty="0">
              <a:ea typeface="SimSun" pitchFamily="2" charset="-122"/>
            </a:endParaRPr>
          </a:p>
          <a:p>
            <a:r>
              <a:rPr lang="en-US" altLang="zh-CN" sz="1800" b="1" kern="0" dirty="0" smtClean="0">
                <a:ea typeface="SimSun" pitchFamily="2" charset="-122"/>
              </a:rPr>
              <a:t>PubChem Upload Blogs:</a:t>
            </a:r>
          </a:p>
          <a:p>
            <a:r>
              <a:rPr lang="en-US" altLang="zh-CN" sz="1800" b="1" kern="0" dirty="0">
                <a:ea typeface="SimSun" pitchFamily="2" charset="-122"/>
              </a:rPr>
              <a:t>http://pubchemblog.ncbi.nlm.nih.gov/2014/07</a:t>
            </a:r>
            <a:r>
              <a:rPr lang="en-US" altLang="zh-CN" sz="1800" b="1" kern="0" dirty="0" smtClean="0">
                <a:ea typeface="SimSun" pitchFamily="2" charset="-122"/>
              </a:rPr>
              <a:t>/</a:t>
            </a:r>
          </a:p>
          <a:p>
            <a:r>
              <a:rPr lang="en-US" altLang="zh-CN" sz="1800" b="1" kern="0" dirty="0">
                <a:ea typeface="SimSun" pitchFamily="2" charset="-122"/>
              </a:rPr>
              <a:t>http://pubchemblog.ncbi.nlm.nih.gov/2013/11/</a:t>
            </a:r>
            <a:endParaRPr lang="en-US" altLang="zh-CN" sz="1800" b="1" kern="0" dirty="0" smtClean="0">
              <a:ea typeface="SimSun" pitchFamily="2" charset="-122"/>
            </a:endParaRPr>
          </a:p>
          <a:p>
            <a:endParaRPr lang="en-US" altLang="zh-CN" sz="1800" b="1" kern="0" dirty="0" smtClean="0">
              <a:ea typeface="SimSun" pitchFamily="2" charset="-122"/>
            </a:endParaRPr>
          </a:p>
          <a:p>
            <a:endParaRPr lang="en-US" altLang="zh-CN" sz="1800" b="1" kern="0" dirty="0">
              <a:ea typeface="SimSun" pitchFamily="2" charset="-122"/>
            </a:endParaRPr>
          </a:p>
          <a:p>
            <a:endParaRPr lang="en-US" altLang="zh-CN" sz="1800" b="1" kern="0" dirty="0">
              <a:ea typeface="SimSun" pitchFamily="2" charset="-122"/>
            </a:endParaRPr>
          </a:p>
          <a:p>
            <a:endParaRPr lang="en-US" altLang="zh-CN" sz="1800" b="1" kern="0" dirty="0" smtClean="0">
              <a:ea typeface="SimSun" pitchFamily="2" charset="-122"/>
            </a:endParaRPr>
          </a:p>
          <a:p>
            <a:endParaRPr lang="en-US" altLang="zh-CN" sz="1800" b="1" kern="0" dirty="0">
              <a:ea typeface="SimSun" pitchFamily="2" charset="-122"/>
            </a:endParaRPr>
          </a:p>
          <a:p>
            <a:r>
              <a:rPr lang="en-US" altLang="zh-CN" sz="1800" b="1" kern="0" dirty="0">
                <a:ea typeface="SimSun" pitchFamily="2" charset="-122"/>
              </a:rPr>
              <a:t/>
            </a:r>
            <a:br>
              <a:rPr lang="en-US" altLang="zh-CN" sz="1800" b="1" kern="0" dirty="0">
                <a:ea typeface="SimSun" pitchFamily="2" charset="-122"/>
              </a:rPr>
            </a:b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53774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 smtClean="0">
                <a:solidFill>
                  <a:srgbClr val="1E4D78"/>
                </a:solidFill>
                <a:latin typeface="+mn-lt"/>
              </a:rPr>
              <a:t>PubChem references</a:t>
            </a:r>
            <a:endParaRPr lang="en-US" sz="4400" b="1" dirty="0">
              <a:solidFill>
                <a:srgbClr val="1E4D78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Bolton E, Wang Y, </a:t>
            </a:r>
            <a:r>
              <a:rPr lang="en-US" dirty="0" smtClean="0"/>
              <a:t>et al. PubChem</a:t>
            </a:r>
            <a:r>
              <a:rPr lang="en-US" dirty="0"/>
              <a:t>: Integrated Platform of Small Molecules and Biological Activities. Chapter 12 IN Annual Reports in Computational Chemistry, Volume 4, Elsevier: Oxford, UK; 2008, pp. 217-240</a:t>
            </a:r>
            <a:r>
              <a:rPr lang="en-US" dirty="0" smtClean="0"/>
              <a:t>.</a:t>
            </a:r>
          </a:p>
          <a:p>
            <a:r>
              <a:rPr lang="en-US" dirty="0"/>
              <a:t>Wang Y, </a:t>
            </a:r>
            <a:r>
              <a:rPr lang="en-US" dirty="0" smtClean="0"/>
              <a:t>et al. PubChem </a:t>
            </a:r>
            <a:r>
              <a:rPr lang="en-US" dirty="0" err="1"/>
              <a:t>BioAssay</a:t>
            </a:r>
            <a:r>
              <a:rPr lang="en-US" dirty="0"/>
              <a:t>: 2014 update. Nucleic Acids Res. 2014 Jan 1;42(1):</a:t>
            </a:r>
            <a:r>
              <a:rPr lang="en-US" dirty="0" smtClean="0"/>
              <a:t>D1075-1082.</a:t>
            </a:r>
          </a:p>
          <a:p>
            <a:r>
              <a:rPr lang="en-US" dirty="0"/>
              <a:t> Li Q, Cheng T, Wang </a:t>
            </a:r>
            <a:r>
              <a:rPr lang="en-US" dirty="0" smtClean="0"/>
              <a:t>Y*, </a:t>
            </a:r>
            <a:r>
              <a:rPr lang="en-US" dirty="0"/>
              <a:t>Bryant </a:t>
            </a:r>
            <a:r>
              <a:rPr lang="en-US" dirty="0" smtClean="0"/>
              <a:t>SH*. </a:t>
            </a:r>
            <a:r>
              <a:rPr lang="en-US" dirty="0"/>
              <a:t>PubChem as a public resource for drug discovery. Drug </a:t>
            </a:r>
            <a:r>
              <a:rPr lang="en-US" dirty="0" err="1"/>
              <a:t>Discov</a:t>
            </a:r>
            <a:r>
              <a:rPr lang="en-US" dirty="0"/>
              <a:t> Today. </a:t>
            </a:r>
            <a:r>
              <a:rPr lang="en-US" dirty="0" smtClean="0"/>
              <a:t>2010, 15(23-24</a:t>
            </a:r>
            <a:r>
              <a:rPr lang="en-US" dirty="0"/>
              <a:t>):</a:t>
            </a:r>
            <a:r>
              <a:rPr lang="en-US" dirty="0" smtClean="0"/>
              <a:t>1052-1057</a:t>
            </a:r>
            <a:r>
              <a:rPr lang="en-US" dirty="0"/>
              <a:t>. </a:t>
            </a:r>
            <a:endParaRPr lang="en-US" dirty="0" smtClean="0"/>
          </a:p>
          <a:p>
            <a:r>
              <a:rPr lang="en-US" dirty="0"/>
              <a:t>Pan Y, </a:t>
            </a:r>
            <a:r>
              <a:rPr lang="en-US" dirty="0" smtClean="0"/>
              <a:t>Cheng, T, Wang Y*, Bryant SH*. Pathway </a:t>
            </a:r>
            <a:r>
              <a:rPr lang="en-US" dirty="0"/>
              <a:t>Analysis for Drug Repositioning Based on Public Database Mining. J </a:t>
            </a:r>
            <a:r>
              <a:rPr lang="en-US" dirty="0" err="1"/>
              <a:t>Chem</a:t>
            </a:r>
            <a:r>
              <a:rPr lang="en-US" dirty="0"/>
              <a:t> </a:t>
            </a:r>
            <a:r>
              <a:rPr lang="en-US" dirty="0" err="1"/>
              <a:t>Inf</a:t>
            </a:r>
            <a:r>
              <a:rPr lang="en-US" dirty="0"/>
              <a:t> Model. </a:t>
            </a:r>
            <a:r>
              <a:rPr lang="en-US" dirty="0" smtClean="0"/>
              <a:t>2014, 54</a:t>
            </a:r>
            <a:r>
              <a:rPr lang="en-US" dirty="0"/>
              <a:t>, 407−</a:t>
            </a:r>
            <a:r>
              <a:rPr lang="en-US" dirty="0" smtClean="0"/>
              <a:t>418</a:t>
            </a:r>
          </a:p>
          <a:p>
            <a:r>
              <a:rPr lang="en-US" dirty="0" smtClean="0"/>
              <a:t>Cheng T, Pan Y, Hao M, Wang Y*, Bryant SH*. PubChem Applications </a:t>
            </a:r>
            <a:r>
              <a:rPr lang="en-US" dirty="0"/>
              <a:t>in </a:t>
            </a:r>
            <a:r>
              <a:rPr lang="en-US" dirty="0" smtClean="0"/>
              <a:t>Drug Discovery </a:t>
            </a:r>
            <a:r>
              <a:rPr lang="en-US" dirty="0"/>
              <a:t>– a </a:t>
            </a:r>
            <a:r>
              <a:rPr lang="en-US" dirty="0" err="1" smtClean="0"/>
              <a:t>Bibliometric</a:t>
            </a:r>
            <a:r>
              <a:rPr lang="en-US" dirty="0" smtClean="0"/>
              <a:t> Analysis, Drug Discovery Today (invited review, to be submitted)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458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" y="62753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 smtClean="0">
                <a:solidFill>
                  <a:srgbClr val="1E4D78"/>
                </a:solidFill>
                <a:latin typeface="+mn-lt"/>
              </a:rPr>
              <a:t>Summary</a:t>
            </a:r>
            <a:endParaRPr lang="en-US" sz="4400" b="1" dirty="0">
              <a:solidFill>
                <a:srgbClr val="1E4D78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88316"/>
            <a:ext cx="7886700" cy="4351338"/>
          </a:xfrm>
        </p:spPr>
        <p:txBody>
          <a:bodyPr>
            <a:noAutofit/>
          </a:bodyPr>
          <a:lstStyle/>
          <a:p>
            <a:r>
              <a:rPr lang="en-US" sz="2800" dirty="0" smtClean="0"/>
              <a:t> A public repository of chemistry research data</a:t>
            </a:r>
          </a:p>
          <a:p>
            <a:r>
              <a:rPr lang="en-US" sz="2800" dirty="0" smtClean="0"/>
              <a:t> Search structure similarity and bioactivity </a:t>
            </a:r>
          </a:p>
          <a:p>
            <a:r>
              <a:rPr lang="en-US" sz="2800" dirty="0"/>
              <a:t> </a:t>
            </a:r>
            <a:r>
              <a:rPr lang="en-US" sz="2800" dirty="0" smtClean="0"/>
              <a:t>Identify target and off-targets</a:t>
            </a:r>
          </a:p>
          <a:p>
            <a:r>
              <a:rPr lang="en-US" sz="2800" dirty="0" smtClean="0"/>
              <a:t> Evaluate selectivity, promiscuity, toxicity</a:t>
            </a:r>
          </a:p>
          <a:p>
            <a:r>
              <a:rPr lang="en-US" sz="2800" dirty="0" smtClean="0"/>
              <a:t> SAR analysis</a:t>
            </a:r>
          </a:p>
          <a:p>
            <a:r>
              <a:rPr lang="en-US" sz="2800" dirty="0" smtClean="0"/>
              <a:t> Compare to prior art</a:t>
            </a:r>
          </a:p>
          <a:p>
            <a:r>
              <a:rPr lang="en-US" sz="2800" dirty="0" smtClean="0"/>
              <a:t> Explore biological and chemical space</a:t>
            </a:r>
          </a:p>
          <a:p>
            <a:r>
              <a:rPr lang="en-US" sz="2800" dirty="0" smtClean="0"/>
              <a:t> Derive biological profile</a:t>
            </a:r>
          </a:p>
          <a:p>
            <a:r>
              <a:rPr lang="en-US" sz="2800" dirty="0" smtClean="0"/>
              <a:t> Construct </a:t>
            </a:r>
            <a:r>
              <a:rPr lang="en-US" sz="2800" dirty="0"/>
              <a:t>target </a:t>
            </a:r>
            <a:r>
              <a:rPr lang="en-US" sz="2800" dirty="0" smtClean="0"/>
              <a:t>network</a:t>
            </a:r>
          </a:p>
          <a:p>
            <a:r>
              <a:rPr lang="en-US" sz="2800" dirty="0"/>
              <a:t> </a:t>
            </a:r>
            <a:r>
              <a:rPr lang="en-US" sz="2800" dirty="0" smtClean="0"/>
              <a:t>Drug repositioning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4983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7315200" cy="685800"/>
          </a:xfrm>
        </p:spPr>
        <p:txBody>
          <a:bodyPr>
            <a:normAutofit fontScale="90000"/>
          </a:bodyPr>
          <a:lstStyle/>
          <a:p>
            <a:pPr eaLnBrk="1" hangingPunct="1">
              <a:lnSpc>
                <a:spcPct val="110000"/>
              </a:lnSpc>
            </a:pPr>
            <a:r>
              <a:rPr lang="en-US" altLang="zh-CN" sz="3600" b="1" dirty="0" smtClean="0">
                <a:solidFill>
                  <a:schemeClr val="tx1"/>
                </a:solidFill>
                <a:latin typeface="Helvetica" pitchFamily="34" charset="0"/>
                <a:ea typeface="SimSun" pitchFamily="2" charset="-122"/>
              </a:rPr>
              <a:t> 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113" y="1198605"/>
            <a:ext cx="4876800" cy="5638800"/>
          </a:xfrm>
        </p:spPr>
        <p:txBody>
          <a:bodyPr>
            <a:normAutofit fontScale="92500" lnSpcReduction="10000"/>
          </a:bodyPr>
          <a:lstStyle/>
          <a:p>
            <a:pPr algn="ctr" eaLnBrk="1" hangingPunct="1">
              <a:lnSpc>
                <a:spcPct val="110000"/>
              </a:lnSpc>
              <a:buFontTx/>
              <a:buNone/>
            </a:pPr>
            <a:r>
              <a:rPr lang="en-US" altLang="zh-CN" sz="2400" b="1" dirty="0" smtClean="0">
                <a:latin typeface="Helvetica" pitchFamily="34" charset="0"/>
                <a:ea typeface="SimSun" pitchFamily="2" charset="-122"/>
              </a:rPr>
              <a:t>Steve Bryant</a:t>
            </a:r>
          </a:p>
          <a:p>
            <a:pPr algn="ctr" eaLnBrk="1" hangingPunct="1">
              <a:lnSpc>
                <a:spcPct val="110000"/>
              </a:lnSpc>
              <a:buFontTx/>
              <a:buNone/>
            </a:pPr>
            <a:r>
              <a:rPr lang="en-US" altLang="zh-CN" sz="2000" b="1" dirty="0" smtClean="0">
                <a:latin typeface="Helvetica" pitchFamily="34" charset="0"/>
                <a:ea typeface="SimSun" pitchFamily="2" charset="-122"/>
              </a:rPr>
              <a:t>Evan Bolton</a:t>
            </a:r>
          </a:p>
          <a:p>
            <a:pPr algn="ctr" eaLnBrk="1" hangingPunct="1">
              <a:lnSpc>
                <a:spcPct val="110000"/>
              </a:lnSpc>
              <a:buFontTx/>
              <a:buNone/>
            </a:pPr>
            <a:r>
              <a:rPr lang="en-US" altLang="zh-CN" sz="2000" b="1" dirty="0" smtClean="0">
                <a:latin typeface="Helvetica" pitchFamily="34" charset="0"/>
                <a:ea typeface="SimSun" pitchFamily="2" charset="-122"/>
              </a:rPr>
              <a:t>Jie Chen</a:t>
            </a:r>
          </a:p>
          <a:p>
            <a:pPr algn="ctr" eaLnBrk="1" hangingPunct="1">
              <a:lnSpc>
                <a:spcPct val="110000"/>
              </a:lnSpc>
              <a:buFontTx/>
              <a:buNone/>
            </a:pPr>
            <a:r>
              <a:rPr lang="en-US" altLang="zh-CN" sz="2000" b="1" dirty="0" smtClean="0">
                <a:latin typeface="Helvetica" pitchFamily="34" charset="0"/>
                <a:ea typeface="SimSun" pitchFamily="2" charset="-122"/>
              </a:rPr>
              <a:t>Tiejun Cheng</a:t>
            </a:r>
          </a:p>
          <a:p>
            <a:pPr algn="ctr" eaLnBrk="1" hangingPunct="1">
              <a:lnSpc>
                <a:spcPct val="110000"/>
              </a:lnSpc>
              <a:buFontTx/>
              <a:buNone/>
            </a:pPr>
            <a:r>
              <a:rPr lang="en-US" altLang="zh-CN" sz="2000" b="1" dirty="0" smtClean="0">
                <a:latin typeface="Helvetica" pitchFamily="34" charset="0"/>
                <a:ea typeface="SimSun" pitchFamily="2" charset="-122"/>
              </a:rPr>
              <a:t>Gang Fu</a:t>
            </a:r>
          </a:p>
          <a:p>
            <a:pPr algn="ctr" eaLnBrk="1" hangingPunct="1">
              <a:lnSpc>
                <a:spcPct val="110000"/>
              </a:lnSpc>
              <a:buFontTx/>
              <a:buNone/>
            </a:pPr>
            <a:r>
              <a:rPr lang="en-US" altLang="zh-CN" sz="2000" b="1" dirty="0" smtClean="0">
                <a:latin typeface="Helvetica" pitchFamily="34" charset="0"/>
                <a:ea typeface="SimSun" pitchFamily="2" charset="-122"/>
              </a:rPr>
              <a:t>Haehnke Volker</a:t>
            </a:r>
          </a:p>
          <a:p>
            <a:pPr algn="ctr" eaLnBrk="1" hangingPunct="1">
              <a:lnSpc>
                <a:spcPct val="110000"/>
              </a:lnSpc>
              <a:buFontTx/>
              <a:buNone/>
            </a:pPr>
            <a:r>
              <a:rPr lang="en-US" altLang="zh-CN" sz="2000" b="1" dirty="0" smtClean="0">
                <a:latin typeface="Helvetica" pitchFamily="34" charset="0"/>
                <a:ea typeface="SimSun" pitchFamily="2" charset="-122"/>
              </a:rPr>
              <a:t> Lewis Geer</a:t>
            </a:r>
          </a:p>
          <a:p>
            <a:pPr algn="ctr" eaLnBrk="1" hangingPunct="1">
              <a:lnSpc>
                <a:spcPct val="110000"/>
              </a:lnSpc>
              <a:buFontTx/>
              <a:buNone/>
            </a:pPr>
            <a:r>
              <a:rPr lang="en-US" altLang="zh-CN" sz="2000" b="1" dirty="0" smtClean="0">
                <a:latin typeface="Helvetica" pitchFamily="34" charset="0"/>
                <a:ea typeface="SimSun" pitchFamily="2" charset="-122"/>
              </a:rPr>
              <a:t>Renata Geer</a:t>
            </a:r>
          </a:p>
          <a:p>
            <a:pPr algn="ctr" eaLnBrk="1" hangingPunct="1">
              <a:lnSpc>
                <a:spcPct val="110000"/>
              </a:lnSpc>
              <a:buFontTx/>
              <a:buNone/>
            </a:pPr>
            <a:r>
              <a:rPr lang="en-US" altLang="zh-CN" sz="2000" b="1" dirty="0" smtClean="0">
                <a:latin typeface="Helvetica" pitchFamily="34" charset="0"/>
                <a:ea typeface="SimSun" pitchFamily="2" charset="-122"/>
              </a:rPr>
              <a:t>Asta Gindulyte</a:t>
            </a:r>
          </a:p>
          <a:p>
            <a:pPr algn="ctr" eaLnBrk="1" hangingPunct="1">
              <a:lnSpc>
                <a:spcPct val="110000"/>
              </a:lnSpc>
              <a:buFontTx/>
              <a:buNone/>
            </a:pPr>
            <a:r>
              <a:rPr lang="en-US" altLang="zh-CN" sz="2000" b="1" dirty="0" smtClean="0">
                <a:latin typeface="Helvetica" pitchFamily="34" charset="0"/>
                <a:ea typeface="SimSun" pitchFamily="2" charset="-122"/>
              </a:rPr>
              <a:t>Lianyi Han</a:t>
            </a:r>
          </a:p>
          <a:p>
            <a:pPr algn="ctr" eaLnBrk="1" hangingPunct="1">
              <a:lnSpc>
                <a:spcPct val="110000"/>
              </a:lnSpc>
              <a:buFontTx/>
              <a:buNone/>
            </a:pPr>
            <a:r>
              <a:rPr lang="en-US" altLang="zh-CN" sz="2000" b="1" dirty="0" smtClean="0">
                <a:latin typeface="Helvetica" pitchFamily="34" charset="0"/>
                <a:ea typeface="SimSun" pitchFamily="2" charset="-122"/>
              </a:rPr>
              <a:t>Jane He</a:t>
            </a:r>
          </a:p>
          <a:p>
            <a:pPr algn="ctr" eaLnBrk="1" hangingPunct="1">
              <a:lnSpc>
                <a:spcPct val="110000"/>
              </a:lnSpc>
              <a:buFontTx/>
              <a:buNone/>
            </a:pPr>
            <a:r>
              <a:rPr lang="en-US" altLang="zh-CN" sz="2000" b="1" dirty="0" smtClean="0">
                <a:latin typeface="Helvetica" pitchFamily="34" charset="0"/>
                <a:ea typeface="SimSun" pitchFamily="2" charset="-122"/>
              </a:rPr>
              <a:t>Siqian He</a:t>
            </a:r>
          </a:p>
          <a:p>
            <a:pPr algn="ctr" eaLnBrk="1" hangingPunct="1">
              <a:lnSpc>
                <a:spcPct val="110000"/>
              </a:lnSpc>
              <a:buFontTx/>
              <a:buNone/>
            </a:pPr>
            <a:r>
              <a:rPr lang="en-US" altLang="zh-CN" sz="2000" b="1" dirty="0" smtClean="0">
                <a:latin typeface="Helvetica" pitchFamily="34" charset="0"/>
                <a:ea typeface="SimSun" pitchFamily="2" charset="-122"/>
              </a:rPr>
              <a:t>Sunghwan Kim</a:t>
            </a:r>
          </a:p>
          <a:p>
            <a:pPr algn="ctr" eaLnBrk="1" hangingPunct="1">
              <a:lnSpc>
                <a:spcPct val="110000"/>
              </a:lnSpc>
              <a:buFontTx/>
              <a:buNone/>
            </a:pPr>
            <a:r>
              <a:rPr lang="en-US" altLang="zh-CN" sz="2000" b="1" dirty="0" smtClean="0">
                <a:solidFill>
                  <a:srgbClr val="333399"/>
                </a:solidFill>
                <a:latin typeface="Helvetica" pitchFamily="34" charset="0"/>
                <a:ea typeface="SimSun" pitchFamily="2" charset="-122"/>
              </a:rPr>
              <a:t> </a:t>
            </a:r>
          </a:p>
        </p:txBody>
      </p:sp>
      <p:graphicFrame>
        <p:nvGraphicFramePr>
          <p:cNvPr id="4098" name="Object 4"/>
          <p:cNvGraphicFramePr>
            <a:graphicFrameLocks noChangeAspect="1"/>
          </p:cNvGraphicFramePr>
          <p:nvPr/>
        </p:nvGraphicFramePr>
        <p:xfrm>
          <a:off x="7315200" y="5311775"/>
          <a:ext cx="1447800" cy="1311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39" name="Image" r:id="rId3" imgW="5409524" imgH="4901587" progId="">
                  <p:embed/>
                </p:oleObj>
              </mc:Choice>
              <mc:Fallback>
                <p:oleObj name="Image" r:id="rId3" imgW="5409524" imgH="490158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5200" y="5311775"/>
                        <a:ext cx="1447800" cy="1311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>
                                <a:alpha val="50195"/>
                              </a:schemeClr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4847968" y="1600200"/>
            <a:ext cx="39624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>
              <a:lnSpc>
                <a:spcPct val="110000"/>
              </a:lnSpc>
              <a:spcBef>
                <a:spcPct val="20000"/>
              </a:spcBef>
            </a:pPr>
            <a:r>
              <a:rPr lang="en-US" altLang="zh-CN" sz="2000" b="1" dirty="0" smtClean="0">
                <a:latin typeface="Helvetica" pitchFamily="34" charset="0"/>
                <a:ea typeface="SimSun" pitchFamily="2" charset="-122"/>
              </a:rPr>
              <a:t>Ben Shoemaker</a:t>
            </a:r>
            <a:endParaRPr lang="en-US" altLang="zh-CN" sz="2000" b="1" dirty="0">
              <a:latin typeface="Helvetica" pitchFamily="34" charset="0"/>
              <a:ea typeface="SimSun" pitchFamily="2" charset="-122"/>
            </a:endParaRPr>
          </a:p>
          <a:p>
            <a:pPr marL="342900" indent="-342900" algn="ctr">
              <a:lnSpc>
                <a:spcPct val="110000"/>
              </a:lnSpc>
              <a:spcBef>
                <a:spcPct val="20000"/>
              </a:spcBef>
            </a:pPr>
            <a:r>
              <a:rPr lang="en-US" altLang="zh-CN" sz="2000" b="1" dirty="0">
                <a:latin typeface="Helvetica" pitchFamily="34" charset="0"/>
                <a:ea typeface="SimSun" pitchFamily="2" charset="-122"/>
              </a:rPr>
              <a:t>Paul Thiessen</a:t>
            </a:r>
          </a:p>
          <a:p>
            <a:pPr marL="342900" indent="-342900" algn="ctr">
              <a:lnSpc>
                <a:spcPct val="110000"/>
              </a:lnSpc>
              <a:spcBef>
                <a:spcPct val="20000"/>
              </a:spcBef>
            </a:pPr>
            <a:r>
              <a:rPr lang="en-US" altLang="zh-CN" sz="2000" b="1" dirty="0">
                <a:latin typeface="Helvetica" pitchFamily="34" charset="0"/>
                <a:ea typeface="SimSun" pitchFamily="2" charset="-122"/>
              </a:rPr>
              <a:t>Jiyao </a:t>
            </a:r>
            <a:r>
              <a:rPr lang="en-US" altLang="zh-CN" sz="2000" b="1" dirty="0" smtClean="0">
                <a:latin typeface="Helvetica" pitchFamily="34" charset="0"/>
                <a:ea typeface="SimSun" pitchFamily="2" charset="-122"/>
              </a:rPr>
              <a:t>Wang</a:t>
            </a:r>
          </a:p>
          <a:p>
            <a:pPr marL="342900" indent="-342900" algn="ctr">
              <a:lnSpc>
                <a:spcPct val="110000"/>
              </a:lnSpc>
              <a:spcBef>
                <a:spcPct val="20000"/>
              </a:spcBef>
            </a:pPr>
            <a:r>
              <a:rPr lang="en-US" altLang="zh-CN" sz="2000" b="1" dirty="0" smtClean="0">
                <a:latin typeface="Helvetica" pitchFamily="34" charset="0"/>
                <a:ea typeface="SimSun" pitchFamily="2" charset="-122"/>
              </a:rPr>
              <a:t>Bo Yu</a:t>
            </a:r>
            <a:endParaRPr lang="en-US" altLang="zh-CN" sz="2000" b="1" dirty="0">
              <a:latin typeface="Helvetica" pitchFamily="34" charset="0"/>
              <a:ea typeface="SimSun" pitchFamily="2" charset="-122"/>
            </a:endParaRPr>
          </a:p>
          <a:p>
            <a:pPr marL="342900" indent="-342900" algn="ctr">
              <a:lnSpc>
                <a:spcPct val="110000"/>
              </a:lnSpc>
              <a:spcBef>
                <a:spcPct val="20000"/>
              </a:spcBef>
            </a:pPr>
            <a:r>
              <a:rPr lang="en-US" altLang="zh-CN" sz="2000" b="1" dirty="0">
                <a:latin typeface="Helvetica" pitchFamily="34" charset="0"/>
                <a:ea typeface="SimSun" pitchFamily="2" charset="-122"/>
              </a:rPr>
              <a:t>Jian </a:t>
            </a:r>
            <a:r>
              <a:rPr lang="en-US" altLang="zh-CN" sz="2000" b="1" dirty="0" smtClean="0">
                <a:latin typeface="Helvetica" pitchFamily="34" charset="0"/>
                <a:ea typeface="SimSun" pitchFamily="2" charset="-122"/>
              </a:rPr>
              <a:t>Zhang</a:t>
            </a:r>
            <a:endParaRPr lang="en-US" altLang="zh-CN" sz="2000" b="1" dirty="0">
              <a:latin typeface="Helvetica" pitchFamily="34" charset="0"/>
              <a:ea typeface="SimSun" pitchFamily="2" charset="-122"/>
            </a:endParaRPr>
          </a:p>
        </p:txBody>
      </p:sp>
      <p:sp>
        <p:nvSpPr>
          <p:cNvPr id="4102" name="Rectangle 7"/>
          <p:cNvSpPr>
            <a:spLocks noChangeArrowheads="1"/>
          </p:cNvSpPr>
          <p:nvPr/>
        </p:nvSpPr>
        <p:spPr bwMode="auto">
          <a:xfrm>
            <a:off x="0" y="0"/>
            <a:ext cx="3143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US" altLang="zh-CN" sz="1200">
                <a:ea typeface="Times New Roman" pitchFamily="18" charset="0"/>
                <a:cs typeface="Arial" charset="0"/>
              </a:rPr>
              <a:t>   </a:t>
            </a:r>
            <a:endParaRPr lang="en-US" altLang="zh-CN" sz="1800">
              <a:ea typeface="Times New Roman" pitchFamily="18" charset="0"/>
              <a:cs typeface="Arial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762000" y="381000"/>
            <a:ext cx="7315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en-US" altLang="zh-CN" b="1" dirty="0" smtClean="0">
                <a:solidFill>
                  <a:srgbClr val="2C5884"/>
                </a:solidFill>
                <a:latin typeface="+mn-lt"/>
                <a:ea typeface="SimSun" pitchFamily="2" charset="-122"/>
              </a:rPr>
              <a:t>Acknowledgement </a:t>
            </a:r>
          </a:p>
        </p:txBody>
      </p:sp>
    </p:spTree>
    <p:extLst>
      <p:ext uri="{BB962C8B-B14F-4D97-AF65-F5344CB8AC3E}">
        <p14:creationId xmlns:p14="http://schemas.microsoft.com/office/powerpoint/2010/main" val="215273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74638"/>
            <a:ext cx="8763000" cy="1143000"/>
          </a:xfrm>
        </p:spPr>
        <p:txBody>
          <a:bodyPr/>
          <a:lstStyle/>
          <a:p>
            <a:pPr algn="l" eaLnBrk="1" hangingPunct="1"/>
            <a:r>
              <a:rPr lang="en-US" altLang="zh-CN" sz="4400" b="1" dirty="0" smtClean="0">
                <a:solidFill>
                  <a:srgbClr val="2C5884"/>
                </a:solidFill>
                <a:latin typeface="+mn-lt"/>
                <a:ea typeface="SimSun" pitchFamily="2" charset="-122"/>
              </a:rPr>
              <a:t>PubChem  … Open &amp; Public Resource</a:t>
            </a:r>
            <a:br>
              <a:rPr lang="en-US" altLang="zh-CN" sz="4400" b="1" dirty="0" smtClean="0">
                <a:solidFill>
                  <a:srgbClr val="2C5884"/>
                </a:solidFill>
                <a:latin typeface="+mn-lt"/>
                <a:ea typeface="SimSun" pitchFamily="2" charset="-122"/>
              </a:rPr>
            </a:br>
            <a:r>
              <a:rPr lang="en-US" altLang="zh-CN" sz="3200" dirty="0" smtClean="0">
                <a:ea typeface="SimSun" pitchFamily="2" charset="-122"/>
              </a:rPr>
              <a:t>http://pubchem.ncbi.nlm.nih.gov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38200" y="2362200"/>
            <a:ext cx="807720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Send questions</a:t>
            </a:r>
            <a:r>
              <a:rPr lang="en-US" sz="2800" dirty="0"/>
              <a:t> </a:t>
            </a:r>
            <a:r>
              <a:rPr lang="en-US" sz="2800" dirty="0" smtClean="0"/>
              <a:t>to: </a:t>
            </a:r>
          </a:p>
          <a:p>
            <a:endParaRPr lang="en-US" sz="2400" dirty="0"/>
          </a:p>
          <a:p>
            <a:r>
              <a:rPr lang="en-US" sz="2800" dirty="0" smtClean="0"/>
              <a:t>pubchem-help@ncbi.nlm.nih.gov</a:t>
            </a:r>
          </a:p>
          <a:p>
            <a:r>
              <a:rPr lang="en-US" sz="2800" dirty="0" smtClean="0"/>
              <a:t>pubchem-deposit-help@ncbi.nlm.nih.gov</a:t>
            </a:r>
          </a:p>
          <a:p>
            <a:endParaRPr lang="en-US" sz="2800" dirty="0" smtClean="0"/>
          </a:p>
          <a:p>
            <a:r>
              <a:rPr lang="en-US" sz="2800" dirty="0" smtClean="0">
                <a:hlinkClick r:id="rId2"/>
              </a:rPr>
              <a:t>ywang@ncbi.nlm.nih.gov</a:t>
            </a:r>
            <a:endParaRPr lang="en-US" sz="2800" dirty="0" smtClean="0"/>
          </a:p>
          <a:p>
            <a:endParaRPr lang="en-US" sz="2800" dirty="0"/>
          </a:p>
          <a:p>
            <a:r>
              <a:rPr lang="en-US" sz="2800" dirty="0" smtClean="0"/>
              <a:t>                    </a:t>
            </a:r>
            <a:r>
              <a:rPr lang="en-US" sz="4000" dirty="0" smtClean="0"/>
              <a:t>Thank you!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5869931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>
                <a:solidFill>
                  <a:srgbClr val="2C5884"/>
                </a:solidFill>
                <a:latin typeface="+mn-lt"/>
              </a:rPr>
              <a:t>More about PubChem </a:t>
            </a:r>
            <a:r>
              <a:rPr lang="en-US" sz="3600" b="1" dirty="0">
                <a:solidFill>
                  <a:srgbClr val="2C5884"/>
                </a:solidFill>
              </a:rPr>
              <a:t>…</a:t>
            </a:r>
            <a:endParaRPr lang="en-US" b="1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34340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600" dirty="0">
                <a:solidFill>
                  <a:schemeClr val="bg2"/>
                </a:solidFill>
              </a:rPr>
              <a:t>• An open archive </a:t>
            </a:r>
          </a:p>
          <a:p>
            <a:pPr marL="0" indent="0">
              <a:buNone/>
            </a:pPr>
            <a:r>
              <a:rPr lang="en-US" sz="2600" dirty="0" smtClean="0">
                <a:solidFill>
                  <a:schemeClr val="bg2"/>
                </a:solidFill>
              </a:rPr>
              <a:t>   – </a:t>
            </a:r>
            <a:r>
              <a:rPr lang="en-US" sz="2600" dirty="0">
                <a:solidFill>
                  <a:schemeClr val="bg2"/>
                </a:solidFill>
              </a:rPr>
              <a:t>anyone can contribute </a:t>
            </a:r>
          </a:p>
          <a:p>
            <a:pPr marL="0" indent="0">
              <a:buNone/>
            </a:pPr>
            <a:r>
              <a:rPr lang="en-US" sz="2600" dirty="0" smtClean="0">
                <a:solidFill>
                  <a:schemeClr val="bg2"/>
                </a:solidFill>
              </a:rPr>
              <a:t>     • </a:t>
            </a:r>
            <a:r>
              <a:rPr lang="en-US" sz="2600" dirty="0">
                <a:solidFill>
                  <a:schemeClr val="bg2"/>
                </a:solidFill>
              </a:rPr>
              <a:t>chemical structures </a:t>
            </a:r>
          </a:p>
          <a:p>
            <a:pPr marL="0" indent="0">
              <a:buNone/>
            </a:pPr>
            <a:r>
              <a:rPr lang="en-US" sz="2600" dirty="0" smtClean="0">
                <a:solidFill>
                  <a:schemeClr val="bg2"/>
                </a:solidFill>
              </a:rPr>
              <a:t>     • </a:t>
            </a:r>
            <a:r>
              <a:rPr lang="en-US" sz="2600" dirty="0">
                <a:solidFill>
                  <a:schemeClr val="bg2"/>
                </a:solidFill>
              </a:rPr>
              <a:t>biological experiments </a:t>
            </a:r>
          </a:p>
          <a:p>
            <a:pPr marL="0" indent="0">
              <a:buNone/>
            </a:pPr>
            <a:r>
              <a:rPr lang="en-US" sz="2600" dirty="0" smtClean="0">
                <a:solidFill>
                  <a:schemeClr val="bg2"/>
                </a:solidFill>
              </a:rPr>
              <a:t>     • </a:t>
            </a:r>
            <a:r>
              <a:rPr lang="en-US" sz="2600" dirty="0">
                <a:solidFill>
                  <a:schemeClr val="bg2"/>
                </a:solidFill>
              </a:rPr>
              <a:t>cross references </a:t>
            </a:r>
          </a:p>
          <a:p>
            <a:pPr marL="0" indent="0">
              <a:buNone/>
            </a:pPr>
            <a:r>
              <a:rPr lang="en-US" sz="2600" dirty="0" smtClean="0">
                <a:solidFill>
                  <a:schemeClr val="bg2"/>
                </a:solidFill>
              </a:rPr>
              <a:t>     • </a:t>
            </a:r>
            <a:r>
              <a:rPr lang="en-US" sz="2600" dirty="0">
                <a:solidFill>
                  <a:schemeClr val="bg2"/>
                </a:solidFill>
              </a:rPr>
              <a:t>records versioned </a:t>
            </a:r>
            <a:endParaRPr lang="en-US" sz="2600" dirty="0" smtClean="0">
              <a:solidFill>
                <a:schemeClr val="bg2"/>
              </a:solidFill>
            </a:endParaRPr>
          </a:p>
          <a:p>
            <a:pPr marL="0" indent="0">
              <a:buNone/>
            </a:pPr>
            <a:r>
              <a:rPr lang="en-US" sz="2600" dirty="0">
                <a:solidFill>
                  <a:schemeClr val="bg2"/>
                </a:solidFill>
              </a:rPr>
              <a:t> </a:t>
            </a:r>
            <a:r>
              <a:rPr lang="en-US" sz="2600" dirty="0" smtClean="0">
                <a:solidFill>
                  <a:schemeClr val="bg2"/>
                </a:solidFill>
              </a:rPr>
              <a:t>  – Data exchange - Upload </a:t>
            </a:r>
            <a:endParaRPr lang="en-US" sz="2600" dirty="0">
              <a:solidFill>
                <a:schemeClr val="bg2"/>
              </a:solidFill>
            </a:endParaRPr>
          </a:p>
          <a:p>
            <a:pPr marL="0" indent="0">
              <a:buNone/>
            </a:pPr>
            <a:r>
              <a:rPr lang="en-US" sz="2600" dirty="0" smtClean="0">
                <a:solidFill>
                  <a:schemeClr val="bg2"/>
                </a:solidFill>
              </a:rPr>
              <a:t>   – </a:t>
            </a:r>
            <a:r>
              <a:rPr lang="en-US" sz="2600" dirty="0">
                <a:solidFill>
                  <a:schemeClr val="bg2"/>
                </a:solidFill>
              </a:rPr>
              <a:t>links external resources </a:t>
            </a:r>
          </a:p>
          <a:p>
            <a:pPr marL="0" indent="0">
              <a:buNone/>
            </a:pPr>
            <a:r>
              <a:rPr lang="en-US" sz="2600" dirty="0" smtClean="0">
                <a:solidFill>
                  <a:schemeClr val="bg2"/>
                </a:solidFill>
              </a:rPr>
              <a:t>   – </a:t>
            </a:r>
            <a:r>
              <a:rPr lang="en-US" sz="2600" dirty="0">
                <a:solidFill>
                  <a:schemeClr val="bg2"/>
                </a:solidFill>
              </a:rPr>
              <a:t>voluntary data push </a:t>
            </a:r>
          </a:p>
          <a:p>
            <a:pPr marL="0" indent="0">
              <a:buNone/>
            </a:pPr>
            <a:r>
              <a:rPr lang="en-US" sz="2600" dirty="0" smtClean="0">
                <a:solidFill>
                  <a:schemeClr val="bg2"/>
                </a:solidFill>
              </a:rPr>
              <a:t>   – </a:t>
            </a:r>
            <a:r>
              <a:rPr lang="en-US" sz="2600" dirty="0">
                <a:solidFill>
                  <a:schemeClr val="bg2"/>
                </a:solidFill>
              </a:rPr>
              <a:t>automated updates </a:t>
            </a:r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724400" y="1600199"/>
            <a:ext cx="419100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• </a:t>
            </a:r>
            <a:r>
              <a:rPr lang="en-US" sz="2400" dirty="0"/>
              <a:t>A public resource </a:t>
            </a:r>
          </a:p>
          <a:p>
            <a:pPr marL="0" indent="0">
              <a:buNone/>
            </a:pPr>
            <a:r>
              <a:rPr lang="en-US" sz="2400" dirty="0" smtClean="0"/>
              <a:t>  – </a:t>
            </a:r>
            <a:r>
              <a:rPr lang="en-US" sz="2400" dirty="0"/>
              <a:t>anyone can access </a:t>
            </a:r>
          </a:p>
          <a:p>
            <a:pPr marL="0" indent="0">
              <a:buNone/>
            </a:pPr>
            <a:r>
              <a:rPr lang="en-US" sz="2400" dirty="0" smtClean="0"/>
              <a:t>    • browse, search &amp; view</a:t>
            </a:r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    • data download</a:t>
            </a:r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  – </a:t>
            </a:r>
            <a:r>
              <a:rPr lang="en-US" sz="2400" dirty="0"/>
              <a:t>integrated </a:t>
            </a:r>
          </a:p>
          <a:p>
            <a:pPr marL="0" indent="0">
              <a:buNone/>
            </a:pPr>
            <a:r>
              <a:rPr lang="en-US" sz="2400" dirty="0" smtClean="0"/>
              <a:t>  – </a:t>
            </a:r>
            <a:r>
              <a:rPr lang="en-US" sz="2400" dirty="0"/>
              <a:t>analysis capabilities </a:t>
            </a:r>
          </a:p>
          <a:p>
            <a:pPr marL="0" indent="0">
              <a:buNone/>
            </a:pPr>
            <a:r>
              <a:rPr lang="en-US" sz="2400" dirty="0" smtClean="0"/>
              <a:t>  – </a:t>
            </a:r>
            <a:r>
              <a:rPr lang="en-US" sz="2400" dirty="0"/>
              <a:t>programmatic layers </a:t>
            </a:r>
          </a:p>
          <a:p>
            <a:pPr marL="0" indent="0">
              <a:buNone/>
            </a:pPr>
            <a:r>
              <a:rPr lang="en-US" sz="2400" dirty="0" smtClean="0"/>
              <a:t>    • </a:t>
            </a:r>
            <a:r>
              <a:rPr lang="en-US" sz="2400" dirty="0"/>
              <a:t>PUG, </a:t>
            </a:r>
            <a:r>
              <a:rPr lang="en-US" sz="2400" dirty="0" smtClean="0"/>
              <a:t>PUG/SOAP/REST </a:t>
            </a:r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    • </a:t>
            </a:r>
            <a:r>
              <a:rPr lang="en-US" sz="2400" dirty="0" err="1"/>
              <a:t>Entrez</a:t>
            </a:r>
            <a:r>
              <a:rPr lang="en-US" sz="2400" dirty="0"/>
              <a:t> Utilities </a:t>
            </a:r>
          </a:p>
          <a:p>
            <a:pPr marL="0" indent="0">
              <a:buNone/>
            </a:pPr>
            <a:r>
              <a:rPr lang="en-US" sz="2400" dirty="0" smtClean="0"/>
              <a:t>    • </a:t>
            </a:r>
            <a:r>
              <a:rPr lang="en-US" sz="2400" dirty="0"/>
              <a:t>URL-based interfaces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1899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title"/>
          </p:nvPr>
        </p:nvSpPr>
        <p:spPr>
          <a:xfrm>
            <a:off x="609600" y="194086"/>
            <a:ext cx="7391400" cy="1204889"/>
          </a:xfrm>
        </p:spPr>
        <p:txBody>
          <a:bodyPr anchorCtr="1"/>
          <a:lstStyle/>
          <a:p>
            <a:pPr algn="l" eaLnBrk="1" hangingPunct="1">
              <a:lnSpc>
                <a:spcPct val="80000"/>
              </a:lnSpc>
            </a:pPr>
            <a:r>
              <a:rPr lang="en-US" sz="3200" b="1" dirty="0" smtClean="0">
                <a:solidFill>
                  <a:srgbClr val="2C588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PubChem history: the MLI initiative </a:t>
            </a:r>
            <a:r>
              <a:rPr lang="en-US" sz="24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(</a:t>
            </a:r>
            <a:r>
              <a:rPr lang="en-US" sz="2400" b="1" dirty="0" smtClean="0">
                <a:latin typeface="Helvetica" panose="020B0604020202020204" pitchFamily="34" charset="0"/>
                <a:cs typeface="Helvetica" panose="020B0604020202020204" pitchFamily="34" charset="0"/>
                <a:hlinkClick r:id="rId3"/>
              </a:rPr>
              <a:t>http://mli.nih.gov/mli/</a:t>
            </a:r>
            <a:r>
              <a:rPr lang="en-US" sz="24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2004-2014)</a:t>
            </a:r>
            <a:endParaRPr lang="en-US" sz="3200" b="1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36D28F-954E-4143-BBE3-ADA32CF608DF}" type="slidenum">
              <a:rPr lang="en-US" altLang="zh-CN" smtClean="0"/>
              <a:pPr>
                <a:defRPr/>
              </a:pPr>
              <a:t>7</a:t>
            </a:fld>
            <a:endParaRPr lang="en-US" altLang="zh-CN"/>
          </a:p>
        </p:txBody>
      </p:sp>
      <p:grpSp>
        <p:nvGrpSpPr>
          <p:cNvPr id="20" name="Group 19"/>
          <p:cNvGrpSpPr/>
          <p:nvPr/>
        </p:nvGrpSpPr>
        <p:grpSpPr>
          <a:xfrm>
            <a:off x="748189" y="2895600"/>
            <a:ext cx="7647622" cy="3560445"/>
            <a:chOff x="748189" y="2667000"/>
            <a:chExt cx="7647622" cy="3560445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8189" y="2667000"/>
              <a:ext cx="7647622" cy="3560445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6212363" y="2858475"/>
              <a:ext cx="1752600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Science</a:t>
              </a:r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1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2004</a:t>
              </a:r>
              <a:r>
                <a:rPr lang="en-US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306:1138-1139</a:t>
              </a:r>
              <a:endParaRPr lang="en-US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776287" y="1325940"/>
            <a:ext cx="705802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identify and develop </a:t>
            </a:r>
            <a:r>
              <a:rPr lang="en-US" sz="1600" dirty="0" smtClean="0"/>
              <a:t>small-molecule chemical probes through </a:t>
            </a:r>
            <a:r>
              <a:rPr lang="en-US" sz="1600" dirty="0">
                <a:solidFill>
                  <a:srgbClr val="0000CC"/>
                </a:solidFill>
              </a:rPr>
              <a:t>high-throughput screening </a:t>
            </a:r>
            <a:r>
              <a:rPr lang="en-US" sz="1600" dirty="0" smtClean="0">
                <a:solidFill>
                  <a:srgbClr val="0000CC"/>
                </a:solidFill>
              </a:rPr>
              <a:t>(HTS)</a:t>
            </a:r>
            <a:endParaRPr lang="en-US" sz="16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/>
              <a:t>expand the use of chemical probes for basic research (e.g. understanding the unknown biological systems, rare diseases)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/>
              <a:t>all data must be deposited into PubChem to be public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p</a:t>
            </a:r>
            <a:r>
              <a:rPr lang="en-US" sz="1600" dirty="0" smtClean="0"/>
              <a:t>ilot &amp; production phase, 16 MLI screening centers/labs founded,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33755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9091"/>
          <a:stretch/>
        </p:blipFill>
        <p:spPr>
          <a:xfrm>
            <a:off x="1572508" y="1066800"/>
            <a:ext cx="4458284" cy="3048000"/>
          </a:xfrm>
          <a:prstGeom prst="rect">
            <a:avLst/>
          </a:prstGeom>
        </p:spPr>
      </p:pic>
      <p:sp>
        <p:nvSpPr>
          <p:cNvPr id="6147" name="Rectangle 3"/>
          <p:cNvSpPr>
            <a:spLocks noGrp="1" noChangeArrowheads="1"/>
          </p:cNvSpPr>
          <p:nvPr>
            <p:ph type="title"/>
          </p:nvPr>
        </p:nvSpPr>
        <p:spPr>
          <a:xfrm>
            <a:off x="541215" y="286101"/>
            <a:ext cx="6164385" cy="829965"/>
          </a:xfrm>
        </p:spPr>
        <p:txBody>
          <a:bodyPr anchorCtr="1"/>
          <a:lstStyle/>
          <a:p>
            <a:pPr algn="l" eaLnBrk="1" hangingPunct="1">
              <a:lnSpc>
                <a:spcPct val="80000"/>
              </a:lnSpc>
            </a:pPr>
            <a:r>
              <a:rPr lang="en-US" sz="3200" b="1" dirty="0" smtClean="0">
                <a:solidFill>
                  <a:srgbClr val="33669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PubChem: go beyond the MLI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36D28F-954E-4143-BBE3-ADA32CF608DF}" type="slidenum">
              <a:rPr lang="en-US" altLang="zh-CN" smtClean="0"/>
              <a:pPr>
                <a:defRPr/>
              </a:pPr>
              <a:t>8</a:t>
            </a:fld>
            <a:endParaRPr lang="en-US" altLang="zh-CN"/>
          </a:p>
        </p:txBody>
      </p:sp>
      <p:sp>
        <p:nvSpPr>
          <p:cNvPr id="8" name="TextBox 7"/>
          <p:cNvSpPr txBox="1"/>
          <p:nvPr/>
        </p:nvSpPr>
        <p:spPr>
          <a:xfrm>
            <a:off x="1572508" y="6261914"/>
            <a:ext cx="5134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200" b="1" dirty="0" smtClean="0">
                <a:solidFill>
                  <a:srgbClr val="0000CC"/>
                </a:solidFill>
                <a:latin typeface="Helvetica" pitchFamily="34" charset="0"/>
                <a:ea typeface="SimSun" pitchFamily="2" charset="-122"/>
              </a:rPr>
              <a:t>See full list at: http://pubchem.ncbi.nlm.nih.gov/sources/</a:t>
            </a:r>
            <a:endParaRPr lang="en-US" sz="1800" dirty="0" smtClean="0">
              <a:solidFill>
                <a:srgbClr val="0000CC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23950" y="4334021"/>
            <a:ext cx="7391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itchFamily="2" charset="2"/>
              <a:buChar char="§"/>
            </a:pPr>
            <a:r>
              <a:rPr lang="en-US" sz="1200" dirty="0" smtClean="0">
                <a:solidFill>
                  <a:srgbClr val="00B050"/>
                </a:solidFill>
              </a:rPr>
              <a:t>academic institution &amp; university (Broad Institute, Scripps, John Hopkins U. New Mexico, Peter </a:t>
            </a:r>
            <a:r>
              <a:rPr lang="en-US" sz="1200" dirty="0" err="1" smtClean="0">
                <a:solidFill>
                  <a:srgbClr val="00B050"/>
                </a:solidFill>
              </a:rPr>
              <a:t>MacCallum</a:t>
            </a:r>
            <a:r>
              <a:rPr lang="en-US" sz="1200" dirty="0" smtClean="0">
                <a:solidFill>
                  <a:srgbClr val="00B050"/>
                </a:solidFill>
              </a:rPr>
              <a:t> Cancer Center, Gurdon Institute, Leiden U. Medical Center, Weizmann Institute of Science )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en-US" sz="1200" dirty="0">
                <a:solidFill>
                  <a:srgbClr val="00B050"/>
                </a:solidFill>
              </a:rPr>
              <a:t>s</a:t>
            </a:r>
            <a:r>
              <a:rPr lang="en-US" sz="1200" dirty="0" smtClean="0">
                <a:solidFill>
                  <a:srgbClr val="00B050"/>
                </a:solidFill>
              </a:rPr>
              <a:t>creening facility  (DRSC, ICCB-Longwood/NSRB, )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en-US" sz="1200" dirty="0" smtClean="0">
                <a:solidFill>
                  <a:srgbClr val="00B050"/>
                </a:solidFill>
              </a:rPr>
              <a:t>government agency (NIH, EPA, NSF)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en-US" sz="1200" dirty="0">
                <a:solidFill>
                  <a:srgbClr val="00B050"/>
                </a:solidFill>
              </a:rPr>
              <a:t>p</a:t>
            </a:r>
            <a:r>
              <a:rPr lang="en-US" sz="1200" dirty="0" smtClean="0">
                <a:solidFill>
                  <a:srgbClr val="00B050"/>
                </a:solidFill>
              </a:rPr>
              <a:t>rivate foundation (Bill &amp; Melinda Gates Foundation)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en-US" sz="1200" dirty="0" smtClean="0">
                <a:solidFill>
                  <a:srgbClr val="00B050"/>
                </a:solidFill>
              </a:rPr>
              <a:t>pharmaceutical company (GlaxoSmithKline, Novartis, Genentech, GE Healthcare </a:t>
            </a:r>
            <a:r>
              <a:rPr lang="en-US" sz="1200" dirty="0" err="1" smtClean="0">
                <a:solidFill>
                  <a:srgbClr val="00B050"/>
                </a:solidFill>
              </a:rPr>
              <a:t>Dharmacon</a:t>
            </a:r>
            <a:r>
              <a:rPr lang="en-US" sz="1200" dirty="0" smtClean="0">
                <a:solidFill>
                  <a:srgbClr val="00B050"/>
                </a:solidFill>
              </a:rPr>
              <a:t>, Abbott)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en-US" sz="1200" dirty="0" smtClean="0">
                <a:solidFill>
                  <a:srgbClr val="00B050"/>
                </a:solidFill>
              </a:rPr>
              <a:t>journal publisher (Nature </a:t>
            </a:r>
            <a:r>
              <a:rPr lang="en-US" sz="1200" dirty="0">
                <a:solidFill>
                  <a:srgbClr val="00B050"/>
                </a:solidFill>
              </a:rPr>
              <a:t>Publishing </a:t>
            </a:r>
            <a:r>
              <a:rPr lang="en-US" sz="1200" dirty="0" smtClean="0">
                <a:solidFill>
                  <a:srgbClr val="00B050"/>
                </a:solidFill>
              </a:rPr>
              <a:t>Group)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en-US" sz="1200" dirty="0" smtClean="0">
                <a:solidFill>
                  <a:srgbClr val="00B050"/>
                </a:solidFill>
              </a:rPr>
              <a:t>database provider (DrugBank, ChEMBL, IUPHAR, </a:t>
            </a:r>
            <a:r>
              <a:rPr lang="en-US" sz="1200" dirty="0" err="1" smtClean="0">
                <a:solidFill>
                  <a:srgbClr val="00B050"/>
                </a:solidFill>
              </a:rPr>
              <a:t>BindingDB</a:t>
            </a:r>
            <a:r>
              <a:rPr lang="en-US" sz="1200" dirty="0" smtClean="0">
                <a:solidFill>
                  <a:srgbClr val="00B050"/>
                </a:solidFill>
              </a:rPr>
              <a:t>, </a:t>
            </a:r>
            <a:r>
              <a:rPr lang="en-US" sz="1200" dirty="0" err="1" smtClean="0">
                <a:solidFill>
                  <a:srgbClr val="00B050"/>
                </a:solidFill>
              </a:rPr>
              <a:t>PDBbind</a:t>
            </a:r>
            <a:r>
              <a:rPr lang="en-US" sz="1200" dirty="0" smtClean="0">
                <a:solidFill>
                  <a:srgbClr val="00B050"/>
                </a:solidFill>
              </a:rPr>
              <a:t>)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en-US" sz="1200" dirty="0" smtClean="0">
                <a:solidFill>
                  <a:srgbClr val="00B050"/>
                </a:solidFill>
              </a:rPr>
              <a:t>other</a:t>
            </a:r>
            <a:endParaRPr lang="en-US" sz="1200" dirty="0">
              <a:solidFill>
                <a:srgbClr val="00B05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943601" y="1324883"/>
            <a:ext cx="257175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>
                <a:solidFill>
                  <a:srgbClr val="FF0000"/>
                </a:solidFill>
              </a:rPr>
              <a:t>300</a:t>
            </a:r>
            <a:r>
              <a:rPr lang="en-US" sz="2400" dirty="0">
                <a:solidFill>
                  <a:srgbClr val="000000"/>
                </a:solidFill>
              </a:rPr>
              <a:t> sources </a:t>
            </a:r>
            <a:endParaRPr lang="en-US" sz="2400" dirty="0" smtClean="0">
              <a:solidFill>
                <a:srgbClr val="000000"/>
              </a:solidFill>
            </a:endParaRPr>
          </a:p>
          <a:p>
            <a:pPr lvl="0"/>
            <a:r>
              <a:rPr lang="en-US" sz="2400" dirty="0" smtClean="0">
                <a:solidFill>
                  <a:srgbClr val="000000"/>
                </a:solidFill>
              </a:rPr>
              <a:t>for substance</a:t>
            </a:r>
          </a:p>
          <a:p>
            <a:pPr lvl="0"/>
            <a:endParaRPr lang="en-US" sz="2400" dirty="0">
              <a:solidFill>
                <a:srgbClr val="000000"/>
              </a:solidFill>
            </a:endParaRPr>
          </a:p>
          <a:p>
            <a:r>
              <a:rPr lang="en-US" sz="2400" b="1" dirty="0">
                <a:solidFill>
                  <a:srgbClr val="FF0000"/>
                </a:solidFill>
              </a:rPr>
              <a:t>70</a:t>
            </a:r>
            <a:r>
              <a:rPr lang="en-US" sz="2400" dirty="0"/>
              <a:t> sources for bioassay</a:t>
            </a:r>
          </a:p>
          <a:p>
            <a:pPr lvl="0"/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95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9091"/>
          <a:stretch/>
        </p:blipFill>
        <p:spPr>
          <a:xfrm>
            <a:off x="1777510" y="1393066"/>
            <a:ext cx="3691793" cy="2523973"/>
          </a:xfrm>
          <a:prstGeom prst="rect">
            <a:avLst/>
          </a:prstGeom>
        </p:spPr>
      </p:pic>
      <p:sp>
        <p:nvSpPr>
          <p:cNvPr id="6147" name="Rectangle 3"/>
          <p:cNvSpPr>
            <a:spLocks noGrp="1" noChangeArrowheads="1"/>
          </p:cNvSpPr>
          <p:nvPr>
            <p:ph type="title"/>
          </p:nvPr>
        </p:nvSpPr>
        <p:spPr>
          <a:xfrm>
            <a:off x="541215" y="286101"/>
            <a:ext cx="6164385" cy="829965"/>
          </a:xfrm>
        </p:spPr>
        <p:txBody>
          <a:bodyPr anchorCtr="1"/>
          <a:lstStyle/>
          <a:p>
            <a:pPr algn="l" eaLnBrk="1" hangingPunct="1">
              <a:lnSpc>
                <a:spcPct val="80000"/>
              </a:lnSpc>
            </a:pPr>
            <a:r>
              <a:rPr lang="en-US" sz="3200" b="1" dirty="0" smtClean="0">
                <a:solidFill>
                  <a:srgbClr val="33669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PubChem: go beyond the MLI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36D28F-954E-4143-BBE3-ADA32CF608DF}" type="slidenum">
              <a:rPr lang="en-US" altLang="zh-CN" smtClean="0"/>
              <a:pPr>
                <a:defRPr/>
              </a:pPr>
              <a:t>9</a:t>
            </a:fld>
            <a:endParaRPr lang="en-US" altLang="zh-CN"/>
          </a:p>
        </p:txBody>
      </p:sp>
      <p:sp>
        <p:nvSpPr>
          <p:cNvPr id="11" name="TextBox 10"/>
          <p:cNvSpPr txBox="1"/>
          <p:nvPr/>
        </p:nvSpPr>
        <p:spPr>
          <a:xfrm>
            <a:off x="1652167" y="943475"/>
            <a:ext cx="5134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200" b="1" dirty="0" smtClean="0">
                <a:solidFill>
                  <a:srgbClr val="0000CC"/>
                </a:solidFill>
                <a:latin typeface="Helvetica" pitchFamily="34" charset="0"/>
                <a:ea typeface="SimSun" pitchFamily="2" charset="-122"/>
              </a:rPr>
              <a:t>See full list at: http://pubchem.ncbi.nlm.nih.gov/sources/</a:t>
            </a:r>
            <a:endParaRPr lang="en-US" sz="1800" dirty="0" smtClean="0">
              <a:solidFill>
                <a:srgbClr val="0000CC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81200" y="4058614"/>
            <a:ext cx="73914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itchFamily="2" charset="2"/>
              <a:buChar char="§"/>
            </a:pPr>
            <a:r>
              <a:rPr lang="en-US" sz="2000" dirty="0" smtClean="0">
                <a:solidFill>
                  <a:srgbClr val="2C5884"/>
                </a:solidFill>
              </a:rPr>
              <a:t>Substance:</a:t>
            </a:r>
          </a:p>
          <a:p>
            <a:r>
              <a:rPr lang="en-US" sz="2000" dirty="0" smtClean="0">
                <a:solidFill>
                  <a:srgbClr val="2C5884"/>
                </a:solidFill>
              </a:rPr>
              <a:t>      300 data sources</a:t>
            </a:r>
          </a:p>
          <a:p>
            <a:r>
              <a:rPr lang="en-US" sz="2000" dirty="0">
                <a:solidFill>
                  <a:srgbClr val="2C5884"/>
                </a:solidFill>
              </a:rPr>
              <a:t> </a:t>
            </a:r>
            <a:r>
              <a:rPr lang="en-US" sz="2000" dirty="0" smtClean="0">
                <a:solidFill>
                  <a:srgbClr val="2C5884"/>
                </a:solidFill>
              </a:rPr>
              <a:t>     158,000,000 records (SID)</a:t>
            </a:r>
          </a:p>
          <a:p>
            <a:r>
              <a:rPr lang="en-US" sz="2000" dirty="0">
                <a:solidFill>
                  <a:srgbClr val="2C5884"/>
                </a:solidFill>
              </a:rPr>
              <a:t> </a:t>
            </a:r>
            <a:r>
              <a:rPr lang="en-US" sz="2000" dirty="0" smtClean="0">
                <a:solidFill>
                  <a:srgbClr val="2C5884"/>
                </a:solidFill>
              </a:rPr>
              <a:t>      60,000,000 unique chemical structures (CID)</a:t>
            </a:r>
          </a:p>
          <a:p>
            <a:endParaRPr lang="en-US" sz="2000" dirty="0" smtClean="0">
              <a:solidFill>
                <a:srgbClr val="2C5884"/>
              </a:solidFill>
            </a:endParaRPr>
          </a:p>
          <a:p>
            <a:pPr marL="171450" indent="-171450">
              <a:buFont typeface="Wingdings" pitchFamily="2" charset="2"/>
              <a:buChar char="§"/>
            </a:pPr>
            <a:r>
              <a:rPr lang="en-US" sz="2000" dirty="0" err="1" smtClean="0">
                <a:solidFill>
                  <a:srgbClr val="2C5884"/>
                </a:solidFill>
              </a:rPr>
              <a:t>BioAssay</a:t>
            </a:r>
            <a:r>
              <a:rPr lang="en-US" sz="2000" dirty="0" smtClean="0">
                <a:solidFill>
                  <a:srgbClr val="2C5884"/>
                </a:solidFill>
              </a:rPr>
              <a:t>:</a:t>
            </a:r>
          </a:p>
          <a:p>
            <a:r>
              <a:rPr lang="en-US" sz="2000" dirty="0">
                <a:solidFill>
                  <a:srgbClr val="2C5884"/>
                </a:solidFill>
              </a:rPr>
              <a:t> </a:t>
            </a:r>
            <a:r>
              <a:rPr lang="en-US" sz="2000" dirty="0" smtClean="0">
                <a:solidFill>
                  <a:srgbClr val="2C5884"/>
                </a:solidFill>
              </a:rPr>
              <a:t>      70 data sources</a:t>
            </a:r>
          </a:p>
          <a:p>
            <a:r>
              <a:rPr lang="en-US" sz="2000" dirty="0">
                <a:solidFill>
                  <a:srgbClr val="2C5884"/>
                </a:solidFill>
              </a:rPr>
              <a:t> </a:t>
            </a:r>
            <a:r>
              <a:rPr lang="en-US" sz="2000" dirty="0" smtClean="0">
                <a:solidFill>
                  <a:srgbClr val="2C5884"/>
                </a:solidFill>
              </a:rPr>
              <a:t>      1, 100, 000 datasets (AID)</a:t>
            </a:r>
          </a:p>
          <a:p>
            <a:endParaRPr lang="en-US" sz="2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686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|1|0.2|0.3|0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222615</TotalTime>
  <Words>2432</Words>
  <Application>Microsoft Office PowerPoint</Application>
  <PresentationFormat>On-screen Show (4:3)</PresentationFormat>
  <Paragraphs>605</Paragraphs>
  <Slides>57</Slides>
  <Notes>11</Notes>
  <HiddenSlides>25</HiddenSlides>
  <MMClips>8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9" baseType="lpstr">
      <vt:lpstr>Office Theme</vt:lpstr>
      <vt:lpstr>Image</vt:lpstr>
      <vt:lpstr>            PubChem’s Support for Medicinal Chemistry and Drug Discovery      </vt:lpstr>
      <vt:lpstr>PubChem … http://pubchem.ncbi.nlm.nih.gov </vt:lpstr>
      <vt:lpstr>The National Center for  Biotechnology Information</vt:lpstr>
      <vt:lpstr>PowerPoint Presentation</vt:lpstr>
      <vt:lpstr>More about PubChem …</vt:lpstr>
      <vt:lpstr>More about PubChem …</vt:lpstr>
      <vt:lpstr>PubChem history: the MLI initiative (http://mli.nih.gov/mli/ 2004-2014)</vt:lpstr>
      <vt:lpstr>PubChem: go beyond the MLI</vt:lpstr>
      <vt:lpstr>PubChem: go beyond the MLI</vt:lpstr>
      <vt:lpstr>         … a community hub …</vt:lpstr>
      <vt:lpstr>PowerPoint Presentation</vt:lpstr>
      <vt:lpstr>PowerPoint Presentation</vt:lpstr>
      <vt:lpstr>PowerPoint Presentation</vt:lpstr>
      <vt:lpstr>Literature Based BioAssay Data Content    – Small molecule data from 50,000 publications</vt:lpstr>
      <vt:lpstr>Protein BioAssay Target …   </vt:lpstr>
      <vt:lpstr>Biological Pathways for Protein Target …   </vt:lpstr>
      <vt:lpstr>Chemical Probe </vt:lpstr>
      <vt:lpstr>PowerPoint Presentation</vt:lpstr>
      <vt:lpstr>PowerPoint Presentation</vt:lpstr>
      <vt:lpstr>PubChem Citation…     Search “PubChem” finds 1256 hits in PubMed,2132 in PMC  </vt:lpstr>
      <vt:lpstr>Analyze PubChem Applications</vt:lpstr>
      <vt:lpstr>PubChem applications by biomedical research community</vt:lpstr>
      <vt:lpstr>PowerPoint Presentation</vt:lpstr>
      <vt:lpstr>PowerPoint Presentation</vt:lpstr>
      <vt:lpstr>Chemical Probe </vt:lpstr>
      <vt:lpstr>A Small Molecule BioAssay Record… https://pubchem.ncbi.nlm.nih.gov/bioassay/1202</vt:lpstr>
      <vt:lpstr>BioAssay Descriptions &amp; Data … https://pubchem.ncbi.nlm.nih.gov/bioassay/1202</vt:lpstr>
      <vt:lpstr>BioAssay Descriptions &amp; Data … https://pubchem.ncbi.nlm.nih.gov/bioassay/1202</vt:lpstr>
      <vt:lpstr>Assay Data &amp; Analysis Tools … https://pubchem.ncbi.nlm.nih.gov/bioassay/1284 </vt:lpstr>
      <vt:lpstr> More services …            </vt:lpstr>
      <vt:lpstr>PubChem Search</vt:lpstr>
      <vt:lpstr>BioAssay search by target name </vt:lpstr>
      <vt:lpstr> Advanced BioAssay Search  Interface …   http://www.ncbi.nlm.nih.gov/pcassay/limits? </vt:lpstr>
      <vt:lpstr>BioAssay from NCBI Gene search</vt:lpstr>
      <vt:lpstr>BioAssay from NCBI PubMed search</vt:lpstr>
      <vt:lpstr>BioAssay from NCBI PubMed search</vt:lpstr>
      <vt:lpstr>PowerPoint Presentation</vt:lpstr>
      <vt:lpstr>Search anti-malarial bioactivity … </vt:lpstr>
      <vt:lpstr>BioAssay from NCBI PubMed search</vt:lpstr>
      <vt:lpstr>PubChem applications by biomedical research community</vt:lpstr>
      <vt:lpstr>PubChem applications by biomedical research community</vt:lpstr>
      <vt:lpstr>Require PubChem Identifier …</vt:lpstr>
      <vt:lpstr>Stand on top of PubChem…</vt:lpstr>
      <vt:lpstr>PubChem applications by biomedical research community</vt:lpstr>
      <vt:lpstr>Data mining PubChem BioAssay…</vt:lpstr>
      <vt:lpstr>Data mining PubChem BioAssay…</vt:lpstr>
      <vt:lpstr>Data mining PubChem BioAssay…</vt:lpstr>
      <vt:lpstr>PubChem applications by biomedical research community</vt:lpstr>
      <vt:lpstr>Submit data to PubChem</vt:lpstr>
      <vt:lpstr>Uploading data is easy</vt:lpstr>
      <vt:lpstr>Upload screening results</vt:lpstr>
      <vt:lpstr>On-hold Record Flexibility</vt:lpstr>
      <vt:lpstr>PowerPoint Presentation</vt:lpstr>
      <vt:lpstr>PubChem references</vt:lpstr>
      <vt:lpstr>Summary</vt:lpstr>
      <vt:lpstr> </vt:lpstr>
      <vt:lpstr>PubChem  … Open &amp; Public Resource http://pubchem.ncbi.nlm.nih.gov </vt:lpstr>
    </vt:vector>
  </TitlesOfParts>
  <Company>National Center for Biotechnology Information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Entrez’s PubChem</dc:title>
  <dc:creator>ywang</dc:creator>
  <cp:lastModifiedBy>omics</cp:lastModifiedBy>
  <cp:revision>2324</cp:revision>
  <dcterms:created xsi:type="dcterms:W3CDTF">2004-10-12T20:07:41Z</dcterms:created>
  <dcterms:modified xsi:type="dcterms:W3CDTF">2015-11-04T14:59:40Z</dcterms:modified>
</cp:coreProperties>
</file>