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57" r:id="rId3"/>
    <p:sldId id="258" r:id="rId4"/>
    <p:sldId id="259" r:id="rId5"/>
    <p:sldId id="260" r:id="rId6"/>
    <p:sldId id="261" r:id="rId7"/>
    <p:sldId id="262" r:id="rId8"/>
    <p:sldId id="265" r:id="rId9"/>
    <p:sldId id="267" r:id="rId10"/>
    <p:sldId id="268" r:id="rId11"/>
    <p:sldId id="269" r:id="rId12"/>
    <p:sldId id="270" r:id="rId13"/>
    <p:sldId id="276" r:id="rId14"/>
    <p:sldId id="271" r:id="rId15"/>
    <p:sldId id="275" r:id="rId16"/>
    <p:sldId id="291" r:id="rId17"/>
    <p:sldId id="277" r:id="rId18"/>
    <p:sldId id="292" r:id="rId19"/>
    <p:sldId id="278" r:id="rId20"/>
    <p:sldId id="279" r:id="rId21"/>
    <p:sldId id="280" r:id="rId22"/>
    <p:sldId id="281" r:id="rId23"/>
    <p:sldId id="282" r:id="rId24"/>
    <p:sldId id="283" r:id="rId25"/>
    <p:sldId id="284" r:id="rId26"/>
    <p:sldId id="293" r:id="rId27"/>
    <p:sldId id="285" r:id="rId28"/>
    <p:sldId id="294" r:id="rId29"/>
    <p:sldId id="290" r:id="rId30"/>
    <p:sldId id="287" r:id="rId31"/>
    <p:sldId id="295" r:id="rId32"/>
    <p:sldId id="288" r:id="rId33"/>
    <p:sldId id="289"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p:scale>
          <a:sx n="60" d="100"/>
          <a:sy n="60" d="100"/>
        </p:scale>
        <p:origin x="-1572" y="-17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image" Target="../media/image8.wmf"/><Relationship Id="rId7" Type="http://schemas.openxmlformats.org/officeDocument/2006/relationships/image" Target="../media/image12.wmf"/><Relationship Id="rId2" Type="http://schemas.openxmlformats.org/officeDocument/2006/relationships/image" Target="../media/image7.wmf"/><Relationship Id="rId1" Type="http://schemas.openxmlformats.org/officeDocument/2006/relationships/image" Target="../media/image6.wmf"/><Relationship Id="rId6" Type="http://schemas.openxmlformats.org/officeDocument/2006/relationships/image" Target="../media/image11.wmf"/><Relationship Id="rId5" Type="http://schemas.openxmlformats.org/officeDocument/2006/relationships/image" Target="../media/image10.wmf"/><Relationship Id="rId10" Type="http://schemas.openxmlformats.org/officeDocument/2006/relationships/image" Target="../media/image15.wmf"/><Relationship Id="rId4" Type="http://schemas.openxmlformats.org/officeDocument/2006/relationships/image" Target="../media/image9.wmf"/><Relationship Id="rId9" Type="http://schemas.openxmlformats.org/officeDocument/2006/relationships/image" Target="../media/image14.wmf"/></Relationships>
</file>

<file path=ppt/drawings/_rels/vmlDrawing10.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79.wmf"/></Relationships>
</file>

<file path=ppt/drawings/_rels/vmlDrawing2.vml.rels><?xml version="1.0" encoding="UTF-8" standalone="yes"?>
<Relationships xmlns="http://schemas.openxmlformats.org/package/2006/relationships"><Relationship Id="rId8" Type="http://schemas.openxmlformats.org/officeDocument/2006/relationships/image" Target="../media/image23.wmf"/><Relationship Id="rId3" Type="http://schemas.openxmlformats.org/officeDocument/2006/relationships/image" Target="../media/image18.wmf"/><Relationship Id="rId7" Type="http://schemas.openxmlformats.org/officeDocument/2006/relationships/image" Target="../media/image22.wmf"/><Relationship Id="rId2" Type="http://schemas.openxmlformats.org/officeDocument/2006/relationships/image" Target="../media/image17.wmf"/><Relationship Id="rId1" Type="http://schemas.openxmlformats.org/officeDocument/2006/relationships/image" Target="../media/image16.wmf"/><Relationship Id="rId6" Type="http://schemas.openxmlformats.org/officeDocument/2006/relationships/image" Target="../media/image21.wmf"/><Relationship Id="rId11" Type="http://schemas.openxmlformats.org/officeDocument/2006/relationships/image" Target="../media/image26.wmf"/><Relationship Id="rId5" Type="http://schemas.openxmlformats.org/officeDocument/2006/relationships/image" Target="../media/image20.wmf"/><Relationship Id="rId10" Type="http://schemas.openxmlformats.org/officeDocument/2006/relationships/image" Target="../media/image25.wmf"/><Relationship Id="rId4" Type="http://schemas.openxmlformats.org/officeDocument/2006/relationships/image" Target="../media/image19.wmf"/><Relationship Id="rId9" Type="http://schemas.openxmlformats.org/officeDocument/2006/relationships/image" Target="../media/image24.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29.wmf"/><Relationship Id="rId7" Type="http://schemas.openxmlformats.org/officeDocument/2006/relationships/image" Target="../media/image33.wmf"/><Relationship Id="rId2" Type="http://schemas.openxmlformats.org/officeDocument/2006/relationships/image" Target="../media/image28.wmf"/><Relationship Id="rId1" Type="http://schemas.openxmlformats.org/officeDocument/2006/relationships/image" Target="../media/image27.wmf"/><Relationship Id="rId6" Type="http://schemas.openxmlformats.org/officeDocument/2006/relationships/image" Target="../media/image32.wmf"/><Relationship Id="rId5" Type="http://schemas.openxmlformats.org/officeDocument/2006/relationships/image" Target="../media/image31.wmf"/><Relationship Id="rId4" Type="http://schemas.openxmlformats.org/officeDocument/2006/relationships/image" Target="../media/image30.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2" Type="http://schemas.openxmlformats.org/officeDocument/2006/relationships/image" Target="../media/image23.wmf"/><Relationship Id="rId1" Type="http://schemas.openxmlformats.org/officeDocument/2006/relationships/image" Target="../media/image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37.wmf"/></Relationships>
</file>

<file path=ppt/drawings/_rels/vmlDrawing8.vml.rels><?xml version="1.0" encoding="UTF-8" standalone="yes"?>
<Relationships xmlns="http://schemas.openxmlformats.org/package/2006/relationships"><Relationship Id="rId8" Type="http://schemas.openxmlformats.org/officeDocument/2006/relationships/image" Target="../media/image62.wmf"/><Relationship Id="rId3" Type="http://schemas.openxmlformats.org/officeDocument/2006/relationships/image" Target="../media/image57.wmf"/><Relationship Id="rId7" Type="http://schemas.openxmlformats.org/officeDocument/2006/relationships/image" Target="../media/image61.wmf"/><Relationship Id="rId12" Type="http://schemas.openxmlformats.org/officeDocument/2006/relationships/image" Target="../media/image66.wmf"/><Relationship Id="rId2" Type="http://schemas.openxmlformats.org/officeDocument/2006/relationships/image" Target="../media/image56.wmf"/><Relationship Id="rId1" Type="http://schemas.openxmlformats.org/officeDocument/2006/relationships/image" Target="../media/image55.wmf"/><Relationship Id="rId6" Type="http://schemas.openxmlformats.org/officeDocument/2006/relationships/image" Target="../media/image60.wmf"/><Relationship Id="rId11" Type="http://schemas.openxmlformats.org/officeDocument/2006/relationships/image" Target="../media/image65.wmf"/><Relationship Id="rId5" Type="http://schemas.openxmlformats.org/officeDocument/2006/relationships/image" Target="../media/image59.wmf"/><Relationship Id="rId10" Type="http://schemas.openxmlformats.org/officeDocument/2006/relationships/image" Target="../media/image64.wmf"/><Relationship Id="rId4" Type="http://schemas.openxmlformats.org/officeDocument/2006/relationships/image" Target="../media/image58.wmf"/><Relationship Id="rId9" Type="http://schemas.openxmlformats.org/officeDocument/2006/relationships/image" Target="../media/image63.w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74.wmf"/><Relationship Id="rId13" Type="http://schemas.openxmlformats.org/officeDocument/2006/relationships/image" Target="../media/image62.wmf"/><Relationship Id="rId3" Type="http://schemas.openxmlformats.org/officeDocument/2006/relationships/image" Target="../media/image69.wmf"/><Relationship Id="rId7" Type="http://schemas.openxmlformats.org/officeDocument/2006/relationships/image" Target="../media/image73.wmf"/><Relationship Id="rId12" Type="http://schemas.openxmlformats.org/officeDocument/2006/relationships/image" Target="../media/image78.wmf"/><Relationship Id="rId2" Type="http://schemas.openxmlformats.org/officeDocument/2006/relationships/image" Target="../media/image68.wmf"/><Relationship Id="rId1" Type="http://schemas.openxmlformats.org/officeDocument/2006/relationships/image" Target="../media/image67.wmf"/><Relationship Id="rId6" Type="http://schemas.openxmlformats.org/officeDocument/2006/relationships/image" Target="../media/image72.wmf"/><Relationship Id="rId11" Type="http://schemas.openxmlformats.org/officeDocument/2006/relationships/image" Target="../media/image77.wmf"/><Relationship Id="rId5" Type="http://schemas.openxmlformats.org/officeDocument/2006/relationships/image" Target="../media/image71.wmf"/><Relationship Id="rId15" Type="http://schemas.openxmlformats.org/officeDocument/2006/relationships/image" Target="../media/image23.wmf"/><Relationship Id="rId10" Type="http://schemas.openxmlformats.org/officeDocument/2006/relationships/image" Target="../media/image76.wmf"/><Relationship Id="rId4" Type="http://schemas.openxmlformats.org/officeDocument/2006/relationships/image" Target="../media/image70.wmf"/><Relationship Id="rId9" Type="http://schemas.openxmlformats.org/officeDocument/2006/relationships/image" Target="../media/image75.wmf"/><Relationship Id="rId14" Type="http://schemas.openxmlformats.org/officeDocument/2006/relationships/image" Target="../media/image6.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1" y="2130429"/>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78935" indent="0" algn="ctr">
              <a:buNone/>
              <a:defRPr>
                <a:solidFill>
                  <a:schemeClr val="tx1">
                    <a:tint val="75000"/>
                  </a:schemeClr>
                </a:solidFill>
              </a:defRPr>
            </a:lvl2pPr>
            <a:lvl3pPr marL="957870" indent="0" algn="ctr">
              <a:buNone/>
              <a:defRPr>
                <a:solidFill>
                  <a:schemeClr val="tx1">
                    <a:tint val="75000"/>
                  </a:schemeClr>
                </a:solidFill>
              </a:defRPr>
            </a:lvl3pPr>
            <a:lvl4pPr marL="1436805" indent="0" algn="ctr">
              <a:buNone/>
              <a:defRPr>
                <a:solidFill>
                  <a:schemeClr val="tx1">
                    <a:tint val="75000"/>
                  </a:schemeClr>
                </a:solidFill>
              </a:defRPr>
            </a:lvl4pPr>
            <a:lvl5pPr marL="1915740" indent="0" algn="ctr">
              <a:buNone/>
              <a:defRPr>
                <a:solidFill>
                  <a:schemeClr val="tx1">
                    <a:tint val="75000"/>
                  </a:schemeClr>
                </a:solidFill>
              </a:defRPr>
            </a:lvl5pPr>
            <a:lvl6pPr marL="2394675" indent="0" algn="ctr">
              <a:buNone/>
              <a:defRPr>
                <a:solidFill>
                  <a:schemeClr val="tx1">
                    <a:tint val="75000"/>
                  </a:schemeClr>
                </a:solidFill>
              </a:defRPr>
            </a:lvl6pPr>
            <a:lvl7pPr marL="2873610" indent="0" algn="ctr">
              <a:buNone/>
              <a:defRPr>
                <a:solidFill>
                  <a:schemeClr val="tx1">
                    <a:tint val="75000"/>
                  </a:schemeClr>
                </a:solidFill>
              </a:defRPr>
            </a:lvl7pPr>
            <a:lvl8pPr marL="3352545" indent="0" algn="ctr">
              <a:buNone/>
              <a:defRPr>
                <a:solidFill>
                  <a:schemeClr val="tx1">
                    <a:tint val="75000"/>
                  </a:schemeClr>
                </a:solidFill>
              </a:defRPr>
            </a:lvl8pPr>
            <a:lvl9pPr marL="3831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Prof. V.K. sharma, M.D. University, Rohtak, INDIA</a:t>
            </a:r>
          </a:p>
        </p:txBody>
      </p:sp>
      <p:sp>
        <p:nvSpPr>
          <p:cNvPr id="6" name="Slide Number Placeholder 5"/>
          <p:cNvSpPr>
            <a:spLocks noGrp="1"/>
          </p:cNvSpPr>
          <p:nvPr>
            <p:ph type="sldNum" sz="quarter" idx="12"/>
          </p:nvPr>
        </p:nvSpPr>
        <p:spPr/>
        <p:txBody>
          <a:bodyPr/>
          <a:lstStyle>
            <a:lvl1pPr>
              <a:defRPr/>
            </a:lvl1pPr>
          </a:lstStyle>
          <a:p>
            <a:pPr>
              <a:defRPr/>
            </a:pPr>
            <a:fld id="{C536C8B1-4122-4FA9-8DD8-38382D4308BC}"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Prof. V.K. sharma, M.D. University, Rohtak, INDIA</a:t>
            </a:r>
          </a:p>
        </p:txBody>
      </p:sp>
      <p:sp>
        <p:nvSpPr>
          <p:cNvPr id="6" name="Slide Number Placeholder 5"/>
          <p:cNvSpPr>
            <a:spLocks noGrp="1"/>
          </p:cNvSpPr>
          <p:nvPr>
            <p:ph type="sldNum" sz="quarter" idx="12"/>
          </p:nvPr>
        </p:nvSpPr>
        <p:spPr/>
        <p:txBody>
          <a:bodyPr/>
          <a:lstStyle>
            <a:lvl1pPr>
              <a:defRPr/>
            </a:lvl1pPr>
          </a:lstStyle>
          <a:p>
            <a:pPr>
              <a:defRPr/>
            </a:pPr>
            <a:fld id="{7A02C898-5EAE-4C45-87B2-6415901CBF75}" type="slidenum">
              <a:rPr lang="en-US"/>
              <a:pPr>
                <a:defRPr/>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3"/>
            <a:ext cx="7772400" cy="1362075"/>
          </a:xfrm>
        </p:spPr>
        <p:txBody>
          <a:bodyPr anchor="t"/>
          <a:lstStyle>
            <a:lvl1pPr algn="l">
              <a:defRPr sz="42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5"/>
            <a:ext cx="7772400" cy="1500187"/>
          </a:xfrm>
        </p:spPr>
        <p:txBody>
          <a:bodyPr anchor="b"/>
          <a:lstStyle>
            <a:lvl1pPr marL="0" indent="0">
              <a:buNone/>
              <a:defRPr sz="2100">
                <a:solidFill>
                  <a:schemeClr val="tx1">
                    <a:tint val="75000"/>
                  </a:schemeClr>
                </a:solidFill>
              </a:defRPr>
            </a:lvl1pPr>
            <a:lvl2pPr marL="478935" indent="0">
              <a:buNone/>
              <a:defRPr sz="1900">
                <a:solidFill>
                  <a:schemeClr val="tx1">
                    <a:tint val="75000"/>
                  </a:schemeClr>
                </a:solidFill>
              </a:defRPr>
            </a:lvl2pPr>
            <a:lvl3pPr marL="957870" indent="0">
              <a:buNone/>
              <a:defRPr sz="1700">
                <a:solidFill>
                  <a:schemeClr val="tx1">
                    <a:tint val="75000"/>
                  </a:schemeClr>
                </a:solidFill>
              </a:defRPr>
            </a:lvl3pPr>
            <a:lvl4pPr marL="1436805" indent="0">
              <a:buNone/>
              <a:defRPr sz="1500">
                <a:solidFill>
                  <a:schemeClr val="tx1">
                    <a:tint val="75000"/>
                  </a:schemeClr>
                </a:solidFill>
              </a:defRPr>
            </a:lvl4pPr>
            <a:lvl5pPr marL="1915740" indent="0">
              <a:buNone/>
              <a:defRPr sz="1500">
                <a:solidFill>
                  <a:schemeClr val="tx1">
                    <a:tint val="75000"/>
                  </a:schemeClr>
                </a:solidFill>
              </a:defRPr>
            </a:lvl5pPr>
            <a:lvl6pPr marL="2394675" indent="0">
              <a:buNone/>
              <a:defRPr sz="1500">
                <a:solidFill>
                  <a:schemeClr val="tx1">
                    <a:tint val="75000"/>
                  </a:schemeClr>
                </a:solidFill>
              </a:defRPr>
            </a:lvl6pPr>
            <a:lvl7pPr marL="2873610" indent="0">
              <a:buNone/>
              <a:defRPr sz="1500">
                <a:solidFill>
                  <a:schemeClr val="tx1">
                    <a:tint val="75000"/>
                  </a:schemeClr>
                </a:solidFill>
              </a:defRPr>
            </a:lvl7pPr>
            <a:lvl8pPr marL="3352545" indent="0">
              <a:buNone/>
              <a:defRPr sz="1500">
                <a:solidFill>
                  <a:schemeClr val="tx1">
                    <a:tint val="75000"/>
                  </a:schemeClr>
                </a:solidFill>
              </a:defRPr>
            </a:lvl8pPr>
            <a:lvl9pPr marL="3831480" indent="0">
              <a:buNone/>
              <a:defRPr sz="15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Prof. V.K. sharma, M.D. University, Rohtak, INDIA</a:t>
            </a:r>
          </a:p>
        </p:txBody>
      </p:sp>
      <p:sp>
        <p:nvSpPr>
          <p:cNvPr id="6" name="Slide Number Placeholder 5"/>
          <p:cNvSpPr>
            <a:spLocks noGrp="1"/>
          </p:cNvSpPr>
          <p:nvPr>
            <p:ph type="sldNum" sz="quarter" idx="12"/>
          </p:nvPr>
        </p:nvSpPr>
        <p:spPr/>
        <p:txBody>
          <a:bodyPr/>
          <a:lstStyle>
            <a:lvl1pPr>
              <a:defRPr/>
            </a:lvl1pPr>
          </a:lstStyle>
          <a:p>
            <a:pPr>
              <a:defRPr/>
            </a:pPr>
            <a:fld id="{97248EDB-2DC7-4C86-8486-1A44A9D58C0B}" type="slidenum">
              <a:rPr lang="en-US"/>
              <a:pPr>
                <a:defRPr/>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4"/>
            <a:ext cx="403860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4"/>
            <a:ext cx="4038600" cy="4525963"/>
          </a:xfrm>
        </p:spPr>
        <p:txBody>
          <a:bodyPr/>
          <a:lstStyle>
            <a:lvl1pPr>
              <a:defRPr sz="2900"/>
            </a:lvl1pPr>
            <a:lvl2pPr>
              <a:defRPr sz="2500"/>
            </a:lvl2pPr>
            <a:lvl3pPr>
              <a:defRPr sz="2100"/>
            </a:lvl3pPr>
            <a:lvl4pPr>
              <a:defRPr sz="1900"/>
            </a:lvl4pPr>
            <a:lvl5pPr>
              <a:defRPr sz="1900"/>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Prof. V.K. sharma, M.D. University, Rohtak, INDIA</a:t>
            </a:r>
          </a:p>
        </p:txBody>
      </p:sp>
      <p:sp>
        <p:nvSpPr>
          <p:cNvPr id="7" name="Slide Number Placeholder 5"/>
          <p:cNvSpPr>
            <a:spLocks noGrp="1"/>
          </p:cNvSpPr>
          <p:nvPr>
            <p:ph type="sldNum" sz="quarter" idx="12"/>
          </p:nvPr>
        </p:nvSpPr>
        <p:spPr/>
        <p:txBody>
          <a:bodyPr/>
          <a:lstStyle>
            <a:lvl1pPr>
              <a:defRPr/>
            </a:lvl1pPr>
          </a:lstStyle>
          <a:p>
            <a:pPr>
              <a:defRPr/>
            </a:pPr>
            <a:fld id="{291BF23B-A150-48C5-BF97-C9D8A0E4E88D}" type="slidenum">
              <a:rPr lang="en-US"/>
              <a:pPr>
                <a:defRPr/>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500" b="1"/>
            </a:lvl1pPr>
            <a:lvl2pPr marL="478935" indent="0">
              <a:buNone/>
              <a:defRPr sz="2100" b="1"/>
            </a:lvl2pPr>
            <a:lvl3pPr marL="957870" indent="0">
              <a:buNone/>
              <a:defRPr sz="1900" b="1"/>
            </a:lvl3pPr>
            <a:lvl4pPr marL="1436805" indent="0">
              <a:buNone/>
              <a:defRPr sz="1700" b="1"/>
            </a:lvl4pPr>
            <a:lvl5pPr marL="1915740" indent="0">
              <a:buNone/>
              <a:defRPr sz="1700" b="1"/>
            </a:lvl5pPr>
            <a:lvl6pPr marL="2394675" indent="0">
              <a:buNone/>
              <a:defRPr sz="1700" b="1"/>
            </a:lvl6pPr>
            <a:lvl7pPr marL="2873610" indent="0">
              <a:buNone/>
              <a:defRPr sz="1700" b="1"/>
            </a:lvl7pPr>
            <a:lvl8pPr marL="3352545" indent="0">
              <a:buNone/>
              <a:defRPr sz="1700" b="1"/>
            </a:lvl8pPr>
            <a:lvl9pPr marL="3831480" indent="0">
              <a:buNone/>
              <a:defRPr sz="17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3"/>
            <a:ext cx="4041775" cy="639762"/>
          </a:xfrm>
        </p:spPr>
        <p:txBody>
          <a:bodyPr anchor="b"/>
          <a:lstStyle>
            <a:lvl1pPr marL="0" indent="0">
              <a:buNone/>
              <a:defRPr sz="2500" b="1"/>
            </a:lvl1pPr>
            <a:lvl2pPr marL="478935" indent="0">
              <a:buNone/>
              <a:defRPr sz="2100" b="1"/>
            </a:lvl2pPr>
            <a:lvl3pPr marL="957870" indent="0">
              <a:buNone/>
              <a:defRPr sz="1900" b="1"/>
            </a:lvl3pPr>
            <a:lvl4pPr marL="1436805" indent="0">
              <a:buNone/>
              <a:defRPr sz="1700" b="1"/>
            </a:lvl4pPr>
            <a:lvl5pPr marL="1915740" indent="0">
              <a:buNone/>
              <a:defRPr sz="1700" b="1"/>
            </a:lvl5pPr>
            <a:lvl6pPr marL="2394675" indent="0">
              <a:buNone/>
              <a:defRPr sz="1700" b="1"/>
            </a:lvl6pPr>
            <a:lvl7pPr marL="2873610" indent="0">
              <a:buNone/>
              <a:defRPr sz="1700" b="1"/>
            </a:lvl7pPr>
            <a:lvl8pPr marL="3352545" indent="0">
              <a:buNone/>
              <a:defRPr sz="1700" b="1"/>
            </a:lvl8pPr>
            <a:lvl9pPr marL="3831480" indent="0">
              <a:buNone/>
              <a:defRPr sz="17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500"/>
            </a:lvl1pPr>
            <a:lvl2pPr>
              <a:defRPr sz="2100"/>
            </a:lvl2pPr>
            <a:lvl3pPr>
              <a:defRPr sz="1900"/>
            </a:lvl3pPr>
            <a:lvl4pPr>
              <a:defRPr sz="1700"/>
            </a:lvl4pPr>
            <a:lvl5pPr>
              <a:defRPr sz="1700"/>
            </a:lvl5pPr>
            <a:lvl6pPr>
              <a:defRPr sz="1700"/>
            </a:lvl6pPr>
            <a:lvl7pPr>
              <a:defRPr sz="1700"/>
            </a:lvl7pPr>
            <a:lvl8pPr>
              <a:defRPr sz="1700"/>
            </a:lvl8pPr>
            <a:lvl9pPr>
              <a:defRPr sz="1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endParaRPr lang="en-US"/>
          </a:p>
        </p:txBody>
      </p:sp>
      <p:sp>
        <p:nvSpPr>
          <p:cNvPr id="8" name="Footer Placeholder 4"/>
          <p:cNvSpPr>
            <a:spLocks noGrp="1"/>
          </p:cNvSpPr>
          <p:nvPr>
            <p:ph type="ftr" sz="quarter" idx="11"/>
          </p:nvPr>
        </p:nvSpPr>
        <p:spPr/>
        <p:txBody>
          <a:bodyPr/>
          <a:lstStyle>
            <a:lvl1pPr>
              <a:defRPr/>
            </a:lvl1pPr>
          </a:lstStyle>
          <a:p>
            <a:pPr>
              <a:defRPr/>
            </a:pPr>
            <a:r>
              <a:rPr lang="en-US"/>
              <a:t>Prof. V.K. sharma, M.D. University, Rohtak, INDIA</a:t>
            </a:r>
          </a:p>
        </p:txBody>
      </p:sp>
      <p:sp>
        <p:nvSpPr>
          <p:cNvPr id="9" name="Slide Number Placeholder 5"/>
          <p:cNvSpPr>
            <a:spLocks noGrp="1"/>
          </p:cNvSpPr>
          <p:nvPr>
            <p:ph type="sldNum" sz="quarter" idx="12"/>
          </p:nvPr>
        </p:nvSpPr>
        <p:spPr/>
        <p:txBody>
          <a:bodyPr/>
          <a:lstStyle>
            <a:lvl1pPr>
              <a:defRPr/>
            </a:lvl1pPr>
          </a:lstStyle>
          <a:p>
            <a:pPr>
              <a:defRPr/>
            </a:pPr>
            <a:fld id="{4CFD38E4-6D92-490B-B602-FEEE7EF6103B}" type="slidenum">
              <a:rPr lang="en-US"/>
              <a:pPr>
                <a:defRPr/>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endParaRPr lang="en-US"/>
          </a:p>
        </p:txBody>
      </p:sp>
      <p:sp>
        <p:nvSpPr>
          <p:cNvPr id="4" name="Footer Placeholder 4"/>
          <p:cNvSpPr>
            <a:spLocks noGrp="1"/>
          </p:cNvSpPr>
          <p:nvPr>
            <p:ph type="ftr" sz="quarter" idx="11"/>
          </p:nvPr>
        </p:nvSpPr>
        <p:spPr/>
        <p:txBody>
          <a:bodyPr/>
          <a:lstStyle>
            <a:lvl1pPr>
              <a:defRPr/>
            </a:lvl1pPr>
          </a:lstStyle>
          <a:p>
            <a:pPr>
              <a:defRPr/>
            </a:pPr>
            <a:r>
              <a:rPr lang="en-US"/>
              <a:t>Prof. V.K. sharma, M.D. University, Rohtak, INDIA</a:t>
            </a:r>
          </a:p>
        </p:txBody>
      </p:sp>
      <p:sp>
        <p:nvSpPr>
          <p:cNvPr id="5" name="Slide Number Placeholder 5"/>
          <p:cNvSpPr>
            <a:spLocks noGrp="1"/>
          </p:cNvSpPr>
          <p:nvPr>
            <p:ph type="sldNum" sz="quarter" idx="12"/>
          </p:nvPr>
        </p:nvSpPr>
        <p:spPr/>
        <p:txBody>
          <a:bodyPr/>
          <a:lstStyle>
            <a:lvl1pPr>
              <a:defRPr/>
            </a:lvl1pPr>
          </a:lstStyle>
          <a:p>
            <a:pPr>
              <a:defRPr/>
            </a:pPr>
            <a:fld id="{9BB3373D-6ACE-49A4-9DA3-CA0A1769EC10}" type="slidenum">
              <a:rPr lang="en-US"/>
              <a:pPr>
                <a:defRPr/>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US"/>
          </a:p>
        </p:txBody>
      </p:sp>
      <p:sp>
        <p:nvSpPr>
          <p:cNvPr id="3" name="Footer Placeholder 4"/>
          <p:cNvSpPr>
            <a:spLocks noGrp="1"/>
          </p:cNvSpPr>
          <p:nvPr>
            <p:ph type="ftr" sz="quarter" idx="11"/>
          </p:nvPr>
        </p:nvSpPr>
        <p:spPr/>
        <p:txBody>
          <a:bodyPr/>
          <a:lstStyle>
            <a:lvl1pPr>
              <a:defRPr/>
            </a:lvl1pPr>
          </a:lstStyle>
          <a:p>
            <a:pPr>
              <a:defRPr/>
            </a:pPr>
            <a:r>
              <a:rPr lang="en-US"/>
              <a:t>Prof. V.K. sharma, M.D. University, Rohtak, INDIA</a:t>
            </a:r>
          </a:p>
        </p:txBody>
      </p:sp>
      <p:sp>
        <p:nvSpPr>
          <p:cNvPr id="4" name="Slide Number Placeholder 5"/>
          <p:cNvSpPr>
            <a:spLocks noGrp="1"/>
          </p:cNvSpPr>
          <p:nvPr>
            <p:ph type="sldNum" sz="quarter" idx="12"/>
          </p:nvPr>
        </p:nvSpPr>
        <p:spPr/>
        <p:txBody>
          <a:bodyPr/>
          <a:lstStyle>
            <a:lvl1pPr>
              <a:defRPr/>
            </a:lvl1pPr>
          </a:lstStyle>
          <a:p>
            <a:pPr>
              <a:defRPr/>
            </a:pPr>
            <a:fld id="{01C82E42-7A03-4735-BD3D-25CC2A42324B}" type="slidenum">
              <a:rPr lang="en-US"/>
              <a:pPr>
                <a:defRPr/>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100" b="1"/>
            </a:lvl1pPr>
          </a:lstStyle>
          <a:p>
            <a:r>
              <a:rPr lang="en-US" smtClean="0"/>
              <a:t>Click to edit Master title style</a:t>
            </a:r>
            <a:endParaRPr lang="en-US"/>
          </a:p>
        </p:txBody>
      </p:sp>
      <p:sp>
        <p:nvSpPr>
          <p:cNvPr id="3" name="Content Placeholder 2"/>
          <p:cNvSpPr>
            <a:spLocks noGrp="1"/>
          </p:cNvSpPr>
          <p:nvPr>
            <p:ph idx="1"/>
          </p:nvPr>
        </p:nvSpPr>
        <p:spPr>
          <a:xfrm>
            <a:off x="3575051" y="273054"/>
            <a:ext cx="5111750" cy="5853113"/>
          </a:xfrm>
        </p:spPr>
        <p:txBody>
          <a:bodyPr/>
          <a:lstStyle>
            <a:lvl1pPr>
              <a:defRPr sz="3400"/>
            </a:lvl1pPr>
            <a:lvl2pPr>
              <a:defRPr sz="2900"/>
            </a:lvl2pPr>
            <a:lvl3pPr>
              <a:defRPr sz="2500"/>
            </a:lvl3pPr>
            <a:lvl4pPr>
              <a:defRPr sz="2100"/>
            </a:lvl4pPr>
            <a:lvl5pPr>
              <a:defRPr sz="2100"/>
            </a:lvl5pPr>
            <a:lvl6pPr>
              <a:defRPr sz="2100"/>
            </a:lvl6pPr>
            <a:lvl7pPr>
              <a:defRPr sz="2100"/>
            </a:lvl7pPr>
            <a:lvl8pPr>
              <a:defRPr sz="2100"/>
            </a:lvl8pPr>
            <a:lvl9pPr>
              <a:defRPr sz="21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3"/>
            <a:ext cx="3008313" cy="4691063"/>
          </a:xfrm>
        </p:spPr>
        <p:txBody>
          <a:bodyPr/>
          <a:lstStyle>
            <a:lvl1pPr marL="0" indent="0">
              <a:buNone/>
              <a:defRPr sz="1500"/>
            </a:lvl1pPr>
            <a:lvl2pPr marL="478935" indent="0">
              <a:buNone/>
              <a:defRPr sz="1300"/>
            </a:lvl2pPr>
            <a:lvl3pPr marL="957870" indent="0">
              <a:buNone/>
              <a:defRPr sz="1000"/>
            </a:lvl3pPr>
            <a:lvl4pPr marL="1436805" indent="0">
              <a:buNone/>
              <a:defRPr sz="900"/>
            </a:lvl4pPr>
            <a:lvl5pPr marL="1915740" indent="0">
              <a:buNone/>
              <a:defRPr sz="900"/>
            </a:lvl5pPr>
            <a:lvl6pPr marL="2394675" indent="0">
              <a:buNone/>
              <a:defRPr sz="900"/>
            </a:lvl6pPr>
            <a:lvl7pPr marL="2873610" indent="0">
              <a:buNone/>
              <a:defRPr sz="900"/>
            </a:lvl7pPr>
            <a:lvl8pPr marL="3352545" indent="0">
              <a:buNone/>
              <a:defRPr sz="900"/>
            </a:lvl8pPr>
            <a:lvl9pPr marL="383148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Prof. V.K. sharma, M.D. University, Rohtak, INDIA</a:t>
            </a:r>
          </a:p>
        </p:txBody>
      </p:sp>
      <p:sp>
        <p:nvSpPr>
          <p:cNvPr id="7" name="Slide Number Placeholder 5"/>
          <p:cNvSpPr>
            <a:spLocks noGrp="1"/>
          </p:cNvSpPr>
          <p:nvPr>
            <p:ph type="sldNum" sz="quarter" idx="12"/>
          </p:nvPr>
        </p:nvSpPr>
        <p:spPr/>
        <p:txBody>
          <a:bodyPr/>
          <a:lstStyle>
            <a:lvl1pPr>
              <a:defRPr/>
            </a:lvl1pPr>
          </a:lstStyle>
          <a:p>
            <a:pPr>
              <a:defRPr/>
            </a:pPr>
            <a:fld id="{E1A8799D-29DB-47E8-A108-1B34FB93A29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1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400"/>
            </a:lvl1pPr>
            <a:lvl2pPr marL="478935" indent="0">
              <a:buNone/>
              <a:defRPr sz="2900"/>
            </a:lvl2pPr>
            <a:lvl3pPr marL="957870" indent="0">
              <a:buNone/>
              <a:defRPr sz="2500"/>
            </a:lvl3pPr>
            <a:lvl4pPr marL="1436805" indent="0">
              <a:buNone/>
              <a:defRPr sz="2100"/>
            </a:lvl4pPr>
            <a:lvl5pPr marL="1915740" indent="0">
              <a:buNone/>
              <a:defRPr sz="2100"/>
            </a:lvl5pPr>
            <a:lvl6pPr marL="2394675" indent="0">
              <a:buNone/>
              <a:defRPr sz="2100"/>
            </a:lvl6pPr>
            <a:lvl7pPr marL="2873610" indent="0">
              <a:buNone/>
              <a:defRPr sz="2100"/>
            </a:lvl7pPr>
            <a:lvl8pPr marL="3352545" indent="0">
              <a:buNone/>
              <a:defRPr sz="2100"/>
            </a:lvl8pPr>
            <a:lvl9pPr marL="3831480" indent="0">
              <a:buNone/>
              <a:defRPr sz="21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500"/>
            </a:lvl1pPr>
            <a:lvl2pPr marL="478935" indent="0">
              <a:buNone/>
              <a:defRPr sz="1300"/>
            </a:lvl2pPr>
            <a:lvl3pPr marL="957870" indent="0">
              <a:buNone/>
              <a:defRPr sz="1000"/>
            </a:lvl3pPr>
            <a:lvl4pPr marL="1436805" indent="0">
              <a:buNone/>
              <a:defRPr sz="900"/>
            </a:lvl4pPr>
            <a:lvl5pPr marL="1915740" indent="0">
              <a:buNone/>
              <a:defRPr sz="900"/>
            </a:lvl5pPr>
            <a:lvl6pPr marL="2394675" indent="0">
              <a:buNone/>
              <a:defRPr sz="900"/>
            </a:lvl6pPr>
            <a:lvl7pPr marL="2873610" indent="0">
              <a:buNone/>
              <a:defRPr sz="900"/>
            </a:lvl7pPr>
            <a:lvl8pPr marL="3352545" indent="0">
              <a:buNone/>
              <a:defRPr sz="900"/>
            </a:lvl8pPr>
            <a:lvl9pPr marL="383148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r>
              <a:rPr lang="en-US"/>
              <a:t>Prof. V.K. sharma, M.D. University, Rohtak, INDIA</a:t>
            </a:r>
          </a:p>
        </p:txBody>
      </p:sp>
      <p:sp>
        <p:nvSpPr>
          <p:cNvPr id="7" name="Slide Number Placeholder 5"/>
          <p:cNvSpPr>
            <a:spLocks noGrp="1"/>
          </p:cNvSpPr>
          <p:nvPr>
            <p:ph type="sldNum" sz="quarter" idx="12"/>
          </p:nvPr>
        </p:nvSpPr>
        <p:spPr/>
        <p:txBody>
          <a:bodyPr/>
          <a:lstStyle>
            <a:lvl1pPr>
              <a:defRPr/>
            </a:lvl1pPr>
          </a:lstStyle>
          <a:p>
            <a:pPr>
              <a:defRPr/>
            </a:pPr>
            <a:fld id="{7F5C90F0-81A8-4677-998F-7CA897786367}" type="slidenum">
              <a:rPr lang="en-US"/>
              <a:pPr>
                <a:defRPr/>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Prof. V.K. sharma, M.D. University, Rohtak, INDIA</a:t>
            </a:r>
          </a:p>
        </p:txBody>
      </p:sp>
      <p:sp>
        <p:nvSpPr>
          <p:cNvPr id="6" name="Slide Number Placeholder 5"/>
          <p:cNvSpPr>
            <a:spLocks noGrp="1"/>
          </p:cNvSpPr>
          <p:nvPr>
            <p:ph type="sldNum" sz="quarter" idx="12"/>
          </p:nvPr>
        </p:nvSpPr>
        <p:spPr/>
        <p:txBody>
          <a:bodyPr/>
          <a:lstStyle>
            <a:lvl1pPr>
              <a:defRPr/>
            </a:lvl1pPr>
          </a:lstStyle>
          <a:p>
            <a:pPr>
              <a:defRPr/>
            </a:pPr>
            <a:fld id="{3E7E3DFC-E873-4462-A3B2-DCAB53F6EE84}" type="slidenum">
              <a:rPr lang="en-US"/>
              <a:pPr>
                <a:defRPr/>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2"/>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4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n-US"/>
              <a:t>Prof. V.K. sharma, M.D. University, Rohtak, INDIA</a:t>
            </a:r>
          </a:p>
        </p:txBody>
      </p:sp>
      <p:sp>
        <p:nvSpPr>
          <p:cNvPr id="6" name="Slide Number Placeholder 5"/>
          <p:cNvSpPr>
            <a:spLocks noGrp="1"/>
          </p:cNvSpPr>
          <p:nvPr>
            <p:ph type="sldNum" sz="quarter" idx="12"/>
          </p:nvPr>
        </p:nvSpPr>
        <p:spPr/>
        <p:txBody>
          <a:bodyPr/>
          <a:lstStyle>
            <a:lvl1pPr>
              <a:defRPr/>
            </a:lvl1pPr>
          </a:lstStyle>
          <a:p>
            <a:pPr>
              <a:defRPr/>
            </a:pPr>
            <a:fld id="{06D87E1E-43AD-4A86-8407-6D623EF49CB1}" type="slidenum">
              <a:rPr lang="en-US"/>
              <a:pPr>
                <a:defRPr/>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7817"/>
            <a:ext cx="8229600" cy="1139825"/>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4"/>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4"/>
            <a:ext cx="4038600" cy="2189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1763"/>
            <a:ext cx="4038600" cy="21891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3638"/>
            <a:ext cx="2133600" cy="457200"/>
          </a:xfrm>
        </p:spPr>
        <p:txBody>
          <a:bodyPr/>
          <a:lstStyle>
            <a:lvl1pPr>
              <a:defRPr/>
            </a:lvl1pPr>
          </a:lstStyle>
          <a:p>
            <a:pPr>
              <a:defRPr/>
            </a:pPr>
            <a:endParaRPr lang="en-US"/>
          </a:p>
        </p:txBody>
      </p:sp>
      <p:sp>
        <p:nvSpPr>
          <p:cNvPr id="8" name="Footer Placeholder 7"/>
          <p:cNvSpPr>
            <a:spLocks noGrp="1"/>
          </p:cNvSpPr>
          <p:nvPr>
            <p:ph type="ftr" sz="quarter" idx="11"/>
          </p:nvPr>
        </p:nvSpPr>
        <p:spPr>
          <a:xfrm>
            <a:off x="3124200" y="6248400"/>
            <a:ext cx="2895600" cy="457200"/>
          </a:xfrm>
        </p:spPr>
        <p:txBody>
          <a:bodyPr/>
          <a:lstStyle>
            <a:lvl1pPr>
              <a:defRPr smtClean="0"/>
            </a:lvl1pPr>
          </a:lstStyle>
          <a:p>
            <a:pPr>
              <a:defRPr/>
            </a:pPr>
            <a:r>
              <a:rPr lang="en-US"/>
              <a:t>Prof. V.K. sharma, M.D. University, Rohtak, INDIA</a:t>
            </a:r>
          </a:p>
        </p:txBody>
      </p:sp>
      <p:sp>
        <p:nvSpPr>
          <p:cNvPr id="9" name="Slide Number Placeholder 8"/>
          <p:cNvSpPr>
            <a:spLocks noGrp="1"/>
          </p:cNvSpPr>
          <p:nvPr>
            <p:ph type="sldNum" sz="quarter" idx="12"/>
          </p:nvPr>
        </p:nvSpPr>
        <p:spPr>
          <a:xfrm>
            <a:off x="6553200" y="6243638"/>
            <a:ext cx="2133600" cy="457200"/>
          </a:xfrm>
        </p:spPr>
        <p:txBody>
          <a:bodyPr/>
          <a:lstStyle>
            <a:lvl1pPr>
              <a:defRPr/>
            </a:lvl1pPr>
          </a:lstStyle>
          <a:p>
            <a:pPr>
              <a:defRPr/>
            </a:pPr>
            <a:fld id="{0380369E-33F9-4016-BDC7-166EA36130D9}"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8/24/2015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5787" tIns="47893" rIns="95787" bIns="47893" numCol="1" anchor="ctr"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457200" y="1600201"/>
            <a:ext cx="8229600" cy="4525963"/>
          </a:xfrm>
          <a:prstGeom prst="rect">
            <a:avLst/>
          </a:prstGeom>
          <a:noFill/>
          <a:ln w="9525">
            <a:noFill/>
            <a:miter lim="800000"/>
            <a:headEnd/>
            <a:tailEnd/>
          </a:ln>
        </p:spPr>
        <p:txBody>
          <a:bodyPr vert="horz" wrap="square" lIns="95787" tIns="47893" rIns="95787" bIns="4789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1"/>
            <a:ext cx="2133600" cy="365125"/>
          </a:xfrm>
          <a:prstGeom prst="rect">
            <a:avLst/>
          </a:prstGeom>
        </p:spPr>
        <p:txBody>
          <a:bodyPr vert="horz" lIns="95787" tIns="47893" rIns="95787" bIns="47893" rtlCol="0" anchor="ctr"/>
          <a:lstStyle>
            <a:lvl1pPr algn="l" eaLnBrk="0" hangingPunct="0">
              <a:defRPr sz="1300">
                <a:solidFill>
                  <a:schemeClr val="tx1">
                    <a:tint val="75000"/>
                  </a:schemeClr>
                </a:solidFill>
              </a:defRPr>
            </a:lvl1pPr>
          </a:lstStyle>
          <a:p>
            <a:pPr>
              <a:defRPr/>
            </a:pPr>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5787" tIns="47893" rIns="95787" bIns="47893" rtlCol="0" anchor="ctr"/>
          <a:lstStyle>
            <a:lvl1pPr algn="ctr" eaLnBrk="0" hangingPunct="0">
              <a:defRPr sz="1300" smtClean="0">
                <a:solidFill>
                  <a:schemeClr val="tx1">
                    <a:tint val="75000"/>
                  </a:schemeClr>
                </a:solidFill>
              </a:defRPr>
            </a:lvl1pPr>
          </a:lstStyle>
          <a:p>
            <a:pPr>
              <a:defRPr/>
            </a:pPr>
            <a:r>
              <a:rPr lang="en-US"/>
              <a:t>Prof. V.K. sharma, M.D. University, Rohtak, INDIA</a:t>
            </a:r>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5787" tIns="47893" rIns="95787" bIns="47893" rtlCol="0" anchor="ctr"/>
          <a:lstStyle>
            <a:lvl1pPr algn="r" eaLnBrk="0" hangingPunct="0">
              <a:defRPr sz="1300" smtClean="0">
                <a:solidFill>
                  <a:schemeClr val="tx1">
                    <a:tint val="75000"/>
                  </a:schemeClr>
                </a:solidFill>
              </a:defRPr>
            </a:lvl1pPr>
          </a:lstStyle>
          <a:p>
            <a:pPr>
              <a:defRPr/>
            </a:pPr>
            <a:fld id="{3671EEB0-5F60-46EC-8728-5A1CB35648B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dt="0"/>
  <p:txStyles>
    <p:titleStyle>
      <a:lvl1pPr algn="ctr" defTabSz="957263" rtl="0" fontAlgn="base">
        <a:spcBef>
          <a:spcPct val="0"/>
        </a:spcBef>
        <a:spcAft>
          <a:spcPct val="0"/>
        </a:spcAft>
        <a:defRPr sz="4600" kern="1200">
          <a:solidFill>
            <a:schemeClr val="tx1"/>
          </a:solidFill>
          <a:latin typeface="+mj-lt"/>
          <a:ea typeface="+mj-ea"/>
          <a:cs typeface="+mj-cs"/>
        </a:defRPr>
      </a:lvl1pPr>
      <a:lvl2pPr algn="ctr" defTabSz="957263" rtl="0" fontAlgn="base">
        <a:spcBef>
          <a:spcPct val="0"/>
        </a:spcBef>
        <a:spcAft>
          <a:spcPct val="0"/>
        </a:spcAft>
        <a:defRPr sz="4600">
          <a:solidFill>
            <a:schemeClr val="tx1"/>
          </a:solidFill>
          <a:latin typeface="Calibri" pitchFamily="34" charset="0"/>
        </a:defRPr>
      </a:lvl2pPr>
      <a:lvl3pPr algn="ctr" defTabSz="957263" rtl="0" fontAlgn="base">
        <a:spcBef>
          <a:spcPct val="0"/>
        </a:spcBef>
        <a:spcAft>
          <a:spcPct val="0"/>
        </a:spcAft>
        <a:defRPr sz="4600">
          <a:solidFill>
            <a:schemeClr val="tx1"/>
          </a:solidFill>
          <a:latin typeface="Calibri" pitchFamily="34" charset="0"/>
        </a:defRPr>
      </a:lvl3pPr>
      <a:lvl4pPr algn="ctr" defTabSz="957263" rtl="0" fontAlgn="base">
        <a:spcBef>
          <a:spcPct val="0"/>
        </a:spcBef>
        <a:spcAft>
          <a:spcPct val="0"/>
        </a:spcAft>
        <a:defRPr sz="4600">
          <a:solidFill>
            <a:schemeClr val="tx1"/>
          </a:solidFill>
          <a:latin typeface="Calibri" pitchFamily="34" charset="0"/>
        </a:defRPr>
      </a:lvl4pPr>
      <a:lvl5pPr algn="ctr" defTabSz="957263" rtl="0" fontAlgn="base">
        <a:spcBef>
          <a:spcPct val="0"/>
        </a:spcBef>
        <a:spcAft>
          <a:spcPct val="0"/>
        </a:spcAft>
        <a:defRPr sz="4600">
          <a:solidFill>
            <a:schemeClr val="tx1"/>
          </a:solidFill>
          <a:latin typeface="Calibri" pitchFamily="34" charset="0"/>
        </a:defRPr>
      </a:lvl5pPr>
      <a:lvl6pPr marL="457200" algn="ctr" defTabSz="957263" rtl="0" fontAlgn="base">
        <a:spcBef>
          <a:spcPct val="0"/>
        </a:spcBef>
        <a:spcAft>
          <a:spcPct val="0"/>
        </a:spcAft>
        <a:defRPr sz="4600">
          <a:solidFill>
            <a:schemeClr val="tx1"/>
          </a:solidFill>
          <a:latin typeface="Calibri" pitchFamily="34" charset="0"/>
        </a:defRPr>
      </a:lvl6pPr>
      <a:lvl7pPr marL="914400" algn="ctr" defTabSz="957263" rtl="0" fontAlgn="base">
        <a:spcBef>
          <a:spcPct val="0"/>
        </a:spcBef>
        <a:spcAft>
          <a:spcPct val="0"/>
        </a:spcAft>
        <a:defRPr sz="4600">
          <a:solidFill>
            <a:schemeClr val="tx1"/>
          </a:solidFill>
          <a:latin typeface="Calibri" pitchFamily="34" charset="0"/>
        </a:defRPr>
      </a:lvl7pPr>
      <a:lvl8pPr marL="1371600" algn="ctr" defTabSz="957263" rtl="0" fontAlgn="base">
        <a:spcBef>
          <a:spcPct val="0"/>
        </a:spcBef>
        <a:spcAft>
          <a:spcPct val="0"/>
        </a:spcAft>
        <a:defRPr sz="4600">
          <a:solidFill>
            <a:schemeClr val="tx1"/>
          </a:solidFill>
          <a:latin typeface="Calibri" pitchFamily="34" charset="0"/>
        </a:defRPr>
      </a:lvl8pPr>
      <a:lvl9pPr marL="1828800" algn="ctr" defTabSz="957263" rtl="0" fontAlgn="base">
        <a:spcBef>
          <a:spcPct val="0"/>
        </a:spcBef>
        <a:spcAft>
          <a:spcPct val="0"/>
        </a:spcAft>
        <a:defRPr sz="4600">
          <a:solidFill>
            <a:schemeClr val="tx1"/>
          </a:solidFill>
          <a:latin typeface="Calibri" pitchFamily="34" charset="0"/>
        </a:defRPr>
      </a:lvl9pPr>
    </p:titleStyle>
    <p:bodyStyle>
      <a:lvl1pPr marL="358775" indent="-358775" algn="l" defTabSz="957263" rtl="0" fontAlgn="base">
        <a:spcBef>
          <a:spcPct val="20000"/>
        </a:spcBef>
        <a:spcAft>
          <a:spcPct val="0"/>
        </a:spcAft>
        <a:buFont typeface="Arial" pitchFamily="34" charset="0"/>
        <a:buChar char="•"/>
        <a:defRPr sz="3400" kern="1200">
          <a:solidFill>
            <a:schemeClr val="tx1"/>
          </a:solidFill>
          <a:latin typeface="+mn-lt"/>
          <a:ea typeface="+mn-ea"/>
          <a:cs typeface="+mn-cs"/>
        </a:defRPr>
      </a:lvl1pPr>
      <a:lvl2pPr marL="777875" indent="-298450" algn="l" defTabSz="957263" rtl="0" fontAlgn="base">
        <a:spcBef>
          <a:spcPct val="20000"/>
        </a:spcBef>
        <a:spcAft>
          <a:spcPct val="0"/>
        </a:spcAft>
        <a:buFont typeface="Arial" pitchFamily="34" charset="0"/>
        <a:buChar char="–"/>
        <a:defRPr sz="2900" kern="1200">
          <a:solidFill>
            <a:schemeClr val="tx1"/>
          </a:solidFill>
          <a:latin typeface="+mn-lt"/>
          <a:ea typeface="+mn-ea"/>
          <a:cs typeface="+mn-cs"/>
        </a:defRPr>
      </a:lvl2pPr>
      <a:lvl3pPr marL="1196975" indent="-238125" algn="l" defTabSz="957263" rtl="0" fontAlgn="base">
        <a:spcBef>
          <a:spcPct val="20000"/>
        </a:spcBef>
        <a:spcAft>
          <a:spcPct val="0"/>
        </a:spcAft>
        <a:buFont typeface="Arial" pitchFamily="34" charset="0"/>
        <a:buChar char="•"/>
        <a:defRPr sz="2500" kern="1200">
          <a:solidFill>
            <a:schemeClr val="tx1"/>
          </a:solidFill>
          <a:latin typeface="+mn-lt"/>
          <a:ea typeface="+mn-ea"/>
          <a:cs typeface="+mn-cs"/>
        </a:defRPr>
      </a:lvl3pPr>
      <a:lvl4pPr marL="1674813" indent="-238125" algn="l" defTabSz="957263" rtl="0" fontAlgn="base">
        <a:spcBef>
          <a:spcPct val="20000"/>
        </a:spcBef>
        <a:spcAft>
          <a:spcPct val="0"/>
        </a:spcAft>
        <a:buFont typeface="Arial" pitchFamily="34" charset="0"/>
        <a:buChar char="–"/>
        <a:defRPr sz="2100" kern="1200">
          <a:solidFill>
            <a:schemeClr val="tx1"/>
          </a:solidFill>
          <a:latin typeface="+mn-lt"/>
          <a:ea typeface="+mn-ea"/>
          <a:cs typeface="+mn-cs"/>
        </a:defRPr>
      </a:lvl4pPr>
      <a:lvl5pPr marL="2154238" indent="-238125" algn="l" defTabSz="957263" rtl="0" fontAlgn="base">
        <a:spcBef>
          <a:spcPct val="20000"/>
        </a:spcBef>
        <a:spcAft>
          <a:spcPct val="0"/>
        </a:spcAft>
        <a:buFont typeface="Arial" pitchFamily="34" charset="0"/>
        <a:buChar char="»"/>
        <a:defRPr sz="2100" kern="1200">
          <a:solidFill>
            <a:schemeClr val="tx1"/>
          </a:solidFill>
          <a:latin typeface="+mn-lt"/>
          <a:ea typeface="+mn-ea"/>
          <a:cs typeface="+mn-cs"/>
        </a:defRPr>
      </a:lvl5pPr>
      <a:lvl6pPr marL="2634143" indent="-239467" algn="l" defTabSz="957870" rtl="0" eaLnBrk="1" latinLnBrk="0" hangingPunct="1">
        <a:spcBef>
          <a:spcPct val="20000"/>
        </a:spcBef>
        <a:buFont typeface="Arial" pitchFamily="34" charset="0"/>
        <a:buChar char="•"/>
        <a:defRPr sz="2100" kern="1200">
          <a:solidFill>
            <a:schemeClr val="tx1"/>
          </a:solidFill>
          <a:latin typeface="+mn-lt"/>
          <a:ea typeface="+mn-ea"/>
          <a:cs typeface="+mn-cs"/>
        </a:defRPr>
      </a:lvl6pPr>
      <a:lvl7pPr marL="3113077" indent="-239467" algn="l" defTabSz="957870" rtl="0" eaLnBrk="1" latinLnBrk="0" hangingPunct="1">
        <a:spcBef>
          <a:spcPct val="20000"/>
        </a:spcBef>
        <a:buFont typeface="Arial" pitchFamily="34" charset="0"/>
        <a:buChar char="•"/>
        <a:defRPr sz="2100" kern="1200">
          <a:solidFill>
            <a:schemeClr val="tx1"/>
          </a:solidFill>
          <a:latin typeface="+mn-lt"/>
          <a:ea typeface="+mn-ea"/>
          <a:cs typeface="+mn-cs"/>
        </a:defRPr>
      </a:lvl7pPr>
      <a:lvl8pPr marL="3592012" indent="-239467" algn="l" defTabSz="957870" rtl="0" eaLnBrk="1" latinLnBrk="0" hangingPunct="1">
        <a:spcBef>
          <a:spcPct val="20000"/>
        </a:spcBef>
        <a:buFont typeface="Arial" pitchFamily="34" charset="0"/>
        <a:buChar char="•"/>
        <a:defRPr sz="2100" kern="1200">
          <a:solidFill>
            <a:schemeClr val="tx1"/>
          </a:solidFill>
          <a:latin typeface="+mn-lt"/>
          <a:ea typeface="+mn-ea"/>
          <a:cs typeface="+mn-cs"/>
        </a:defRPr>
      </a:lvl8pPr>
      <a:lvl9pPr marL="4070948" indent="-239467" algn="l" defTabSz="957870" rtl="0" eaLnBrk="1" latinLnBrk="0" hangingPunct="1">
        <a:spcBef>
          <a:spcPct val="20000"/>
        </a:spcBef>
        <a:buFont typeface="Arial" pitchFamily="34" charset="0"/>
        <a:buChar char="•"/>
        <a:defRPr sz="2100" kern="1200">
          <a:solidFill>
            <a:schemeClr val="tx1"/>
          </a:solidFill>
          <a:latin typeface="+mn-lt"/>
          <a:ea typeface="+mn-ea"/>
          <a:cs typeface="+mn-cs"/>
        </a:defRPr>
      </a:lvl9pPr>
    </p:bodyStyle>
    <p:otherStyle>
      <a:defPPr>
        <a:defRPr lang="en-US"/>
      </a:defPPr>
      <a:lvl1pPr marL="0" algn="l" defTabSz="957870" rtl="0" eaLnBrk="1" latinLnBrk="0" hangingPunct="1">
        <a:defRPr sz="1900" kern="1200">
          <a:solidFill>
            <a:schemeClr val="tx1"/>
          </a:solidFill>
          <a:latin typeface="+mn-lt"/>
          <a:ea typeface="+mn-ea"/>
          <a:cs typeface="+mn-cs"/>
        </a:defRPr>
      </a:lvl1pPr>
      <a:lvl2pPr marL="478935" algn="l" defTabSz="957870" rtl="0" eaLnBrk="1" latinLnBrk="0" hangingPunct="1">
        <a:defRPr sz="1900" kern="1200">
          <a:solidFill>
            <a:schemeClr val="tx1"/>
          </a:solidFill>
          <a:latin typeface="+mn-lt"/>
          <a:ea typeface="+mn-ea"/>
          <a:cs typeface="+mn-cs"/>
        </a:defRPr>
      </a:lvl2pPr>
      <a:lvl3pPr marL="957870" algn="l" defTabSz="957870" rtl="0" eaLnBrk="1" latinLnBrk="0" hangingPunct="1">
        <a:defRPr sz="1900" kern="1200">
          <a:solidFill>
            <a:schemeClr val="tx1"/>
          </a:solidFill>
          <a:latin typeface="+mn-lt"/>
          <a:ea typeface="+mn-ea"/>
          <a:cs typeface="+mn-cs"/>
        </a:defRPr>
      </a:lvl3pPr>
      <a:lvl4pPr marL="1436805" algn="l" defTabSz="957870" rtl="0" eaLnBrk="1" latinLnBrk="0" hangingPunct="1">
        <a:defRPr sz="1900" kern="1200">
          <a:solidFill>
            <a:schemeClr val="tx1"/>
          </a:solidFill>
          <a:latin typeface="+mn-lt"/>
          <a:ea typeface="+mn-ea"/>
          <a:cs typeface="+mn-cs"/>
        </a:defRPr>
      </a:lvl4pPr>
      <a:lvl5pPr marL="1915740" algn="l" defTabSz="957870" rtl="0" eaLnBrk="1" latinLnBrk="0" hangingPunct="1">
        <a:defRPr sz="1900" kern="1200">
          <a:solidFill>
            <a:schemeClr val="tx1"/>
          </a:solidFill>
          <a:latin typeface="+mn-lt"/>
          <a:ea typeface="+mn-ea"/>
          <a:cs typeface="+mn-cs"/>
        </a:defRPr>
      </a:lvl5pPr>
      <a:lvl6pPr marL="2394675" algn="l" defTabSz="957870" rtl="0" eaLnBrk="1" latinLnBrk="0" hangingPunct="1">
        <a:defRPr sz="1900" kern="1200">
          <a:solidFill>
            <a:schemeClr val="tx1"/>
          </a:solidFill>
          <a:latin typeface="+mn-lt"/>
          <a:ea typeface="+mn-ea"/>
          <a:cs typeface="+mn-cs"/>
        </a:defRPr>
      </a:lvl6pPr>
      <a:lvl7pPr marL="2873610" algn="l" defTabSz="957870" rtl="0" eaLnBrk="1" latinLnBrk="0" hangingPunct="1">
        <a:defRPr sz="1900" kern="1200">
          <a:solidFill>
            <a:schemeClr val="tx1"/>
          </a:solidFill>
          <a:latin typeface="+mn-lt"/>
          <a:ea typeface="+mn-ea"/>
          <a:cs typeface="+mn-cs"/>
        </a:defRPr>
      </a:lvl7pPr>
      <a:lvl8pPr marL="3352545" algn="l" defTabSz="957870" rtl="0" eaLnBrk="1" latinLnBrk="0" hangingPunct="1">
        <a:defRPr sz="1900" kern="1200">
          <a:solidFill>
            <a:schemeClr val="tx1"/>
          </a:solidFill>
          <a:latin typeface="+mn-lt"/>
          <a:ea typeface="+mn-ea"/>
          <a:cs typeface="+mn-cs"/>
        </a:defRPr>
      </a:lvl8pPr>
      <a:lvl9pPr marL="3831480" algn="l" defTabSz="957870"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16.bin"/><Relationship Id="rId13" Type="http://schemas.openxmlformats.org/officeDocument/2006/relationships/oleObject" Target="../embeddings/oleObject21.bin"/><Relationship Id="rId3" Type="http://schemas.openxmlformats.org/officeDocument/2006/relationships/oleObject" Target="../embeddings/oleObject11.bin"/><Relationship Id="rId7" Type="http://schemas.openxmlformats.org/officeDocument/2006/relationships/oleObject" Target="../embeddings/oleObject15.bin"/><Relationship Id="rId12"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oleObject" Target="../embeddings/oleObject14.bin"/><Relationship Id="rId11" Type="http://schemas.openxmlformats.org/officeDocument/2006/relationships/oleObject" Target="../embeddings/oleObject19.bin"/><Relationship Id="rId5" Type="http://schemas.openxmlformats.org/officeDocument/2006/relationships/oleObject" Target="../embeddings/oleObject13.bin"/><Relationship Id="rId10" Type="http://schemas.openxmlformats.org/officeDocument/2006/relationships/oleObject" Target="../embeddings/oleObject18.bin"/><Relationship Id="rId4" Type="http://schemas.openxmlformats.org/officeDocument/2006/relationships/oleObject" Target="../embeddings/oleObject12.bin"/><Relationship Id="rId9" Type="http://schemas.openxmlformats.org/officeDocument/2006/relationships/oleObject" Target="../embeddings/oleObject17.bin"/></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7.bin"/><Relationship Id="rId13" Type="http://schemas.openxmlformats.org/officeDocument/2006/relationships/oleObject" Target="../embeddings/oleObject32.bin"/><Relationship Id="rId3" Type="http://schemas.openxmlformats.org/officeDocument/2006/relationships/oleObject" Target="../embeddings/oleObject22.bin"/><Relationship Id="rId7" Type="http://schemas.openxmlformats.org/officeDocument/2006/relationships/oleObject" Target="../embeddings/oleObject26.bin"/><Relationship Id="rId12" Type="http://schemas.openxmlformats.org/officeDocument/2006/relationships/oleObject" Target="../embeddings/oleObject31.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oleObject" Target="../embeddings/oleObject25.bin"/><Relationship Id="rId11" Type="http://schemas.openxmlformats.org/officeDocument/2006/relationships/oleObject" Target="../embeddings/oleObject30.bin"/><Relationship Id="rId5" Type="http://schemas.openxmlformats.org/officeDocument/2006/relationships/oleObject" Target="../embeddings/oleObject24.bin"/><Relationship Id="rId15" Type="http://schemas.openxmlformats.org/officeDocument/2006/relationships/oleObject" Target="../embeddings/oleObject34.bin"/><Relationship Id="rId10" Type="http://schemas.openxmlformats.org/officeDocument/2006/relationships/oleObject" Target="../embeddings/oleObject29.bin"/><Relationship Id="rId4" Type="http://schemas.openxmlformats.org/officeDocument/2006/relationships/oleObject" Target="../embeddings/oleObject23.bin"/><Relationship Id="rId9" Type="http://schemas.openxmlformats.org/officeDocument/2006/relationships/oleObject" Target="../embeddings/oleObject28.bin"/><Relationship Id="rId14" Type="http://schemas.openxmlformats.org/officeDocument/2006/relationships/oleObject" Target="../embeddings/oleObject33.bin"/></Relationships>
</file>

<file path=ppt/slides/_rels/slide12.xml.rels><?xml version="1.0" encoding="UTF-8" standalone="yes"?>
<Relationships xmlns="http://schemas.openxmlformats.org/package/2006/relationships"><Relationship Id="rId3" Type="http://schemas.openxmlformats.org/officeDocument/2006/relationships/hyperlink" Target="VIVA.pptx" TargetMode="External"/><Relationship Id="rId7" Type="http://schemas.openxmlformats.org/officeDocument/2006/relationships/image" Target="../media/image35.jpeg"/><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34.jpeg"/><Relationship Id="rId5" Type="http://schemas.openxmlformats.org/officeDocument/2006/relationships/oleObject" Target="../embeddings/oleObject36.bin"/><Relationship Id="rId4" Type="http://schemas.openxmlformats.org/officeDocument/2006/relationships/oleObject" Target="../embeddings/oleObject35.bin"/></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42.bin"/><Relationship Id="rId3" Type="http://schemas.openxmlformats.org/officeDocument/2006/relationships/oleObject" Target="../embeddings/oleObject37.bin"/><Relationship Id="rId7" Type="http://schemas.openxmlformats.org/officeDocument/2006/relationships/oleObject" Target="../embeddings/oleObject41.bin"/><Relationship Id="rId2" Type="http://schemas.openxmlformats.org/officeDocument/2006/relationships/slideLayout" Target="../slideLayouts/slideLayout7.xml"/><Relationship Id="rId1" Type="http://schemas.openxmlformats.org/officeDocument/2006/relationships/vmlDrawing" Target="../drawings/vmlDrawing5.vml"/><Relationship Id="rId6" Type="http://schemas.openxmlformats.org/officeDocument/2006/relationships/oleObject" Target="../embeddings/oleObject40.bin"/><Relationship Id="rId11" Type="http://schemas.openxmlformats.org/officeDocument/2006/relationships/oleObject" Target="../embeddings/oleObject45.bin"/><Relationship Id="rId5" Type="http://schemas.openxmlformats.org/officeDocument/2006/relationships/oleObject" Target="../embeddings/oleObject39.bin"/><Relationship Id="rId10" Type="http://schemas.openxmlformats.org/officeDocument/2006/relationships/oleObject" Target="../embeddings/oleObject44.bin"/><Relationship Id="rId4" Type="http://schemas.openxmlformats.org/officeDocument/2006/relationships/oleObject" Target="../embeddings/oleObject38.bin"/><Relationship Id="rId9" Type="http://schemas.openxmlformats.org/officeDocument/2006/relationships/oleObject" Target="../embeddings/oleObject43.bin"/></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46.bin"/><Relationship Id="rId2" Type="http://schemas.openxmlformats.org/officeDocument/2006/relationships/slideLayout" Target="../slideLayouts/slideLayout18.xml"/><Relationship Id="rId1" Type="http://schemas.openxmlformats.org/officeDocument/2006/relationships/vmlDrawing" Target="../drawings/vmlDrawing6.v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47.bin"/><Relationship Id="rId2" Type="http://schemas.openxmlformats.org/officeDocument/2006/relationships/slideLayout" Target="../slideLayouts/slideLayout18.xml"/><Relationship Id="rId1" Type="http://schemas.openxmlformats.org/officeDocument/2006/relationships/vmlDrawing" Target="../drawings/vmlDrawing7.vml"/></Relationships>
</file>

<file path=ppt/slides/_rels/slide1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43.png"/><Relationship Id="rId1" Type="http://schemas.openxmlformats.org/officeDocument/2006/relationships/slideLayout" Target="../slideLayouts/slideLayout1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18.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8" Type="http://schemas.openxmlformats.org/officeDocument/2006/relationships/oleObject" Target="../embeddings/oleObject53.bin"/><Relationship Id="rId13" Type="http://schemas.openxmlformats.org/officeDocument/2006/relationships/oleObject" Target="../embeddings/oleObject58.bin"/><Relationship Id="rId3" Type="http://schemas.openxmlformats.org/officeDocument/2006/relationships/oleObject" Target="../embeddings/oleObject48.bin"/><Relationship Id="rId7" Type="http://schemas.openxmlformats.org/officeDocument/2006/relationships/oleObject" Target="../embeddings/oleObject52.bin"/><Relationship Id="rId12" Type="http://schemas.openxmlformats.org/officeDocument/2006/relationships/oleObject" Target="../embeddings/oleObject57.bin"/><Relationship Id="rId2" Type="http://schemas.openxmlformats.org/officeDocument/2006/relationships/slideLayout" Target="../slideLayouts/slideLayout18.xml"/><Relationship Id="rId1" Type="http://schemas.openxmlformats.org/officeDocument/2006/relationships/vmlDrawing" Target="../drawings/vmlDrawing8.vml"/><Relationship Id="rId6" Type="http://schemas.openxmlformats.org/officeDocument/2006/relationships/oleObject" Target="../embeddings/oleObject51.bin"/><Relationship Id="rId11" Type="http://schemas.openxmlformats.org/officeDocument/2006/relationships/oleObject" Target="../embeddings/oleObject56.bin"/><Relationship Id="rId5" Type="http://schemas.openxmlformats.org/officeDocument/2006/relationships/oleObject" Target="../embeddings/oleObject50.bin"/><Relationship Id="rId10" Type="http://schemas.openxmlformats.org/officeDocument/2006/relationships/oleObject" Target="../embeddings/oleObject55.bin"/><Relationship Id="rId4" Type="http://schemas.openxmlformats.org/officeDocument/2006/relationships/oleObject" Target="../embeddings/oleObject49.bin"/><Relationship Id="rId9" Type="http://schemas.openxmlformats.org/officeDocument/2006/relationships/oleObject" Target="../embeddings/oleObject54.bin"/><Relationship Id="rId14" Type="http://schemas.openxmlformats.org/officeDocument/2006/relationships/oleObject" Target="../embeddings/oleObject59.bin"/></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65.bin"/><Relationship Id="rId13" Type="http://schemas.openxmlformats.org/officeDocument/2006/relationships/oleObject" Target="../embeddings/oleObject70.bin"/><Relationship Id="rId18" Type="http://schemas.openxmlformats.org/officeDocument/2006/relationships/oleObject" Target="../embeddings/oleObject75.bin"/><Relationship Id="rId3" Type="http://schemas.openxmlformats.org/officeDocument/2006/relationships/oleObject" Target="../embeddings/oleObject60.bin"/><Relationship Id="rId7" Type="http://schemas.openxmlformats.org/officeDocument/2006/relationships/oleObject" Target="../embeddings/oleObject64.bin"/><Relationship Id="rId12" Type="http://schemas.openxmlformats.org/officeDocument/2006/relationships/oleObject" Target="../embeddings/oleObject69.bin"/><Relationship Id="rId17" Type="http://schemas.openxmlformats.org/officeDocument/2006/relationships/oleObject" Target="../embeddings/oleObject74.bin"/><Relationship Id="rId2" Type="http://schemas.openxmlformats.org/officeDocument/2006/relationships/slideLayout" Target="../slideLayouts/slideLayout18.xml"/><Relationship Id="rId16" Type="http://schemas.openxmlformats.org/officeDocument/2006/relationships/oleObject" Target="../embeddings/oleObject73.bin"/><Relationship Id="rId1" Type="http://schemas.openxmlformats.org/officeDocument/2006/relationships/vmlDrawing" Target="../drawings/vmlDrawing9.vml"/><Relationship Id="rId6" Type="http://schemas.openxmlformats.org/officeDocument/2006/relationships/oleObject" Target="../embeddings/oleObject63.bin"/><Relationship Id="rId11" Type="http://schemas.openxmlformats.org/officeDocument/2006/relationships/oleObject" Target="../embeddings/oleObject68.bin"/><Relationship Id="rId5" Type="http://schemas.openxmlformats.org/officeDocument/2006/relationships/oleObject" Target="../embeddings/oleObject62.bin"/><Relationship Id="rId15" Type="http://schemas.openxmlformats.org/officeDocument/2006/relationships/oleObject" Target="../embeddings/oleObject72.bin"/><Relationship Id="rId10" Type="http://schemas.openxmlformats.org/officeDocument/2006/relationships/oleObject" Target="../embeddings/oleObject67.bin"/><Relationship Id="rId19" Type="http://schemas.openxmlformats.org/officeDocument/2006/relationships/oleObject" Target="../embeddings/oleObject76.bin"/><Relationship Id="rId4" Type="http://schemas.openxmlformats.org/officeDocument/2006/relationships/oleObject" Target="../embeddings/oleObject61.bin"/><Relationship Id="rId9" Type="http://schemas.openxmlformats.org/officeDocument/2006/relationships/oleObject" Target="../embeddings/oleObject66.bin"/><Relationship Id="rId14" Type="http://schemas.openxmlformats.org/officeDocument/2006/relationships/oleObject" Target="../embeddings/oleObject71.bin"/></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oleObject" Target="../embeddings/oleObject82.bin"/><Relationship Id="rId3" Type="http://schemas.openxmlformats.org/officeDocument/2006/relationships/oleObject" Target="../embeddings/oleObject77.bin"/><Relationship Id="rId7" Type="http://schemas.openxmlformats.org/officeDocument/2006/relationships/oleObject" Target="../embeddings/oleObject81.bin"/><Relationship Id="rId2" Type="http://schemas.openxmlformats.org/officeDocument/2006/relationships/slideLayout" Target="../slideLayouts/slideLayout18.xml"/><Relationship Id="rId1" Type="http://schemas.openxmlformats.org/officeDocument/2006/relationships/vmlDrawing" Target="../drawings/vmlDrawing10.vml"/><Relationship Id="rId6" Type="http://schemas.openxmlformats.org/officeDocument/2006/relationships/oleObject" Target="../embeddings/oleObject80.bin"/><Relationship Id="rId5" Type="http://schemas.openxmlformats.org/officeDocument/2006/relationships/oleObject" Target="../embeddings/oleObject79.bin"/><Relationship Id="rId4" Type="http://schemas.openxmlformats.org/officeDocument/2006/relationships/oleObject" Target="../embeddings/oleObject78.bin"/></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link.springer.com/journal/10953/44/7/page/1" TargetMode="External"/><Relationship Id="rId2" Type="http://schemas.openxmlformats.org/officeDocument/2006/relationships/hyperlink" Target="http://link.springer.com/journal/10973/121/2/page/1" TargetMode="Externa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19.xml"/><Relationship Id="rId4" Type="http://schemas.openxmlformats.org/officeDocument/2006/relationships/image" Target="../media/image82.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oleObject" Target="../embeddings/oleObject1.bin"/><Relationship Id="rId7" Type="http://schemas.openxmlformats.org/officeDocument/2006/relationships/oleObject" Target="../embeddings/oleObject5.bin"/><Relationship Id="rId12"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4.bin"/><Relationship Id="rId11" Type="http://schemas.openxmlformats.org/officeDocument/2006/relationships/oleObject" Target="../embeddings/oleObject9.bin"/><Relationship Id="rId5" Type="http://schemas.openxmlformats.org/officeDocument/2006/relationships/oleObject" Target="../embeddings/oleObject3.bin"/><Relationship Id="rId10" Type="http://schemas.openxmlformats.org/officeDocument/2006/relationships/oleObject" Target="../embeddings/oleObject8.bin"/><Relationship Id="rId4" Type="http://schemas.openxmlformats.org/officeDocument/2006/relationships/oleObject" Target="../embeddings/oleObject2.bin"/><Relationship Id="rId9" Type="http://schemas.openxmlformats.org/officeDocument/2006/relationships/oleObject" Target="../embeddings/oleObject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9144000" cy="1384995"/>
          </a:xfrm>
          <a:prstGeom prst="rect">
            <a:avLst/>
          </a:prstGeom>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2">
            <a:schemeClr val="accent1"/>
          </a:fillRef>
          <a:effectRef idx="1">
            <a:schemeClr val="accent1"/>
          </a:effectRef>
          <a:fontRef idx="minor">
            <a:schemeClr val="dk1"/>
          </a:fontRef>
        </p:style>
        <p:txBody>
          <a:bodyPr wrap="square">
            <a:spAutoFit/>
          </a:bodyPr>
          <a:lstStyle/>
          <a:p>
            <a:pPr algn="just"/>
            <a:r>
              <a:rPr lang="en-US" sz="2800" dirty="0" smtClean="0"/>
              <a:t>Thermodynamics and Topological investigations of ternary mixtures containing ionic liquid with organic solvents: excess molar volumes and excess isentropic </a:t>
            </a:r>
            <a:r>
              <a:rPr lang="en-US" sz="2800" dirty="0" err="1" smtClean="0"/>
              <a:t>compressibilities</a:t>
            </a:r>
            <a:endParaRPr lang="en-US" sz="2800" dirty="0"/>
          </a:p>
        </p:txBody>
      </p:sp>
      <p:pic>
        <p:nvPicPr>
          <p:cNvPr id="8" name="Picture 6"/>
          <p:cNvPicPr>
            <a:picLocks noChangeAspect="1" noChangeArrowheads="1"/>
          </p:cNvPicPr>
          <p:nvPr/>
        </p:nvPicPr>
        <p:blipFill>
          <a:blip r:embed="rId2" cstate="print"/>
          <a:srcRect l="9434" r="11321"/>
          <a:stretch>
            <a:fillRect/>
          </a:stretch>
        </p:blipFill>
        <p:spPr bwMode="auto">
          <a:xfrm>
            <a:off x="3352800" y="1828800"/>
            <a:ext cx="2514600" cy="1885950"/>
          </a:xfrm>
          <a:prstGeom prst="rect">
            <a:avLst/>
          </a:prstGeom>
          <a:solidFill>
            <a:schemeClr val="accent6">
              <a:lumMod val="75000"/>
            </a:schemeClr>
          </a:solidFill>
          <a:ln w="9525">
            <a:noFill/>
            <a:miter lim="800000"/>
            <a:headEnd/>
            <a:tailEnd/>
          </a:ln>
        </p:spPr>
      </p:pic>
      <p:sp>
        <p:nvSpPr>
          <p:cNvPr id="11" name="Subtitle 3"/>
          <p:cNvSpPr txBox="1">
            <a:spLocks/>
          </p:cNvSpPr>
          <p:nvPr/>
        </p:nvSpPr>
        <p:spPr>
          <a:xfrm>
            <a:off x="1066800" y="3962400"/>
            <a:ext cx="6934200" cy="2133600"/>
          </a:xfrm>
          <a:prstGeom prst="rect">
            <a:avLst/>
          </a:prstGeom>
        </p:spPr>
        <p:style>
          <a:lnRef idx="2">
            <a:schemeClr val="dk1"/>
          </a:lnRef>
          <a:fillRef idx="1">
            <a:schemeClr val="lt1"/>
          </a:fillRef>
          <a:effectRef idx="0">
            <a:schemeClr val="dk1"/>
          </a:effectRef>
          <a:fontRef idx="minor">
            <a:schemeClr val="dk1"/>
          </a:fontRef>
        </p:style>
        <p:txBody>
          <a:bodyPr>
            <a:noAutofit/>
          </a:bodyPr>
          <a:lstStyle/>
          <a:p>
            <a:pPr marL="342900" marR="0" lvl="0" indent="-342900" algn="ctr" defTabSz="914400" rtl="0" eaLnBrk="1" fontAlgn="auto" latinLnBrk="0" hangingPunct="1">
              <a:lnSpc>
                <a:spcPct val="100000"/>
              </a:lnSpc>
              <a:spcBef>
                <a:spcPct val="20000"/>
              </a:spcBef>
              <a:spcAft>
                <a:spcPts val="0"/>
              </a:spcAft>
              <a:buClrTx/>
              <a:buSzTx/>
              <a:tabLst/>
              <a:defRPr/>
            </a:pPr>
            <a:r>
              <a:rPr lang="en-US" sz="2400" dirty="0" smtClean="0">
                <a:solidFill>
                  <a:srgbClr val="0070C0"/>
                </a:solidFill>
                <a:latin typeface="Algerian" pitchFamily="82" charset="0"/>
              </a:rPr>
              <a:t>Dr.</a:t>
            </a:r>
            <a:r>
              <a:rPr kumimoji="0" lang="en-US" sz="2400" b="0" i="0" u="none" strike="noStrike" kern="1200" cap="none" spc="0" normalizeH="0" baseline="0" noProof="0" dirty="0" smtClean="0">
                <a:ln>
                  <a:noFill/>
                </a:ln>
                <a:solidFill>
                  <a:srgbClr val="0070C0"/>
                </a:solidFill>
                <a:effectLst/>
                <a:uLnTx/>
                <a:uFillTx/>
                <a:latin typeface="Algerian" pitchFamily="82" charset="0"/>
              </a:rPr>
              <a:t> V.K. Sharma</a:t>
            </a:r>
          </a:p>
          <a:p>
            <a:pPr marL="342900" marR="0" lvl="0" indent="-342900" algn="ctr"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smtClean="0">
                <a:ln>
                  <a:noFill/>
                </a:ln>
                <a:solidFill>
                  <a:srgbClr val="0070C0"/>
                </a:solidFill>
                <a:effectLst/>
                <a:uLnTx/>
                <a:uFillTx/>
                <a:latin typeface="Algerian" pitchFamily="82" charset="0"/>
              </a:rPr>
              <a:t>Prof. &amp; Head</a:t>
            </a:r>
          </a:p>
          <a:p>
            <a:pPr marL="342900" marR="0" lvl="0" indent="-342900" algn="ctr"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smtClean="0">
                <a:ln>
                  <a:noFill/>
                </a:ln>
                <a:solidFill>
                  <a:srgbClr val="0070C0"/>
                </a:solidFill>
                <a:effectLst/>
                <a:uLnTx/>
                <a:uFillTx/>
                <a:latin typeface="Algerian" pitchFamily="82" charset="0"/>
              </a:rPr>
              <a:t>Department of  Chemistry </a:t>
            </a:r>
          </a:p>
          <a:p>
            <a:pPr marL="342900" marR="0" lvl="0" indent="-342900" algn="ctr"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smtClean="0">
                <a:ln>
                  <a:noFill/>
                </a:ln>
                <a:solidFill>
                  <a:srgbClr val="0070C0"/>
                </a:solidFill>
                <a:effectLst/>
                <a:uLnTx/>
                <a:uFillTx/>
                <a:latin typeface="Algerian" pitchFamily="82" charset="0"/>
              </a:rPr>
              <a:t> </a:t>
            </a:r>
            <a:r>
              <a:rPr kumimoji="0" lang="en-US" sz="2400" b="0" i="0" u="none" strike="noStrike" kern="1200" cap="none" spc="0" normalizeH="0" baseline="0" noProof="0" dirty="0" err="1" smtClean="0">
                <a:ln>
                  <a:noFill/>
                </a:ln>
                <a:solidFill>
                  <a:srgbClr val="0070C0"/>
                </a:solidFill>
                <a:effectLst/>
                <a:uLnTx/>
                <a:uFillTx/>
                <a:latin typeface="Algerian" pitchFamily="82" charset="0"/>
              </a:rPr>
              <a:t>Maharshi</a:t>
            </a:r>
            <a:r>
              <a:rPr kumimoji="0" lang="en-US" sz="2400" b="0" i="0" u="none" strike="noStrike" kern="1200" cap="none" spc="0" normalizeH="0" baseline="0" noProof="0" dirty="0" smtClean="0">
                <a:ln>
                  <a:noFill/>
                </a:ln>
                <a:solidFill>
                  <a:srgbClr val="0070C0"/>
                </a:solidFill>
                <a:effectLst/>
                <a:uLnTx/>
                <a:uFillTx/>
                <a:latin typeface="Algerian" pitchFamily="82" charset="0"/>
              </a:rPr>
              <a:t> </a:t>
            </a:r>
            <a:r>
              <a:rPr kumimoji="0" lang="en-US" sz="2400" b="0" i="0" u="none" strike="noStrike" kern="1200" cap="none" spc="0" normalizeH="0" baseline="0" noProof="0" dirty="0" err="1" smtClean="0">
                <a:ln>
                  <a:noFill/>
                </a:ln>
                <a:solidFill>
                  <a:srgbClr val="0070C0"/>
                </a:solidFill>
                <a:effectLst/>
                <a:uLnTx/>
                <a:uFillTx/>
                <a:latin typeface="Algerian" pitchFamily="82" charset="0"/>
              </a:rPr>
              <a:t>Dayanand</a:t>
            </a:r>
            <a:r>
              <a:rPr kumimoji="0" lang="en-US" sz="2400" b="0" i="0" u="none" strike="noStrike" kern="1200" cap="none" spc="0" normalizeH="0" baseline="0" noProof="0" dirty="0" smtClean="0">
                <a:ln>
                  <a:noFill/>
                </a:ln>
                <a:solidFill>
                  <a:srgbClr val="0070C0"/>
                </a:solidFill>
                <a:effectLst/>
                <a:uLnTx/>
                <a:uFillTx/>
                <a:latin typeface="Algerian" pitchFamily="82" charset="0"/>
              </a:rPr>
              <a:t> University, </a:t>
            </a:r>
          </a:p>
          <a:p>
            <a:pPr marL="342900" marR="0" lvl="0" indent="-342900" algn="ctr" defTabSz="914400" rtl="0" eaLnBrk="1" fontAlgn="auto" latinLnBrk="0" hangingPunct="1">
              <a:lnSpc>
                <a:spcPct val="100000"/>
              </a:lnSpc>
              <a:spcBef>
                <a:spcPts val="0"/>
              </a:spcBef>
              <a:spcAft>
                <a:spcPts val="0"/>
              </a:spcAft>
              <a:buClrTx/>
              <a:buSzTx/>
              <a:tabLst/>
              <a:defRPr/>
            </a:pPr>
            <a:r>
              <a:rPr kumimoji="0" lang="en-US" sz="2400" b="0" i="0" u="none" strike="noStrike" kern="1200" cap="none" spc="0" normalizeH="0" baseline="0" noProof="0" dirty="0" smtClean="0">
                <a:ln>
                  <a:noFill/>
                </a:ln>
                <a:solidFill>
                  <a:srgbClr val="0070C0"/>
                </a:solidFill>
                <a:effectLst/>
                <a:uLnTx/>
                <a:uFillTx/>
                <a:latin typeface="Algerian" pitchFamily="82" charset="0"/>
              </a:rPr>
              <a:t>Rohtak-124001, Haryana, INDIA    </a:t>
            </a:r>
          </a:p>
        </p:txBody>
      </p:sp>
      <p:sp>
        <p:nvSpPr>
          <p:cNvPr id="12" name="Footer Placeholder 7"/>
          <p:cNvSpPr>
            <a:spLocks noGrp="1"/>
          </p:cNvSpPr>
          <p:nvPr>
            <p:ph type="ftr" sz="quarter" idx="11"/>
          </p:nvPr>
        </p:nvSpPr>
        <p:spPr>
          <a:xfrm>
            <a:off x="1668216" y="6324600"/>
            <a:ext cx="6507591" cy="365125"/>
          </a:xfrm>
        </p:spPr>
        <p:txBody>
          <a:bodyPr/>
          <a:lstStyle/>
          <a:p>
            <a:r>
              <a:rPr lang="en-US" sz="2400" dirty="0" smtClean="0">
                <a:solidFill>
                  <a:srgbClr val="0070C0"/>
                </a:solidFill>
              </a:rPr>
              <a:t>Email : v_sharmachem58@rediffmail.com</a:t>
            </a:r>
            <a:endParaRPr lang="en-US" sz="2400" dirty="0">
              <a:solidFill>
                <a:srgbClr val="0070C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4625" name="Object 1"/>
          <p:cNvGraphicFramePr>
            <a:graphicFrameLocks noChangeAspect="1"/>
          </p:cNvGraphicFramePr>
          <p:nvPr/>
        </p:nvGraphicFramePr>
        <p:xfrm>
          <a:off x="381000" y="-2"/>
          <a:ext cx="6019800" cy="1726883"/>
        </p:xfrm>
        <a:graphic>
          <a:graphicData uri="http://schemas.openxmlformats.org/presentationml/2006/ole">
            <p:oleObj spid="_x0000_s2086" name="Equation" r:id="rId3" imgW="3048000" imgH="927100" progId="Equation.DSMT4">
              <p:embed/>
            </p:oleObj>
          </a:graphicData>
        </a:graphic>
      </p:graphicFrame>
      <p:sp>
        <p:nvSpPr>
          <p:cNvPr id="4" name="TextBox 3"/>
          <p:cNvSpPr txBox="1"/>
          <p:nvPr/>
        </p:nvSpPr>
        <p:spPr>
          <a:xfrm>
            <a:off x="0" y="1828800"/>
            <a:ext cx="9144000" cy="1200329"/>
          </a:xfrm>
          <a:prstGeom prst="rect">
            <a:avLst/>
          </a:prstGeom>
          <a:noFill/>
        </p:spPr>
        <p:txBody>
          <a:bodyPr wrap="square" rtlCol="0">
            <a:spAutoFit/>
          </a:bodyPr>
          <a:lstStyle/>
          <a:p>
            <a:r>
              <a:rPr lang="en-US" sz="2400" dirty="0" smtClean="0">
                <a:solidFill>
                  <a:srgbClr val="7030A0"/>
                </a:solidFill>
                <a:latin typeface="Times New Roman" pitchFamily="18" charset="0"/>
                <a:cs typeface="Times New Roman" pitchFamily="18" charset="0"/>
              </a:rPr>
              <a:t>Where      ,       ,      ,      and          (</a:t>
            </a:r>
            <a:r>
              <a:rPr lang="en-US" sz="2400" dirty="0" err="1" smtClean="0">
                <a:solidFill>
                  <a:srgbClr val="7030A0"/>
                </a:solidFill>
                <a:latin typeface="Times New Roman" pitchFamily="18" charset="0"/>
                <a:cs typeface="Times New Roman" pitchFamily="18" charset="0"/>
              </a:rPr>
              <a:t>i</a:t>
            </a:r>
            <a:r>
              <a:rPr lang="en-US" sz="2400" dirty="0" smtClean="0">
                <a:solidFill>
                  <a:srgbClr val="7030A0"/>
                </a:solidFill>
                <a:latin typeface="Times New Roman" pitchFamily="18" charset="0"/>
                <a:cs typeface="Times New Roman" pitchFamily="18" charset="0"/>
              </a:rPr>
              <a:t> = </a:t>
            </a:r>
            <a:r>
              <a:rPr lang="en-US" sz="2400" dirty="0" err="1" smtClean="0">
                <a:solidFill>
                  <a:srgbClr val="7030A0"/>
                </a:solidFill>
                <a:latin typeface="Times New Roman" pitchFamily="18" charset="0"/>
                <a:cs typeface="Times New Roman" pitchFamily="18" charset="0"/>
              </a:rPr>
              <a:t>i</a:t>
            </a:r>
            <a:r>
              <a:rPr lang="en-US" sz="2400" dirty="0" smtClean="0">
                <a:solidFill>
                  <a:srgbClr val="7030A0"/>
                </a:solidFill>
                <a:latin typeface="Times New Roman" pitchFamily="18" charset="0"/>
                <a:cs typeface="Times New Roman" pitchFamily="18" charset="0"/>
              </a:rPr>
              <a:t> or j or k) are the volume fraction, isentropic compressibility, molar volume, thermal expansion coefficient and molar heat capacity of pure component (</a:t>
            </a:r>
            <a:r>
              <a:rPr lang="en-US" sz="2400" dirty="0" err="1" smtClean="0">
                <a:solidFill>
                  <a:srgbClr val="7030A0"/>
                </a:solidFill>
                <a:latin typeface="Times New Roman" pitchFamily="18" charset="0"/>
                <a:cs typeface="Times New Roman" pitchFamily="18" charset="0"/>
              </a:rPr>
              <a:t>i</a:t>
            </a:r>
            <a:r>
              <a:rPr lang="en-US" sz="2400" dirty="0" smtClean="0">
                <a:solidFill>
                  <a:srgbClr val="7030A0"/>
                </a:solidFill>
                <a:latin typeface="Times New Roman" pitchFamily="18" charset="0"/>
                <a:cs typeface="Times New Roman" pitchFamily="18" charset="0"/>
              </a:rPr>
              <a:t>). </a:t>
            </a:r>
            <a:endParaRPr lang="en-US" sz="2400" dirty="0">
              <a:solidFill>
                <a:srgbClr val="7030A0"/>
              </a:solidFill>
              <a:latin typeface="Times New Roman" pitchFamily="18" charset="0"/>
              <a:cs typeface="Times New Roman" pitchFamily="18" charset="0"/>
            </a:endParaRPr>
          </a:p>
        </p:txBody>
      </p:sp>
      <p:sp>
        <p:nvSpPr>
          <p:cNvPr id="154628" name="Rectangle 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4627" name="Object 3"/>
          <p:cNvGraphicFramePr>
            <a:graphicFrameLocks noChangeAspect="1"/>
          </p:cNvGraphicFramePr>
          <p:nvPr/>
        </p:nvGraphicFramePr>
        <p:xfrm>
          <a:off x="990600" y="1869281"/>
          <a:ext cx="304800" cy="416719"/>
        </p:xfrm>
        <a:graphic>
          <a:graphicData uri="http://schemas.openxmlformats.org/presentationml/2006/ole">
            <p:oleObj spid="_x0000_s2087" name="Equation" r:id="rId4" imgW="139700" imgH="228600" progId="Equation.DSMT4">
              <p:embed/>
            </p:oleObj>
          </a:graphicData>
        </a:graphic>
      </p:graphicFrame>
      <p:sp>
        <p:nvSpPr>
          <p:cNvPr id="154630" name="Rectangle 6"/>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4629" name="Object 5"/>
          <p:cNvGraphicFramePr>
            <a:graphicFrameLocks noChangeAspect="1"/>
          </p:cNvGraphicFramePr>
          <p:nvPr/>
        </p:nvGraphicFramePr>
        <p:xfrm>
          <a:off x="1447800" y="1828800"/>
          <a:ext cx="533400" cy="533400"/>
        </p:xfrm>
        <a:graphic>
          <a:graphicData uri="http://schemas.openxmlformats.org/presentationml/2006/ole">
            <p:oleObj spid="_x0000_s2088" name="Equation" r:id="rId5" imgW="241195" imgH="241195" progId="Equation.DSMT4">
              <p:embed/>
            </p:oleObj>
          </a:graphicData>
        </a:graphic>
      </p:graphicFrame>
      <p:sp>
        <p:nvSpPr>
          <p:cNvPr id="154632" name="Rectangle 8"/>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4631" name="Object 7"/>
          <p:cNvGraphicFramePr>
            <a:graphicFrameLocks noChangeAspect="1"/>
          </p:cNvGraphicFramePr>
          <p:nvPr/>
        </p:nvGraphicFramePr>
        <p:xfrm>
          <a:off x="2133600" y="1778000"/>
          <a:ext cx="304800" cy="508000"/>
        </p:xfrm>
        <a:graphic>
          <a:graphicData uri="http://schemas.openxmlformats.org/presentationml/2006/ole">
            <p:oleObj spid="_x0000_s2089" name="Equation" r:id="rId6" imgW="139700" imgH="228600" progId="Equation.DSMT4">
              <p:embed/>
            </p:oleObj>
          </a:graphicData>
        </a:graphic>
      </p:graphicFrame>
      <p:sp>
        <p:nvSpPr>
          <p:cNvPr id="154634" name="Rectangle 10"/>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4633" name="Object 9"/>
          <p:cNvGraphicFramePr>
            <a:graphicFrameLocks noChangeAspect="1"/>
          </p:cNvGraphicFramePr>
          <p:nvPr/>
        </p:nvGraphicFramePr>
        <p:xfrm>
          <a:off x="2590800" y="1828800"/>
          <a:ext cx="381000" cy="501316"/>
        </p:xfrm>
        <a:graphic>
          <a:graphicData uri="http://schemas.openxmlformats.org/presentationml/2006/ole">
            <p:oleObj spid="_x0000_s2090" name="Equation" r:id="rId7" imgW="177646" imgH="228402" progId="Equation.DSMT4">
              <p:embed/>
            </p:oleObj>
          </a:graphicData>
        </a:graphic>
      </p:graphicFrame>
      <p:sp>
        <p:nvSpPr>
          <p:cNvPr id="154636" name="Rectangle 1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4635" name="Object 11"/>
          <p:cNvGraphicFramePr>
            <a:graphicFrameLocks noChangeAspect="1"/>
          </p:cNvGraphicFramePr>
          <p:nvPr/>
        </p:nvGraphicFramePr>
        <p:xfrm>
          <a:off x="3505200" y="1817914"/>
          <a:ext cx="609600" cy="544286"/>
        </p:xfrm>
        <a:graphic>
          <a:graphicData uri="http://schemas.openxmlformats.org/presentationml/2006/ole">
            <p:oleObj spid="_x0000_s2091" name="Equation" r:id="rId8" imgW="253890" imgH="241195" progId="Equation.DSMT4">
              <p:embed/>
            </p:oleObj>
          </a:graphicData>
        </a:graphic>
      </p:graphicFrame>
      <p:sp>
        <p:nvSpPr>
          <p:cNvPr id="154638" name="Rectangle 1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4640" name="Rectangle 16"/>
          <p:cNvSpPr>
            <a:spLocks noChangeArrowheads="1"/>
          </p:cNvSpPr>
          <p:nvPr/>
        </p:nvSpPr>
        <p:spPr bwMode="auto">
          <a:xfrm>
            <a:off x="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9" name="TextBox 18"/>
          <p:cNvSpPr txBox="1"/>
          <p:nvPr/>
        </p:nvSpPr>
        <p:spPr>
          <a:xfrm>
            <a:off x="0" y="3200400"/>
            <a:ext cx="9144000" cy="830997"/>
          </a:xfrm>
          <a:prstGeom prst="rect">
            <a:avLst/>
          </a:prstGeom>
          <a:noFill/>
        </p:spPr>
        <p:txBody>
          <a:bodyPr wrap="square" rtlCol="0">
            <a:spAutoFit/>
          </a:bodyPr>
          <a:lstStyle/>
          <a:p>
            <a:r>
              <a:rPr lang="en-US" sz="2400" dirty="0" smtClean="0">
                <a:solidFill>
                  <a:srgbClr val="7030A0"/>
                </a:solidFill>
                <a:latin typeface="Times New Roman" pitchFamily="18" charset="0"/>
                <a:cs typeface="Times New Roman" pitchFamily="18" charset="0"/>
              </a:rPr>
              <a:t>The</a:t>
            </a:r>
            <a:r>
              <a:rPr lang="en-US" sz="2400" i="1" dirty="0" smtClean="0">
                <a:solidFill>
                  <a:srgbClr val="7030A0"/>
                </a:solidFill>
                <a:latin typeface="Times New Roman" pitchFamily="18" charset="0"/>
                <a:cs typeface="Times New Roman" pitchFamily="18" charset="0"/>
              </a:rPr>
              <a:t> </a:t>
            </a:r>
            <a:r>
              <a:rPr lang="en-US" sz="2400" dirty="0" smtClean="0">
                <a:solidFill>
                  <a:srgbClr val="7030A0"/>
                </a:solidFill>
                <a:latin typeface="Times New Roman" pitchFamily="18" charset="0"/>
                <a:cs typeface="Times New Roman" pitchFamily="18" charset="0"/>
              </a:rPr>
              <a:t>       and              data for the present mixtures were fitted to </a:t>
            </a:r>
            <a:r>
              <a:rPr lang="en-US" sz="2400" dirty="0" err="1" smtClean="0">
                <a:solidFill>
                  <a:srgbClr val="7030A0"/>
                </a:solidFill>
                <a:latin typeface="Times New Roman" pitchFamily="18" charset="0"/>
                <a:cs typeface="Times New Roman" pitchFamily="18" charset="0"/>
              </a:rPr>
              <a:t>Redlich-Kister</a:t>
            </a:r>
            <a:r>
              <a:rPr lang="en-US" sz="2400" dirty="0" smtClean="0">
                <a:solidFill>
                  <a:srgbClr val="7030A0"/>
                </a:solidFill>
                <a:latin typeface="Times New Roman" pitchFamily="18" charset="0"/>
                <a:cs typeface="Times New Roman" pitchFamily="18" charset="0"/>
              </a:rPr>
              <a:t> equation</a:t>
            </a:r>
            <a:endParaRPr lang="en-US" sz="2400" dirty="0">
              <a:solidFill>
                <a:srgbClr val="7030A0"/>
              </a:solidFill>
              <a:latin typeface="Times New Roman" pitchFamily="18" charset="0"/>
              <a:cs typeface="Times New Roman" pitchFamily="18" charset="0"/>
            </a:endParaRPr>
          </a:p>
        </p:txBody>
      </p:sp>
      <p:graphicFrame>
        <p:nvGraphicFramePr>
          <p:cNvPr id="154641" name="Object 17"/>
          <p:cNvGraphicFramePr>
            <a:graphicFrameLocks noChangeAspect="1"/>
          </p:cNvGraphicFramePr>
          <p:nvPr/>
        </p:nvGraphicFramePr>
        <p:xfrm>
          <a:off x="609600" y="3200400"/>
          <a:ext cx="457200" cy="557212"/>
        </p:xfrm>
        <a:graphic>
          <a:graphicData uri="http://schemas.openxmlformats.org/presentationml/2006/ole">
            <p:oleObj spid="_x0000_s2092" name="Equation" r:id="rId9" imgW="215713" imgH="253780" progId="Equation.DSMT4">
              <p:embed/>
            </p:oleObj>
          </a:graphicData>
        </a:graphic>
      </p:graphicFrame>
      <p:graphicFrame>
        <p:nvGraphicFramePr>
          <p:cNvPr id="154642" name="Object 18"/>
          <p:cNvGraphicFramePr>
            <a:graphicFrameLocks noChangeAspect="1"/>
          </p:cNvGraphicFramePr>
          <p:nvPr/>
        </p:nvGraphicFramePr>
        <p:xfrm>
          <a:off x="1752600" y="3146425"/>
          <a:ext cx="838200" cy="587375"/>
        </p:xfrm>
        <a:graphic>
          <a:graphicData uri="http://schemas.openxmlformats.org/presentationml/2006/ole">
            <p:oleObj spid="_x0000_s2093" name="Equation" r:id="rId10" imgW="444114" imgH="304536" progId="Equation.DSMT4">
              <p:embed/>
            </p:oleObj>
          </a:graphicData>
        </a:graphic>
      </p:graphicFrame>
      <p:sp>
        <p:nvSpPr>
          <p:cNvPr id="154644" name="Rectangle 20"/>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154646" name="Rectangle 2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4645" name="Object 21"/>
          <p:cNvGraphicFramePr>
            <a:graphicFrameLocks noChangeAspect="1"/>
          </p:cNvGraphicFramePr>
          <p:nvPr/>
        </p:nvGraphicFramePr>
        <p:xfrm>
          <a:off x="781050" y="3810000"/>
          <a:ext cx="5591175" cy="935038"/>
        </p:xfrm>
        <a:graphic>
          <a:graphicData uri="http://schemas.openxmlformats.org/presentationml/2006/ole">
            <p:oleObj spid="_x0000_s2094" name="Equation" r:id="rId11" imgW="2768600" imgH="457200" progId="Equation.DSMT4">
              <p:embed/>
            </p:oleObj>
          </a:graphicData>
        </a:graphic>
      </p:graphicFrame>
      <p:sp>
        <p:nvSpPr>
          <p:cNvPr id="154648" name="Rectangle 2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4647" name="Object 23"/>
          <p:cNvGraphicFramePr>
            <a:graphicFrameLocks noChangeAspect="1"/>
          </p:cNvGraphicFramePr>
          <p:nvPr/>
        </p:nvGraphicFramePr>
        <p:xfrm>
          <a:off x="3505201" y="4724402"/>
          <a:ext cx="3205941" cy="838201"/>
        </p:xfrm>
        <a:graphic>
          <a:graphicData uri="http://schemas.openxmlformats.org/presentationml/2006/ole">
            <p:oleObj spid="_x0000_s2095" name="Equation" r:id="rId12" imgW="1714500" imgH="457200" progId="Equation.DSMT4">
              <p:embed/>
            </p:oleObj>
          </a:graphicData>
        </a:graphic>
      </p:graphicFrame>
      <p:sp>
        <p:nvSpPr>
          <p:cNvPr id="154650" name="Rectangle 26"/>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4649" name="Object 25"/>
          <p:cNvGraphicFramePr>
            <a:graphicFrameLocks noChangeAspect="1"/>
          </p:cNvGraphicFramePr>
          <p:nvPr/>
        </p:nvGraphicFramePr>
        <p:xfrm>
          <a:off x="3505200" y="5791201"/>
          <a:ext cx="3276600" cy="898725"/>
        </p:xfrm>
        <a:graphic>
          <a:graphicData uri="http://schemas.openxmlformats.org/presentationml/2006/ole">
            <p:oleObj spid="_x0000_s2096" name="Equation" r:id="rId13" imgW="1663700" imgH="457200" progId="Equation.DSMT4">
              <p:embed/>
            </p:oleObj>
          </a:graphicData>
        </a:graphic>
      </p:graphicFrame>
      <p:sp>
        <p:nvSpPr>
          <p:cNvPr id="30" name="TextBox 29"/>
          <p:cNvSpPr txBox="1"/>
          <p:nvPr/>
        </p:nvSpPr>
        <p:spPr>
          <a:xfrm>
            <a:off x="8305801" y="609602"/>
            <a:ext cx="543739"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(4)</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5649" name="Object 1"/>
          <p:cNvGraphicFramePr>
            <a:graphicFrameLocks noChangeAspect="1"/>
          </p:cNvGraphicFramePr>
          <p:nvPr/>
        </p:nvGraphicFramePr>
        <p:xfrm>
          <a:off x="2362200" y="1"/>
          <a:ext cx="4648200" cy="929640"/>
        </p:xfrm>
        <a:graphic>
          <a:graphicData uri="http://schemas.openxmlformats.org/presentationml/2006/ole">
            <p:oleObj spid="_x0000_s3114" name="Equation" r:id="rId3" imgW="1968500" imgH="457200" progId="Equation.DSMT4">
              <p:embed/>
            </p:oleObj>
          </a:graphicData>
        </a:graphic>
      </p:graphicFrame>
      <p:sp>
        <p:nvSpPr>
          <p:cNvPr id="4" name="TextBox 3"/>
          <p:cNvSpPr txBox="1"/>
          <p:nvPr/>
        </p:nvSpPr>
        <p:spPr>
          <a:xfrm>
            <a:off x="0" y="914402"/>
            <a:ext cx="9144000" cy="1200329"/>
          </a:xfrm>
          <a:prstGeom prst="rect">
            <a:avLst/>
          </a:prstGeom>
          <a:solidFill>
            <a:schemeClr val="bg1"/>
          </a:solidFill>
          <a:ln>
            <a:solidFill>
              <a:schemeClr val="bg1"/>
            </a:solidFill>
          </a:ln>
        </p:spPr>
        <p:txBody>
          <a:bodyPr wrap="square" rtlCol="0">
            <a:spAutoFit/>
          </a:bodyPr>
          <a:lstStyle/>
          <a:p>
            <a:r>
              <a:rPr lang="en-US" sz="2400" dirty="0" smtClean="0">
                <a:solidFill>
                  <a:srgbClr val="7030A0"/>
                </a:solidFill>
                <a:latin typeface="Times New Roman" pitchFamily="18" charset="0"/>
                <a:cs typeface="Times New Roman" pitchFamily="18" charset="0"/>
              </a:rPr>
              <a:t>where       ,       ,        (n = 0-2) and </a:t>
            </a:r>
            <a:r>
              <a:rPr lang="en-US" sz="2400" i="1" dirty="0" smtClean="0">
                <a:solidFill>
                  <a:srgbClr val="7030A0"/>
                </a:solidFill>
                <a:latin typeface="Times New Roman" pitchFamily="18" charset="0"/>
                <a:cs typeface="Times New Roman" pitchFamily="18" charset="0"/>
              </a:rPr>
              <a:t> </a:t>
            </a:r>
            <a:r>
              <a:rPr lang="en-US" sz="2400" dirty="0" smtClean="0">
                <a:solidFill>
                  <a:srgbClr val="7030A0"/>
                </a:solidFill>
                <a:latin typeface="Times New Roman" pitchFamily="18" charset="0"/>
                <a:cs typeface="Times New Roman" pitchFamily="18" charset="0"/>
              </a:rPr>
              <a:t>(</a:t>
            </a:r>
            <a:r>
              <a:rPr lang="en-US" sz="2400" i="1" dirty="0" smtClean="0">
                <a:solidFill>
                  <a:srgbClr val="7030A0"/>
                </a:solidFill>
                <a:latin typeface="Times New Roman" pitchFamily="18" charset="0"/>
                <a:cs typeface="Times New Roman" pitchFamily="18" charset="0"/>
              </a:rPr>
              <a:t>X = V</a:t>
            </a:r>
            <a:r>
              <a:rPr lang="en-US" sz="2400" dirty="0" smtClean="0">
                <a:solidFill>
                  <a:srgbClr val="7030A0"/>
                </a:solidFill>
                <a:latin typeface="Times New Roman" pitchFamily="18" charset="0"/>
                <a:cs typeface="Times New Roman" pitchFamily="18" charset="0"/>
              </a:rPr>
              <a:t> or      ) (n = 0-2) are binary and ternary adjustable parameters of (</a:t>
            </a:r>
            <a:r>
              <a:rPr lang="en-US" sz="2400" dirty="0" err="1" smtClean="0">
                <a:solidFill>
                  <a:srgbClr val="7030A0"/>
                </a:solidFill>
                <a:latin typeface="Times New Roman" pitchFamily="18" charset="0"/>
                <a:cs typeface="Times New Roman" pitchFamily="18" charset="0"/>
              </a:rPr>
              <a:t>i</a:t>
            </a:r>
            <a:r>
              <a:rPr lang="en-US" sz="2400" dirty="0" smtClean="0">
                <a:solidFill>
                  <a:srgbClr val="7030A0"/>
                </a:solidFill>
                <a:latin typeface="Times New Roman" pitchFamily="18" charset="0"/>
                <a:cs typeface="Times New Roman" pitchFamily="18" charset="0"/>
              </a:rPr>
              <a:t> + j), (j + k), (</a:t>
            </a:r>
            <a:r>
              <a:rPr lang="en-US" sz="2400" dirty="0" err="1" smtClean="0">
                <a:solidFill>
                  <a:srgbClr val="7030A0"/>
                </a:solidFill>
                <a:latin typeface="Times New Roman" pitchFamily="18" charset="0"/>
                <a:cs typeface="Times New Roman" pitchFamily="18" charset="0"/>
              </a:rPr>
              <a:t>i</a:t>
            </a:r>
            <a:r>
              <a:rPr lang="en-US" sz="2400" dirty="0" smtClean="0">
                <a:solidFill>
                  <a:srgbClr val="7030A0"/>
                </a:solidFill>
                <a:latin typeface="Times New Roman" pitchFamily="18" charset="0"/>
                <a:cs typeface="Times New Roman" pitchFamily="18" charset="0"/>
              </a:rPr>
              <a:t> + k) binaries and (</a:t>
            </a:r>
            <a:r>
              <a:rPr lang="en-US" sz="2400" dirty="0" err="1" smtClean="0">
                <a:solidFill>
                  <a:srgbClr val="7030A0"/>
                </a:solidFill>
                <a:latin typeface="Times New Roman" pitchFamily="18" charset="0"/>
                <a:cs typeface="Times New Roman" pitchFamily="18" charset="0"/>
              </a:rPr>
              <a:t>i</a:t>
            </a:r>
            <a:r>
              <a:rPr lang="en-US" sz="2400" dirty="0" smtClean="0">
                <a:solidFill>
                  <a:srgbClr val="7030A0"/>
                </a:solidFill>
                <a:latin typeface="Times New Roman" pitchFamily="18" charset="0"/>
                <a:cs typeface="Times New Roman" pitchFamily="18" charset="0"/>
              </a:rPr>
              <a:t> + j + k) mixtures respectively.</a:t>
            </a:r>
            <a:endParaRPr lang="en-US" sz="2400" dirty="0">
              <a:solidFill>
                <a:srgbClr val="7030A0"/>
              </a:solidFill>
              <a:latin typeface="Times New Roman" pitchFamily="18" charset="0"/>
              <a:cs typeface="Times New Roman" pitchFamily="18" charset="0"/>
            </a:endParaRPr>
          </a:p>
        </p:txBody>
      </p:sp>
      <p:sp>
        <p:nvSpPr>
          <p:cNvPr id="155652" name="Rectangle 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5651" name="Object 3"/>
          <p:cNvGraphicFramePr>
            <a:graphicFrameLocks noChangeAspect="1"/>
          </p:cNvGraphicFramePr>
          <p:nvPr/>
        </p:nvGraphicFramePr>
        <p:xfrm>
          <a:off x="829734" y="990600"/>
          <a:ext cx="541867" cy="457200"/>
        </p:xfrm>
        <a:graphic>
          <a:graphicData uri="http://schemas.openxmlformats.org/presentationml/2006/ole">
            <p:oleObj spid="_x0000_s3115" name="Equation" r:id="rId4" imgW="304536" imgH="253780" progId="Equation.DSMT4">
              <p:embed/>
            </p:oleObj>
          </a:graphicData>
        </a:graphic>
      </p:graphicFrame>
      <p:sp>
        <p:nvSpPr>
          <p:cNvPr id="155654" name="Rectangle 6"/>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5653" name="Object 5"/>
          <p:cNvGraphicFramePr>
            <a:graphicFrameLocks noChangeAspect="1"/>
          </p:cNvGraphicFramePr>
          <p:nvPr/>
        </p:nvGraphicFramePr>
        <p:xfrm>
          <a:off x="1439334" y="990600"/>
          <a:ext cx="541867" cy="457200"/>
        </p:xfrm>
        <a:graphic>
          <a:graphicData uri="http://schemas.openxmlformats.org/presentationml/2006/ole">
            <p:oleObj spid="_x0000_s3116" name="Equation" r:id="rId5" imgW="304536" imgH="253780" progId="Equation.DSMT4">
              <p:embed/>
            </p:oleObj>
          </a:graphicData>
        </a:graphic>
      </p:graphicFrame>
      <p:sp>
        <p:nvSpPr>
          <p:cNvPr id="155656" name="Rectangle 8"/>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5655" name="Object 7"/>
          <p:cNvGraphicFramePr>
            <a:graphicFrameLocks noChangeAspect="1"/>
          </p:cNvGraphicFramePr>
          <p:nvPr/>
        </p:nvGraphicFramePr>
        <p:xfrm>
          <a:off x="2057400" y="990600"/>
          <a:ext cx="585216" cy="457200"/>
        </p:xfrm>
        <a:graphic>
          <a:graphicData uri="http://schemas.openxmlformats.org/presentationml/2006/ole">
            <p:oleObj spid="_x0000_s3117" name="Equation" r:id="rId6" imgW="304668" imgH="241195" progId="Equation.DSMT4">
              <p:embed/>
            </p:oleObj>
          </a:graphicData>
        </a:graphic>
      </p:graphicFrame>
      <p:sp>
        <p:nvSpPr>
          <p:cNvPr id="155658" name="Rectangle 10"/>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5657" name="Object 9"/>
          <p:cNvGraphicFramePr>
            <a:graphicFrameLocks noChangeAspect="1"/>
          </p:cNvGraphicFramePr>
          <p:nvPr/>
        </p:nvGraphicFramePr>
        <p:xfrm>
          <a:off x="5638800" y="914400"/>
          <a:ext cx="381000" cy="501316"/>
        </p:xfrm>
        <a:graphic>
          <a:graphicData uri="http://schemas.openxmlformats.org/presentationml/2006/ole">
            <p:oleObj spid="_x0000_s3118" name="Equation" r:id="rId7" imgW="177646" imgH="228402" progId="Equation.DSMT4">
              <p:embed/>
            </p:oleObj>
          </a:graphicData>
        </a:graphic>
      </p:graphicFrame>
      <p:sp>
        <p:nvSpPr>
          <p:cNvPr id="13" name="TextBox 12"/>
          <p:cNvSpPr txBox="1"/>
          <p:nvPr/>
        </p:nvSpPr>
        <p:spPr>
          <a:xfrm>
            <a:off x="0" y="2164140"/>
            <a:ext cx="9144000" cy="1569660"/>
          </a:xfrm>
          <a:prstGeom prst="rect">
            <a:avLst/>
          </a:prstGeom>
          <a:solidFill>
            <a:schemeClr val="bg1"/>
          </a:solidFill>
        </p:spPr>
        <p:txBody>
          <a:bodyPr wrap="square" rtlCol="0">
            <a:spAutoFit/>
          </a:bodyPr>
          <a:lstStyle/>
          <a:p>
            <a:pPr algn="just"/>
            <a:r>
              <a:rPr lang="en-US" sz="2400" dirty="0" smtClean="0">
                <a:solidFill>
                  <a:srgbClr val="C00000"/>
                </a:solidFill>
                <a:latin typeface="Times New Roman" pitchFamily="18" charset="0"/>
                <a:cs typeface="Times New Roman" pitchFamily="18" charset="0"/>
              </a:rPr>
              <a:t>The </a:t>
            </a:r>
            <a:r>
              <a:rPr lang="en-US" sz="2400" i="1" dirty="0" smtClean="0">
                <a:solidFill>
                  <a:srgbClr val="C00000"/>
                </a:solidFill>
                <a:latin typeface="Times New Roman" pitchFamily="18" charset="0"/>
                <a:cs typeface="Times New Roman" pitchFamily="18" charset="0"/>
              </a:rPr>
              <a:t> </a:t>
            </a:r>
            <a:r>
              <a:rPr lang="en-US" sz="2400" dirty="0" smtClean="0">
                <a:solidFill>
                  <a:srgbClr val="C00000"/>
                </a:solidFill>
                <a:latin typeface="Times New Roman" pitchFamily="18" charset="0"/>
                <a:cs typeface="Times New Roman" pitchFamily="18" charset="0"/>
              </a:rPr>
              <a:t>(</a:t>
            </a:r>
            <a:r>
              <a:rPr lang="en-US" sz="2400" i="1" dirty="0" smtClean="0">
                <a:solidFill>
                  <a:srgbClr val="C00000"/>
                </a:solidFill>
                <a:latin typeface="Times New Roman" pitchFamily="18" charset="0"/>
                <a:cs typeface="Times New Roman" pitchFamily="18" charset="0"/>
              </a:rPr>
              <a:t>X = V</a:t>
            </a:r>
            <a:r>
              <a:rPr lang="en-US" sz="2400" dirty="0" smtClean="0">
                <a:solidFill>
                  <a:srgbClr val="C00000"/>
                </a:solidFill>
                <a:latin typeface="Times New Roman" pitchFamily="18" charset="0"/>
                <a:cs typeface="Times New Roman" pitchFamily="18" charset="0"/>
              </a:rPr>
              <a:t> or    ) (n = 0-2) were determined by fitting the measured </a:t>
            </a:r>
          </a:p>
          <a:p>
            <a:pPr algn="just"/>
            <a:r>
              <a:rPr lang="en-US" sz="2400" dirty="0" smtClean="0">
                <a:solidFill>
                  <a:srgbClr val="C00000"/>
                </a:solidFill>
                <a:latin typeface="Times New Roman" pitchFamily="18" charset="0"/>
                <a:cs typeface="Times New Roman" pitchFamily="18" charset="0"/>
              </a:rPr>
              <a:t>(      ) (</a:t>
            </a:r>
            <a:r>
              <a:rPr lang="en-US" sz="2400" i="1" dirty="0" smtClean="0">
                <a:solidFill>
                  <a:srgbClr val="C00000"/>
                </a:solidFill>
                <a:latin typeface="Times New Roman" pitchFamily="18" charset="0"/>
                <a:cs typeface="Times New Roman" pitchFamily="18" charset="0"/>
              </a:rPr>
              <a:t>X = V</a:t>
            </a:r>
            <a:r>
              <a:rPr lang="en-US" sz="2400" dirty="0" smtClean="0">
                <a:solidFill>
                  <a:srgbClr val="C00000"/>
                </a:solidFill>
                <a:latin typeface="Times New Roman" pitchFamily="18" charset="0"/>
                <a:cs typeface="Times New Roman" pitchFamily="18" charset="0"/>
              </a:rPr>
              <a:t> or     ) data to Eq. (5) by least-squares method. The resulting parameters along with standard </a:t>
            </a:r>
            <a:r>
              <a:rPr lang="en-US" sz="2400" dirty="0" err="1" smtClean="0">
                <a:solidFill>
                  <a:srgbClr val="C00000"/>
                </a:solidFill>
                <a:latin typeface="Times New Roman" pitchFamily="18" charset="0"/>
                <a:cs typeface="Times New Roman" pitchFamily="18" charset="0"/>
              </a:rPr>
              <a:t>deviations,σ</a:t>
            </a:r>
            <a:r>
              <a:rPr lang="en-US" sz="2400" dirty="0" smtClean="0">
                <a:solidFill>
                  <a:srgbClr val="C00000"/>
                </a:solidFill>
                <a:latin typeface="Times New Roman" pitchFamily="18" charset="0"/>
                <a:cs typeface="Times New Roman" pitchFamily="18" charset="0"/>
              </a:rPr>
              <a:t> (     )(</a:t>
            </a:r>
            <a:r>
              <a:rPr lang="en-US" sz="2400" i="1" dirty="0" smtClean="0">
                <a:solidFill>
                  <a:srgbClr val="C00000"/>
                </a:solidFill>
                <a:latin typeface="Times New Roman" pitchFamily="18" charset="0"/>
                <a:cs typeface="Times New Roman" pitchFamily="18" charset="0"/>
              </a:rPr>
              <a:t>X = V</a:t>
            </a:r>
            <a:r>
              <a:rPr lang="en-US" sz="2400" dirty="0" smtClean="0">
                <a:solidFill>
                  <a:srgbClr val="C00000"/>
                </a:solidFill>
                <a:latin typeface="Times New Roman" pitchFamily="18" charset="0"/>
                <a:cs typeface="Times New Roman" pitchFamily="18" charset="0"/>
              </a:rPr>
              <a:t> or      ) expressed by the relation:</a:t>
            </a:r>
            <a:endParaRPr lang="en-US" sz="2400" dirty="0">
              <a:solidFill>
                <a:srgbClr val="C00000"/>
              </a:solidFill>
              <a:latin typeface="Times New Roman" pitchFamily="18" charset="0"/>
              <a:cs typeface="Times New Roman" pitchFamily="18" charset="0"/>
            </a:endParaRPr>
          </a:p>
        </p:txBody>
      </p:sp>
      <p:graphicFrame>
        <p:nvGraphicFramePr>
          <p:cNvPr id="2" name="Object 10"/>
          <p:cNvGraphicFramePr>
            <a:graphicFrameLocks noChangeAspect="1"/>
          </p:cNvGraphicFramePr>
          <p:nvPr/>
        </p:nvGraphicFramePr>
        <p:xfrm>
          <a:off x="1905000" y="2133600"/>
          <a:ext cx="381000" cy="501650"/>
        </p:xfrm>
        <a:graphic>
          <a:graphicData uri="http://schemas.openxmlformats.org/presentationml/2006/ole">
            <p:oleObj spid="_x0000_s3119" name="Equation" r:id="rId8" imgW="177646" imgH="228402" progId="Equation.DSMT4">
              <p:embed/>
            </p:oleObj>
          </a:graphicData>
        </a:graphic>
      </p:graphicFrame>
      <p:graphicFrame>
        <p:nvGraphicFramePr>
          <p:cNvPr id="155659" name="Object 11"/>
          <p:cNvGraphicFramePr>
            <a:graphicFrameLocks noChangeAspect="1"/>
          </p:cNvGraphicFramePr>
          <p:nvPr/>
        </p:nvGraphicFramePr>
        <p:xfrm>
          <a:off x="2590800" y="2514600"/>
          <a:ext cx="381000" cy="501650"/>
        </p:xfrm>
        <a:graphic>
          <a:graphicData uri="http://schemas.openxmlformats.org/presentationml/2006/ole">
            <p:oleObj spid="_x0000_s3120" name="Equation" r:id="rId9" imgW="177646" imgH="228402" progId="Equation.DSMT4">
              <p:embed/>
            </p:oleObj>
          </a:graphicData>
        </a:graphic>
      </p:graphicFrame>
      <p:graphicFrame>
        <p:nvGraphicFramePr>
          <p:cNvPr id="155660" name="Object 12"/>
          <p:cNvGraphicFramePr>
            <a:graphicFrameLocks noChangeAspect="1"/>
          </p:cNvGraphicFramePr>
          <p:nvPr/>
        </p:nvGraphicFramePr>
        <p:xfrm>
          <a:off x="8458200" y="2895600"/>
          <a:ext cx="381000" cy="501650"/>
        </p:xfrm>
        <a:graphic>
          <a:graphicData uri="http://schemas.openxmlformats.org/presentationml/2006/ole">
            <p:oleObj spid="_x0000_s3121" name="Equation" r:id="rId10" imgW="177646" imgH="228402" progId="Equation.DSMT4">
              <p:embed/>
            </p:oleObj>
          </a:graphicData>
        </a:graphic>
      </p:graphicFrame>
      <p:sp>
        <p:nvSpPr>
          <p:cNvPr id="155662" name="Rectangle 1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5661" name="Object 13"/>
          <p:cNvGraphicFramePr>
            <a:graphicFrameLocks noChangeAspect="1"/>
          </p:cNvGraphicFramePr>
          <p:nvPr/>
        </p:nvGraphicFramePr>
        <p:xfrm>
          <a:off x="228600" y="2514600"/>
          <a:ext cx="533400" cy="514350"/>
        </p:xfrm>
        <a:graphic>
          <a:graphicData uri="http://schemas.openxmlformats.org/presentationml/2006/ole">
            <p:oleObj spid="_x0000_s3122" name="Equation" r:id="rId11" imgW="266469" imgH="253780" progId="Equation.DSMT4">
              <p:embed/>
            </p:oleObj>
          </a:graphicData>
        </a:graphic>
      </p:graphicFrame>
      <p:graphicFrame>
        <p:nvGraphicFramePr>
          <p:cNvPr id="155663" name="Object 15"/>
          <p:cNvGraphicFramePr>
            <a:graphicFrameLocks noChangeAspect="1"/>
          </p:cNvGraphicFramePr>
          <p:nvPr/>
        </p:nvGraphicFramePr>
        <p:xfrm>
          <a:off x="6732896" y="2887640"/>
          <a:ext cx="533400" cy="514350"/>
        </p:xfrm>
        <a:graphic>
          <a:graphicData uri="http://schemas.openxmlformats.org/presentationml/2006/ole">
            <p:oleObj spid="_x0000_s3123" name="Equation" r:id="rId12" imgW="266469" imgH="253780" progId="Equation.DSMT4">
              <p:embed/>
            </p:oleObj>
          </a:graphicData>
        </a:graphic>
      </p:graphicFrame>
      <p:sp>
        <p:nvSpPr>
          <p:cNvPr id="155673" name="Rectangle 25"/>
          <p:cNvSpPr>
            <a:spLocks noChangeArrowheads="1"/>
          </p:cNvSpPr>
          <p:nvPr/>
        </p:nvSpPr>
        <p:spPr bwMode="auto">
          <a:xfrm>
            <a:off x="0" y="118677"/>
            <a:ext cx="227948" cy="276999"/>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chemeClr val="tx1"/>
                </a:solidFill>
                <a:effectLst/>
                <a:latin typeface="Arial" pitchFamily="34" charset="0"/>
                <a:ea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endParaRPr>
          </a:p>
        </p:txBody>
      </p:sp>
      <p:sp>
        <p:nvSpPr>
          <p:cNvPr id="30" name="Rectangle 29"/>
          <p:cNvSpPr/>
          <p:nvPr/>
        </p:nvSpPr>
        <p:spPr>
          <a:xfrm>
            <a:off x="685800" y="3729337"/>
            <a:ext cx="1095172" cy="461665"/>
          </a:xfrm>
          <a:prstGeom prst="rect">
            <a:avLst/>
          </a:prstGeom>
        </p:spPr>
        <p:txBody>
          <a:bodyPr wrap="none">
            <a:spAutoFit/>
          </a:bodyPr>
          <a:lstStyle/>
          <a:p>
            <a:r>
              <a:rPr lang="en-US" sz="2400" dirty="0" smtClean="0">
                <a:latin typeface="Times New Roman" pitchFamily="18" charset="0"/>
                <a:cs typeface="Times New Roman" pitchFamily="18" charset="0"/>
              </a:rPr>
              <a:t>σ (      )</a:t>
            </a:r>
            <a:endParaRPr lang="en-US" sz="2400" dirty="0"/>
          </a:p>
        </p:txBody>
      </p:sp>
      <p:graphicFrame>
        <p:nvGraphicFramePr>
          <p:cNvPr id="155674" name="Object 26"/>
          <p:cNvGraphicFramePr>
            <a:graphicFrameLocks noChangeAspect="1"/>
          </p:cNvGraphicFramePr>
          <p:nvPr/>
        </p:nvGraphicFramePr>
        <p:xfrm>
          <a:off x="1066800" y="3752850"/>
          <a:ext cx="533400" cy="514350"/>
        </p:xfrm>
        <a:graphic>
          <a:graphicData uri="http://schemas.openxmlformats.org/presentationml/2006/ole">
            <p:oleObj spid="_x0000_s3124" name="Equation" r:id="rId13" imgW="266469" imgH="253780" progId="Equation.DSMT4">
              <p:embed/>
            </p:oleObj>
          </a:graphicData>
        </a:graphic>
      </p:graphicFrame>
      <p:sp>
        <p:nvSpPr>
          <p:cNvPr id="32" name="TextBox 31"/>
          <p:cNvSpPr txBox="1"/>
          <p:nvPr/>
        </p:nvSpPr>
        <p:spPr>
          <a:xfrm>
            <a:off x="1676400" y="3729337"/>
            <a:ext cx="5724644"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 {[ ∑       -                       ]</a:t>
            </a:r>
            <a:r>
              <a:rPr lang="en-US" sz="2400" baseline="30000" dirty="0" smtClean="0">
                <a:latin typeface="Times New Roman" pitchFamily="18" charset="0"/>
                <a:cs typeface="Times New Roman" pitchFamily="18" charset="0"/>
              </a:rPr>
              <a:t>2</a:t>
            </a:r>
            <a:r>
              <a:rPr lang="en-US" sz="2400" dirty="0" smtClean="0">
                <a:latin typeface="Times New Roman" pitchFamily="18" charset="0"/>
                <a:cs typeface="Times New Roman" pitchFamily="18" charset="0"/>
              </a:rPr>
              <a:t> / (m-n)}</a:t>
            </a:r>
            <a:r>
              <a:rPr lang="en-US" sz="2400" baseline="30000" dirty="0" smtClean="0">
                <a:latin typeface="Times New Roman" pitchFamily="18" charset="0"/>
                <a:cs typeface="Times New Roman" pitchFamily="18" charset="0"/>
              </a:rPr>
              <a:t>0.5</a:t>
            </a:r>
            <a:r>
              <a:rPr lang="en-US" sz="2400"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graphicFrame>
        <p:nvGraphicFramePr>
          <p:cNvPr id="155675" name="Object 27"/>
          <p:cNvGraphicFramePr>
            <a:graphicFrameLocks noChangeAspect="1"/>
          </p:cNvGraphicFramePr>
          <p:nvPr/>
        </p:nvGraphicFramePr>
        <p:xfrm>
          <a:off x="2514600" y="3752850"/>
          <a:ext cx="533400" cy="514350"/>
        </p:xfrm>
        <a:graphic>
          <a:graphicData uri="http://schemas.openxmlformats.org/presentationml/2006/ole">
            <p:oleObj spid="_x0000_s3125" name="Equation" r:id="rId14" imgW="266469" imgH="253780" progId="Equation.DSMT4">
              <p:embed/>
            </p:oleObj>
          </a:graphicData>
        </a:graphic>
      </p:graphicFrame>
      <p:sp>
        <p:nvSpPr>
          <p:cNvPr id="155677" name="Rectangle 29"/>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5676" name="Object 28"/>
          <p:cNvGraphicFramePr>
            <a:graphicFrameLocks noChangeAspect="1"/>
          </p:cNvGraphicFramePr>
          <p:nvPr/>
        </p:nvGraphicFramePr>
        <p:xfrm>
          <a:off x="3268663" y="3657600"/>
          <a:ext cx="1655762" cy="533400"/>
        </p:xfrm>
        <a:graphic>
          <a:graphicData uri="http://schemas.openxmlformats.org/presentationml/2006/ole">
            <p:oleObj spid="_x0000_s3126" name="Equation" r:id="rId15" imgW="825500" imgH="254000" progId="Equation.DSMT4">
              <p:embed/>
            </p:oleObj>
          </a:graphicData>
        </a:graphic>
      </p:graphicFrame>
      <p:sp>
        <p:nvSpPr>
          <p:cNvPr id="36" name="TextBox 35"/>
          <p:cNvSpPr txBox="1"/>
          <p:nvPr/>
        </p:nvSpPr>
        <p:spPr>
          <a:xfrm>
            <a:off x="8458201" y="304802"/>
            <a:ext cx="543739"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(5)</a:t>
            </a:r>
            <a:endParaRPr lang="en-US" sz="2400" dirty="0">
              <a:latin typeface="Times New Roman" pitchFamily="18" charset="0"/>
              <a:cs typeface="Times New Roman" pitchFamily="18" charset="0"/>
            </a:endParaRPr>
          </a:p>
        </p:txBody>
      </p:sp>
      <p:sp>
        <p:nvSpPr>
          <p:cNvPr id="37" name="TextBox 36"/>
          <p:cNvSpPr txBox="1"/>
          <p:nvPr/>
        </p:nvSpPr>
        <p:spPr>
          <a:xfrm>
            <a:off x="8382001" y="3657602"/>
            <a:ext cx="543739"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(6)</a:t>
            </a:r>
            <a:endParaRPr lang="en-US" sz="2400" dirty="0">
              <a:latin typeface="Times New Roman" pitchFamily="18" charset="0"/>
              <a:cs typeface="Times New Roman" pitchFamily="18" charset="0"/>
            </a:endParaRPr>
          </a:p>
        </p:txBody>
      </p:sp>
      <p:sp>
        <p:nvSpPr>
          <p:cNvPr id="38" name="TextBox 37"/>
          <p:cNvSpPr txBox="1"/>
          <p:nvPr/>
        </p:nvSpPr>
        <p:spPr>
          <a:xfrm>
            <a:off x="0" y="4191002"/>
            <a:ext cx="9144000" cy="830997"/>
          </a:xfrm>
          <a:prstGeom prst="rect">
            <a:avLst/>
          </a:prstGeom>
          <a:noFill/>
        </p:spPr>
        <p:txBody>
          <a:bodyPr wrap="square" rtlCol="0">
            <a:spAutoFit/>
          </a:bodyPr>
          <a:lstStyle/>
          <a:p>
            <a:r>
              <a:rPr lang="en-US" sz="2400" dirty="0" smtClean="0">
                <a:solidFill>
                  <a:srgbClr val="7030A0"/>
                </a:solidFill>
                <a:latin typeface="Times New Roman" pitchFamily="18" charset="0"/>
                <a:cs typeface="Times New Roman" pitchFamily="18" charset="0"/>
              </a:rPr>
              <a:t>{where m is the number of data points and n is the number of adjustable  </a:t>
            </a:r>
          </a:p>
          <a:p>
            <a:r>
              <a:rPr lang="en-US" sz="2400" dirty="0" smtClean="0">
                <a:solidFill>
                  <a:srgbClr val="7030A0"/>
                </a:solidFill>
                <a:latin typeface="Times New Roman" pitchFamily="18" charset="0"/>
                <a:cs typeface="Times New Roman" pitchFamily="18" charset="0"/>
              </a:rPr>
              <a:t> parameters of Eq. (5)} are reported in table.</a:t>
            </a:r>
            <a:endParaRPr lang="en-US" sz="2400" dirty="0">
              <a:solidFill>
                <a:srgbClr val="7030A0"/>
              </a:solidFill>
              <a:latin typeface="Times New Roman" pitchFamily="18" charset="0"/>
              <a:cs typeface="Times New Roman" pitchFamily="18" charset="0"/>
            </a:endParaRPr>
          </a:p>
        </p:txBody>
      </p:sp>
      <p:sp>
        <p:nvSpPr>
          <p:cNvPr id="39" name="TextBox 38"/>
          <p:cNvSpPr txBox="1"/>
          <p:nvPr/>
        </p:nvSpPr>
        <p:spPr>
          <a:xfrm>
            <a:off x="0" y="5276671"/>
            <a:ext cx="9144000" cy="1200329"/>
          </a:xfrm>
          <a:prstGeom prst="rect">
            <a:avLst/>
          </a:prstGeom>
        </p:spPr>
        <p:style>
          <a:lnRef idx="1">
            <a:schemeClr val="dk1"/>
          </a:lnRef>
          <a:fillRef idx="2">
            <a:schemeClr val="dk1"/>
          </a:fillRef>
          <a:effectRef idx="1">
            <a:schemeClr val="dk1"/>
          </a:effectRef>
          <a:fontRef idx="minor">
            <a:schemeClr val="dk1"/>
          </a:fontRef>
        </p:style>
        <p:txBody>
          <a:bodyPr wrap="square" rtlCol="0">
            <a:spAutoFit/>
          </a:bodyPr>
          <a:lstStyle/>
          <a:p>
            <a:pPr algn="just">
              <a:buFont typeface="Wingdings" pitchFamily="2" charset="2"/>
              <a:buChar char="Ø"/>
            </a:pPr>
            <a:r>
              <a:rPr lang="en-US" sz="2400" dirty="0" smtClean="0">
                <a:solidFill>
                  <a:schemeClr val="tx1"/>
                </a:solidFill>
                <a:latin typeface="Times New Roman" pitchFamily="18" charset="0"/>
                <a:cs typeface="Times New Roman" pitchFamily="18" charset="0"/>
              </a:rPr>
              <a:t> The standard deviations in the measured properties suggest that observed data are of required accuracy to be used in industries for various applications.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9144000" cy="1200329"/>
          </a:xfrm>
          <a:prstGeom prst="rect">
            <a:avLst/>
          </a:prstGeom>
        </p:spPr>
        <p:txBody>
          <a:bodyPr wrap="square">
            <a:spAutoFit/>
          </a:bodyPr>
          <a:lstStyle/>
          <a:p>
            <a:pPr>
              <a:buFont typeface="Wingdings" pitchFamily="2" charset="2"/>
              <a:buChar char="Ø"/>
            </a:pPr>
            <a:r>
              <a:rPr lang="en-US" sz="2400" dirty="0" smtClean="0">
                <a:latin typeface="Times New Roman" pitchFamily="18" charset="0"/>
                <a:cs typeface="Times New Roman" pitchFamily="18" charset="0"/>
              </a:rPr>
              <a:t>The various surfaces generated for the ternary mixtures by           and                  </a:t>
            </a:r>
          </a:p>
          <a:p>
            <a:r>
              <a:rPr lang="en-US" sz="2400" dirty="0" smtClean="0">
                <a:latin typeface="Times New Roman" pitchFamily="18" charset="0"/>
                <a:cs typeface="Times New Roman" pitchFamily="18" charset="0"/>
              </a:rPr>
              <a:t>              values {evaluated by employing Eq. (5)} at 298.15 K are shown in </a:t>
            </a:r>
            <a:r>
              <a:rPr lang="en-US" sz="2400" b="1" dirty="0" smtClean="0">
                <a:latin typeface="Times New Roman" pitchFamily="18" charset="0"/>
                <a:cs typeface="Times New Roman" pitchFamily="18" charset="0"/>
                <a:hlinkClick r:id="rId3" action="ppaction://hlinkpres?slideindex=82&amp;slidetitle=Slide 82"/>
              </a:rPr>
              <a:t>Figs.</a:t>
            </a:r>
            <a:r>
              <a:rPr lang="en-US" sz="2400" b="1" dirty="0" smtClean="0">
                <a:latin typeface="Times New Roman" pitchFamily="18" charset="0"/>
                <a:cs typeface="Times New Roman" pitchFamily="18" charset="0"/>
              </a:rPr>
              <a:t> </a:t>
            </a:r>
            <a:endParaRPr lang="en-US" sz="2400" dirty="0">
              <a:latin typeface="Times New Roman" pitchFamily="18" charset="0"/>
              <a:cs typeface="Times New Roman" pitchFamily="18" charset="0"/>
            </a:endParaRPr>
          </a:p>
        </p:txBody>
      </p:sp>
      <p:graphicFrame>
        <p:nvGraphicFramePr>
          <p:cNvPr id="39938" name="Object 2"/>
          <p:cNvGraphicFramePr>
            <a:graphicFrameLocks noChangeAspect="1"/>
          </p:cNvGraphicFramePr>
          <p:nvPr/>
        </p:nvGraphicFramePr>
        <p:xfrm>
          <a:off x="7620000" y="0"/>
          <a:ext cx="457200" cy="533400"/>
        </p:xfrm>
        <a:graphic>
          <a:graphicData uri="http://schemas.openxmlformats.org/presentationml/2006/ole">
            <p:oleObj spid="_x0000_s39944" name="Equation" r:id="rId4" imgW="215713" imgH="253780" progId="Equation.DSMT4">
              <p:embed/>
            </p:oleObj>
          </a:graphicData>
        </a:graphic>
      </p:graphicFrame>
      <p:graphicFrame>
        <p:nvGraphicFramePr>
          <p:cNvPr id="39939" name="Object 3"/>
          <p:cNvGraphicFramePr>
            <a:graphicFrameLocks noChangeAspect="1"/>
          </p:cNvGraphicFramePr>
          <p:nvPr/>
        </p:nvGraphicFramePr>
        <p:xfrm>
          <a:off x="304800" y="304800"/>
          <a:ext cx="838200" cy="587375"/>
        </p:xfrm>
        <a:graphic>
          <a:graphicData uri="http://schemas.openxmlformats.org/presentationml/2006/ole">
            <p:oleObj spid="_x0000_s39945" name="Equation" r:id="rId5" imgW="444114" imgH="304536" progId="Equation.DSMT4">
              <p:embed/>
            </p:oleObj>
          </a:graphicData>
        </a:graphic>
      </p:graphicFrame>
      <p:pic>
        <p:nvPicPr>
          <p:cNvPr id="39940" name="Picture 4" descr="D:\research\thesis\Soniya Thesis\Graphs\ternary\Fig. 4.23.JPG"/>
          <p:cNvPicPr>
            <a:picLocks noChangeAspect="1" noChangeArrowheads="1"/>
          </p:cNvPicPr>
          <p:nvPr/>
        </p:nvPicPr>
        <p:blipFill>
          <a:blip r:embed="rId6"/>
          <a:srcRect/>
          <a:stretch>
            <a:fillRect/>
          </a:stretch>
        </p:blipFill>
        <p:spPr bwMode="auto">
          <a:xfrm>
            <a:off x="0" y="1066800"/>
            <a:ext cx="4495800" cy="4400550"/>
          </a:xfrm>
          <a:prstGeom prst="rect">
            <a:avLst/>
          </a:prstGeom>
          <a:noFill/>
        </p:spPr>
      </p:pic>
      <p:pic>
        <p:nvPicPr>
          <p:cNvPr id="39942" name="Picture 6" descr="D:\research\thesis\Soniya Thesis\Graphs\ternary\Fig. 4.29.jpg"/>
          <p:cNvPicPr>
            <a:picLocks noChangeAspect="1" noChangeArrowheads="1"/>
          </p:cNvPicPr>
          <p:nvPr/>
        </p:nvPicPr>
        <p:blipFill>
          <a:blip r:embed="rId7"/>
          <a:srcRect/>
          <a:stretch>
            <a:fillRect/>
          </a:stretch>
        </p:blipFill>
        <p:spPr bwMode="auto">
          <a:xfrm>
            <a:off x="4485522" y="1143000"/>
            <a:ext cx="4658478" cy="4191000"/>
          </a:xfrm>
          <a:prstGeom prst="rect">
            <a:avLst/>
          </a:prstGeom>
          <a:noFill/>
        </p:spPr>
      </p:pic>
      <p:sp>
        <p:nvSpPr>
          <p:cNvPr id="8" name="TextBox 7"/>
          <p:cNvSpPr txBox="1"/>
          <p:nvPr/>
        </p:nvSpPr>
        <p:spPr>
          <a:xfrm>
            <a:off x="0" y="5334000"/>
            <a:ext cx="44958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Excess molar volumes for 1-ethyl-3-methy </a:t>
            </a:r>
            <a:r>
              <a:rPr lang="en-US" sz="1600" dirty="0" err="1" smtClean="0">
                <a:latin typeface="Times New Roman" pitchFamily="18" charset="0"/>
                <a:cs typeface="Times New Roman" pitchFamily="18" charset="0"/>
              </a:rPr>
              <a:t>limidazolium</a:t>
            </a:r>
            <a:r>
              <a:rPr lang="en-US" sz="1600" dirty="0" smtClean="0">
                <a:latin typeface="Times New Roman" pitchFamily="18" charset="0"/>
                <a:cs typeface="Times New Roman" pitchFamily="18" charset="0"/>
              </a:rPr>
              <a:t> tetrafluoroborate (</a:t>
            </a:r>
            <a:r>
              <a:rPr lang="en-US" sz="1600" dirty="0" err="1" smtClean="0">
                <a:latin typeface="Times New Roman" pitchFamily="18" charset="0"/>
                <a:cs typeface="Times New Roman" pitchFamily="18" charset="0"/>
              </a:rPr>
              <a:t>i</a:t>
            </a:r>
            <a:r>
              <a:rPr lang="en-US" sz="1600" dirty="0" smtClean="0">
                <a:latin typeface="Times New Roman" pitchFamily="18" charset="0"/>
                <a:cs typeface="Times New Roman" pitchFamily="18" charset="0"/>
              </a:rPr>
              <a:t>) +  Water (j) + </a:t>
            </a:r>
            <a:r>
              <a:rPr lang="en-US" sz="1600" dirty="0" err="1" smtClean="0">
                <a:latin typeface="Times New Roman" pitchFamily="18" charset="0"/>
                <a:cs typeface="Times New Roman" pitchFamily="18" charset="0"/>
              </a:rPr>
              <a:t>Formamide</a:t>
            </a:r>
            <a:r>
              <a:rPr lang="en-US" sz="1600" dirty="0" smtClean="0">
                <a:latin typeface="Times New Roman" pitchFamily="18" charset="0"/>
                <a:cs typeface="Times New Roman" pitchFamily="18" charset="0"/>
              </a:rPr>
              <a:t> (k) ternary mixture at 298.15 K, </a:t>
            </a:r>
          </a:p>
          <a:p>
            <a:pPr algn="just"/>
            <a:r>
              <a:rPr lang="en-US" sz="1600" dirty="0" smtClean="0">
                <a:latin typeface="Times New Roman" pitchFamily="18" charset="0"/>
                <a:cs typeface="Times New Roman" pitchFamily="18" charset="0"/>
              </a:rPr>
              <a:t>(              ), the experimental data in front of the plane;  ( ­­­­­­­­­-- ), the experimental data behind the plane.</a:t>
            </a:r>
            <a:endParaRPr lang="en-US" sz="1600" dirty="0">
              <a:latin typeface="Times New Roman" pitchFamily="18" charset="0"/>
              <a:cs typeface="Times New Roman" pitchFamily="18" charset="0"/>
            </a:endParaRPr>
          </a:p>
        </p:txBody>
      </p:sp>
      <p:cxnSp>
        <p:nvCxnSpPr>
          <p:cNvPr id="9" name="AutoShape 2"/>
          <p:cNvCxnSpPr>
            <a:cxnSpLocks noChangeShapeType="1"/>
          </p:cNvCxnSpPr>
          <p:nvPr/>
        </p:nvCxnSpPr>
        <p:spPr bwMode="auto">
          <a:xfrm>
            <a:off x="304800" y="6248400"/>
            <a:ext cx="762000" cy="0"/>
          </a:xfrm>
          <a:prstGeom prst="straightConnector1">
            <a:avLst/>
          </a:prstGeom>
          <a:noFill/>
          <a:ln w="9525">
            <a:solidFill>
              <a:srgbClr val="000000"/>
            </a:solidFill>
            <a:round/>
            <a:headEnd/>
            <a:tailEnd/>
          </a:ln>
        </p:spPr>
      </p:cxnSp>
      <p:sp>
        <p:nvSpPr>
          <p:cNvPr id="10" name="TextBox 9"/>
          <p:cNvSpPr txBox="1"/>
          <p:nvPr/>
        </p:nvSpPr>
        <p:spPr>
          <a:xfrm>
            <a:off x="4648200" y="5288340"/>
            <a:ext cx="4495800" cy="156966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sz="1600" b="1" dirty="0" smtClean="0">
                <a:latin typeface="Times New Roman" pitchFamily="18" charset="0"/>
                <a:cs typeface="Times New Roman" pitchFamily="18" charset="0"/>
              </a:rPr>
              <a:t> </a:t>
            </a:r>
            <a:r>
              <a:rPr lang="en-US" sz="1600" dirty="0" smtClean="0">
                <a:latin typeface="Times New Roman" pitchFamily="18" charset="0"/>
                <a:cs typeface="Times New Roman" pitchFamily="18" charset="0"/>
              </a:rPr>
              <a:t>Excess isentropic </a:t>
            </a:r>
            <a:r>
              <a:rPr lang="en-US" sz="1600" dirty="0" err="1" smtClean="0">
                <a:latin typeface="Times New Roman" pitchFamily="18" charset="0"/>
                <a:cs typeface="Times New Roman" pitchFamily="18" charset="0"/>
              </a:rPr>
              <a:t>compreesibilities</a:t>
            </a:r>
            <a:r>
              <a:rPr lang="en-US" sz="1600" dirty="0" smtClean="0">
                <a:latin typeface="Times New Roman" pitchFamily="18" charset="0"/>
                <a:cs typeface="Times New Roman" pitchFamily="18" charset="0"/>
              </a:rPr>
              <a:t> for 1-ethyl-3-methylimidazolium tetrafluoroborate (</a:t>
            </a:r>
            <a:r>
              <a:rPr lang="en-US" sz="1600" dirty="0" err="1" smtClean="0">
                <a:latin typeface="Times New Roman" pitchFamily="18" charset="0"/>
                <a:cs typeface="Times New Roman" pitchFamily="18" charset="0"/>
              </a:rPr>
              <a:t>i</a:t>
            </a:r>
            <a:r>
              <a:rPr lang="en-US" sz="1600" dirty="0" smtClean="0">
                <a:latin typeface="Times New Roman" pitchFamily="18" charset="0"/>
                <a:cs typeface="Times New Roman" pitchFamily="18" charset="0"/>
              </a:rPr>
              <a:t>) +  Water (j) + </a:t>
            </a:r>
            <a:r>
              <a:rPr lang="en-US" sz="1600" dirty="0" err="1" smtClean="0">
                <a:latin typeface="Times New Roman" pitchFamily="18" charset="0"/>
                <a:cs typeface="Times New Roman" pitchFamily="18" charset="0"/>
              </a:rPr>
              <a:t>Formamide</a:t>
            </a:r>
            <a:r>
              <a:rPr lang="en-US" sz="1600" dirty="0" smtClean="0">
                <a:latin typeface="Times New Roman" pitchFamily="18" charset="0"/>
                <a:cs typeface="Times New Roman" pitchFamily="18" charset="0"/>
              </a:rPr>
              <a:t> (k) ternary mixture at 298.15 K, </a:t>
            </a:r>
          </a:p>
          <a:p>
            <a:pPr algn="just"/>
            <a:r>
              <a:rPr lang="en-US" sz="1600" dirty="0" smtClean="0">
                <a:latin typeface="Times New Roman" pitchFamily="18" charset="0"/>
                <a:cs typeface="Times New Roman" pitchFamily="18" charset="0"/>
              </a:rPr>
              <a:t>(              ), the experimental data in front of the plane;  ( ­­­­­­­­­-- ), the experimental data behind the plane.</a:t>
            </a:r>
            <a:endParaRPr lang="en-US" sz="1600" dirty="0">
              <a:latin typeface="Times New Roman" pitchFamily="18" charset="0"/>
              <a:cs typeface="Times New Roman" pitchFamily="18" charset="0"/>
            </a:endParaRPr>
          </a:p>
        </p:txBody>
      </p:sp>
      <p:cxnSp>
        <p:nvCxnSpPr>
          <p:cNvPr id="11" name="AutoShape 2"/>
          <p:cNvCxnSpPr>
            <a:cxnSpLocks noChangeShapeType="1"/>
          </p:cNvCxnSpPr>
          <p:nvPr/>
        </p:nvCxnSpPr>
        <p:spPr bwMode="auto">
          <a:xfrm>
            <a:off x="4953000" y="6200274"/>
            <a:ext cx="762000" cy="0"/>
          </a:xfrm>
          <a:prstGeom prst="straightConnector1">
            <a:avLst/>
          </a:prstGeom>
          <a:noFill/>
          <a:ln w="9525">
            <a:solidFill>
              <a:srgbClr val="000000"/>
            </a:solidFill>
            <a:round/>
            <a:headEnd/>
            <a:tailEnd/>
          </a:ln>
        </p:spPr>
      </p:cxn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extBox 32"/>
          <p:cNvSpPr txBox="1"/>
          <p:nvPr/>
        </p:nvSpPr>
        <p:spPr>
          <a:xfrm>
            <a:off x="1" y="510600"/>
            <a:ext cx="9143999" cy="550920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just">
              <a:buFont typeface="Wingdings" pitchFamily="2" charset="2"/>
              <a:buChar char="v"/>
            </a:pPr>
            <a:r>
              <a:rPr lang="en-US" sz="2200" dirty="0" smtClean="0">
                <a:latin typeface="Times New Roman" pitchFamily="18" charset="0"/>
                <a:cs typeface="Times New Roman" pitchFamily="18" charset="0"/>
              </a:rPr>
              <a:t> The       values for the studied mixtures are negative over whole mole fraction range.</a:t>
            </a:r>
          </a:p>
          <a:p>
            <a:pPr algn="just">
              <a:buFont typeface="Wingdings" pitchFamily="2" charset="2"/>
              <a:buChar char="v"/>
            </a:pPr>
            <a:r>
              <a:rPr lang="en-US" sz="2200" dirty="0" smtClean="0">
                <a:latin typeface="Times New Roman" pitchFamily="18" charset="0"/>
                <a:cs typeface="Times New Roman" pitchFamily="18" charset="0"/>
              </a:rPr>
              <a:t> Further, while        values for [</a:t>
            </a:r>
            <a:r>
              <a:rPr lang="en-US" sz="2200" dirty="0" err="1" smtClean="0">
                <a:latin typeface="Times New Roman" pitchFamily="18" charset="0"/>
                <a:cs typeface="Times New Roman" pitchFamily="18" charset="0"/>
              </a:rPr>
              <a:t>emim</a:t>
            </a:r>
            <a:r>
              <a:rPr lang="en-US" sz="2200" dirty="0" smtClean="0">
                <a:latin typeface="Times New Roman" pitchFamily="18" charset="0"/>
                <a:cs typeface="Times New Roman" pitchFamily="18" charset="0"/>
              </a:rPr>
              <a:t>][BF</a:t>
            </a:r>
            <a:r>
              <a:rPr lang="en-US" sz="2200" baseline="-25000" dirty="0" smtClean="0">
                <a:latin typeface="Times New Roman" pitchFamily="18" charset="0"/>
                <a:cs typeface="Times New Roman" pitchFamily="18" charset="0"/>
              </a:rPr>
              <a:t>4</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a:t>
            </a:r>
            <a:r>
              <a:rPr lang="en-US" sz="2200" dirty="0" smtClean="0">
                <a:latin typeface="Times New Roman" pitchFamily="18" charset="0"/>
                <a:cs typeface="Times New Roman" pitchFamily="18" charset="0"/>
              </a:rPr>
              <a:t>) + water (j) + DMF (k) mixture are negative over entire composition range at the studied temperatures; those for [</a:t>
            </a:r>
            <a:r>
              <a:rPr lang="en-US" sz="2200" dirty="0" err="1" smtClean="0">
                <a:latin typeface="Times New Roman" pitchFamily="18" charset="0"/>
                <a:cs typeface="Times New Roman" pitchFamily="18" charset="0"/>
              </a:rPr>
              <a:t>emim</a:t>
            </a:r>
            <a:r>
              <a:rPr lang="en-US" sz="2200" dirty="0" smtClean="0">
                <a:latin typeface="Times New Roman" pitchFamily="18" charset="0"/>
                <a:cs typeface="Times New Roman" pitchFamily="18" charset="0"/>
              </a:rPr>
              <a:t>][BF</a:t>
            </a:r>
            <a:r>
              <a:rPr lang="en-US" sz="2200" baseline="-25000" dirty="0" smtClean="0">
                <a:latin typeface="Times New Roman" pitchFamily="18" charset="0"/>
                <a:cs typeface="Times New Roman" pitchFamily="18" charset="0"/>
              </a:rPr>
              <a:t>4</a:t>
            </a: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i</a:t>
            </a:r>
            <a:r>
              <a:rPr lang="en-US" sz="2200" dirty="0" smtClean="0">
                <a:latin typeface="Times New Roman" pitchFamily="18" charset="0"/>
                <a:cs typeface="Times New Roman" pitchFamily="18" charset="0"/>
              </a:rPr>
              <a:t>) + water (j) + FD (k) mixtures are negative at 293.15, 298.15 K and sign of          values at 303.15, 308.15 K is dictated by the relative proportion of components. </a:t>
            </a:r>
          </a:p>
          <a:p>
            <a:pPr algn="just">
              <a:buFont typeface="Wingdings" pitchFamily="2" charset="2"/>
              <a:buChar char="v"/>
            </a:pPr>
            <a:r>
              <a:rPr lang="en-US" sz="2200" dirty="0" smtClean="0">
                <a:latin typeface="Times New Roman" pitchFamily="18" charset="0"/>
                <a:cs typeface="Times New Roman" pitchFamily="18" charset="0"/>
              </a:rPr>
              <a:t>The sign of  </a:t>
            </a:r>
            <a:r>
              <a:rPr lang="en-US" sz="2200" i="1" dirty="0" smtClean="0">
                <a:latin typeface="Times New Roman" pitchFamily="18" charset="0"/>
                <a:cs typeface="Times New Roman" pitchFamily="18" charset="0"/>
              </a:rPr>
              <a:t> </a:t>
            </a:r>
            <a:r>
              <a:rPr lang="en-US" sz="2200" dirty="0" smtClean="0">
                <a:latin typeface="Times New Roman" pitchFamily="18" charset="0"/>
                <a:cs typeface="Times New Roman" pitchFamily="18" charset="0"/>
              </a:rPr>
              <a:t>    and        provides information about the molecular arrangement and molecular interactions operating among the constituent mixtures. </a:t>
            </a:r>
          </a:p>
          <a:p>
            <a:pPr algn="just">
              <a:buFont typeface="Wingdings" pitchFamily="2" charset="2"/>
              <a:buChar char="v"/>
            </a:pPr>
            <a:r>
              <a:rPr lang="en-US" sz="2200" dirty="0" smtClean="0">
                <a:latin typeface="Times New Roman" pitchFamily="18" charset="0"/>
                <a:cs typeface="Times New Roman" pitchFamily="18" charset="0"/>
              </a:rPr>
              <a:t> [</a:t>
            </a:r>
            <a:r>
              <a:rPr lang="en-US" sz="2200" dirty="0" err="1" smtClean="0">
                <a:latin typeface="Times New Roman" pitchFamily="18" charset="0"/>
                <a:cs typeface="Times New Roman" pitchFamily="18" charset="0"/>
              </a:rPr>
              <a:t>emim</a:t>
            </a:r>
            <a:r>
              <a:rPr lang="en-US" sz="2200" dirty="0" smtClean="0">
                <a:latin typeface="Times New Roman" pitchFamily="18" charset="0"/>
                <a:cs typeface="Times New Roman" pitchFamily="18" charset="0"/>
              </a:rPr>
              <a:t>][BF</a:t>
            </a:r>
            <a:r>
              <a:rPr lang="en-US" sz="2200" baseline="-25000" dirty="0" smtClean="0">
                <a:latin typeface="Times New Roman" pitchFamily="18" charset="0"/>
                <a:cs typeface="Times New Roman" pitchFamily="18" charset="0"/>
              </a:rPr>
              <a:t>4</a:t>
            </a:r>
            <a:r>
              <a:rPr lang="en-US" sz="2200" dirty="0" smtClean="0">
                <a:latin typeface="Times New Roman" pitchFamily="18" charset="0"/>
                <a:cs typeface="Times New Roman" pitchFamily="18" charset="0"/>
              </a:rPr>
              <a:t>] is capable of interacting with water, FD and DMF via ionic, hydrogen bonding and dipole interactions. </a:t>
            </a:r>
          </a:p>
          <a:p>
            <a:pPr algn="just">
              <a:buFont typeface="Wingdings" pitchFamily="2" charset="2"/>
              <a:buChar char="v"/>
            </a:pPr>
            <a:r>
              <a:rPr lang="en-US" sz="2200" dirty="0" smtClean="0">
                <a:latin typeface="Times New Roman" pitchFamily="18" charset="0"/>
                <a:cs typeface="Times New Roman" pitchFamily="18" charset="0"/>
              </a:rPr>
              <a:t> The negative     and       values suggests a more packed arrangement of [</a:t>
            </a:r>
            <a:r>
              <a:rPr lang="en-US" sz="2200" dirty="0" err="1" smtClean="0">
                <a:latin typeface="Times New Roman" pitchFamily="18" charset="0"/>
                <a:cs typeface="Times New Roman" pitchFamily="18" charset="0"/>
              </a:rPr>
              <a:t>emim</a:t>
            </a:r>
            <a:r>
              <a:rPr lang="en-US" sz="2200" dirty="0" smtClean="0">
                <a:latin typeface="Times New Roman" pitchFamily="18" charset="0"/>
                <a:cs typeface="Times New Roman" pitchFamily="18" charset="0"/>
              </a:rPr>
              <a:t>][BF</a:t>
            </a:r>
            <a:r>
              <a:rPr lang="en-US" sz="2200" baseline="-25000" dirty="0" smtClean="0">
                <a:latin typeface="Times New Roman" pitchFamily="18" charset="0"/>
                <a:cs typeface="Times New Roman" pitchFamily="18" charset="0"/>
              </a:rPr>
              <a:t>4</a:t>
            </a:r>
            <a:r>
              <a:rPr lang="en-US" sz="2200" dirty="0" smtClean="0">
                <a:latin typeface="Times New Roman" pitchFamily="18" charset="0"/>
                <a:cs typeface="Times New Roman" pitchFamily="18" charset="0"/>
              </a:rPr>
              <a:t>] or water or FD or DMF in their mixed state as compared to pure state and also attractive molecular interactions among the constituents of mixtures . </a:t>
            </a:r>
            <a:endParaRPr lang="en-US" sz="2200" dirty="0">
              <a:latin typeface="Times New Roman" pitchFamily="18" charset="0"/>
              <a:cs typeface="Times New Roman" pitchFamily="18" charset="0"/>
            </a:endParaRPr>
          </a:p>
        </p:txBody>
      </p:sp>
      <p:graphicFrame>
        <p:nvGraphicFramePr>
          <p:cNvPr id="24608" name="Object 32"/>
          <p:cNvGraphicFramePr>
            <a:graphicFrameLocks noChangeAspect="1"/>
          </p:cNvGraphicFramePr>
          <p:nvPr>
            <p:extLst>
              <p:ext uri="{D42A27DB-BD31-4B8C-83A1-F6EECF244321}">
                <p14:modId xmlns="" xmlns:p14="http://schemas.microsoft.com/office/powerpoint/2010/main" val="3719418456"/>
              </p:ext>
            </p:extLst>
          </p:nvPr>
        </p:nvGraphicFramePr>
        <p:xfrm>
          <a:off x="2057400" y="1100317"/>
          <a:ext cx="457200" cy="533400"/>
        </p:xfrm>
        <a:graphic>
          <a:graphicData uri="http://schemas.openxmlformats.org/presentationml/2006/ole">
            <p:oleObj spid="_x0000_s24635" name="Equation" r:id="rId3" imgW="215713" imgH="253780" progId="Equation.DSMT4">
              <p:embed/>
            </p:oleObj>
          </a:graphicData>
        </a:graphic>
      </p:graphicFrame>
      <p:graphicFrame>
        <p:nvGraphicFramePr>
          <p:cNvPr id="24609" name="Object 33"/>
          <p:cNvGraphicFramePr>
            <a:graphicFrameLocks noChangeAspect="1"/>
          </p:cNvGraphicFramePr>
          <p:nvPr/>
        </p:nvGraphicFramePr>
        <p:xfrm>
          <a:off x="908540" y="414517"/>
          <a:ext cx="838200" cy="587375"/>
        </p:xfrm>
        <a:graphic>
          <a:graphicData uri="http://schemas.openxmlformats.org/presentationml/2006/ole">
            <p:oleObj spid="_x0000_s24636" name="Equation" r:id="rId4" imgW="444114" imgH="304536" progId="Equation.DSMT4">
              <p:embed/>
            </p:oleObj>
          </a:graphicData>
        </a:graphic>
      </p:graphicFrame>
      <p:graphicFrame>
        <p:nvGraphicFramePr>
          <p:cNvPr id="24610" name="Object 34"/>
          <p:cNvGraphicFramePr>
            <a:graphicFrameLocks noChangeAspect="1"/>
          </p:cNvGraphicFramePr>
          <p:nvPr/>
        </p:nvGraphicFramePr>
        <p:xfrm>
          <a:off x="2590800" y="2167117"/>
          <a:ext cx="457200" cy="533400"/>
        </p:xfrm>
        <a:graphic>
          <a:graphicData uri="http://schemas.openxmlformats.org/presentationml/2006/ole">
            <p:oleObj spid="_x0000_s24637" name="Equation" r:id="rId5" imgW="215713" imgH="253780" progId="Equation.DSMT4">
              <p:embed/>
            </p:oleObj>
          </a:graphicData>
        </a:graphic>
      </p:graphicFrame>
      <p:graphicFrame>
        <p:nvGraphicFramePr>
          <p:cNvPr id="24611" name="Object 35"/>
          <p:cNvGraphicFramePr>
            <a:graphicFrameLocks noChangeAspect="1"/>
          </p:cNvGraphicFramePr>
          <p:nvPr/>
        </p:nvGraphicFramePr>
        <p:xfrm>
          <a:off x="2133600" y="2776717"/>
          <a:ext cx="457200" cy="533400"/>
        </p:xfrm>
        <a:graphic>
          <a:graphicData uri="http://schemas.openxmlformats.org/presentationml/2006/ole">
            <p:oleObj spid="_x0000_s24638" name="Equation" r:id="rId6" imgW="215713" imgH="253780" progId="Equation.DSMT4">
              <p:embed/>
            </p:oleObj>
          </a:graphicData>
        </a:graphic>
      </p:graphicFrame>
      <p:graphicFrame>
        <p:nvGraphicFramePr>
          <p:cNvPr id="24612" name="Object 36"/>
          <p:cNvGraphicFramePr>
            <a:graphicFrameLocks noChangeAspect="1"/>
          </p:cNvGraphicFramePr>
          <p:nvPr/>
        </p:nvGraphicFramePr>
        <p:xfrm>
          <a:off x="3276600" y="2798942"/>
          <a:ext cx="838200" cy="587375"/>
        </p:xfrm>
        <a:graphic>
          <a:graphicData uri="http://schemas.openxmlformats.org/presentationml/2006/ole">
            <p:oleObj spid="_x0000_s24639" name="Equation" r:id="rId7" imgW="444114" imgH="304536" progId="Equation.DSMT4">
              <p:embed/>
            </p:oleObj>
          </a:graphicData>
        </a:graphic>
      </p:graphicFrame>
      <p:graphicFrame>
        <p:nvGraphicFramePr>
          <p:cNvPr id="24613" name="Object 37"/>
          <p:cNvGraphicFramePr>
            <a:graphicFrameLocks noChangeAspect="1"/>
          </p:cNvGraphicFramePr>
          <p:nvPr/>
        </p:nvGraphicFramePr>
        <p:xfrm>
          <a:off x="1981200" y="4529317"/>
          <a:ext cx="457200" cy="533400"/>
        </p:xfrm>
        <a:graphic>
          <a:graphicData uri="http://schemas.openxmlformats.org/presentationml/2006/ole">
            <p:oleObj spid="_x0000_s24640" name="Equation" r:id="rId8" imgW="215713" imgH="253780" progId="Equation.DSMT4">
              <p:embed/>
            </p:oleObj>
          </a:graphicData>
        </a:graphic>
      </p:graphicFrame>
      <p:graphicFrame>
        <p:nvGraphicFramePr>
          <p:cNvPr id="24614" name="Object 38"/>
          <p:cNvGraphicFramePr>
            <a:graphicFrameLocks noChangeAspect="1"/>
          </p:cNvGraphicFramePr>
          <p:nvPr/>
        </p:nvGraphicFramePr>
        <p:xfrm>
          <a:off x="2895600" y="4475342"/>
          <a:ext cx="838200" cy="587375"/>
        </p:xfrm>
        <a:graphic>
          <a:graphicData uri="http://schemas.openxmlformats.org/presentationml/2006/ole">
            <p:oleObj spid="_x0000_s24641" name="Equation" r:id="rId9" imgW="444114" imgH="304536" progId="Equation.DSMT4">
              <p:embed/>
            </p:oleObj>
          </a:graphicData>
        </a:graphic>
      </p:graphicFrame>
      <p:sp>
        <p:nvSpPr>
          <p:cNvPr id="41" name="TextBox 40"/>
          <p:cNvSpPr txBox="1"/>
          <p:nvPr/>
        </p:nvSpPr>
        <p:spPr>
          <a:xfrm>
            <a:off x="3200400" y="0"/>
            <a:ext cx="2220480" cy="553998"/>
          </a:xfrm>
          <a:prstGeom prst="rect">
            <a:avLst/>
          </a:prstGeom>
        </p:spPr>
        <p:style>
          <a:lnRef idx="0">
            <a:schemeClr val="accent1"/>
          </a:lnRef>
          <a:fillRef idx="3">
            <a:schemeClr val="accent1"/>
          </a:fillRef>
          <a:effectRef idx="3">
            <a:schemeClr val="accent1"/>
          </a:effectRef>
          <a:fontRef idx="minor">
            <a:schemeClr val="lt1"/>
          </a:fontRef>
        </p:style>
        <p:txBody>
          <a:bodyPr wrap="none" rtlCol="0">
            <a:spAutoFit/>
          </a:bodyPr>
          <a:lstStyle/>
          <a:p>
            <a:r>
              <a:rPr lang="en-US" sz="3000" dirty="0" smtClean="0">
                <a:latin typeface="Algerian" pitchFamily="82" charset="0"/>
                <a:cs typeface="Times New Roman" pitchFamily="18" charset="0"/>
              </a:rPr>
              <a:t>DISCUSSION</a:t>
            </a:r>
            <a:endParaRPr lang="en-US" sz="3000" dirty="0">
              <a:latin typeface="Algerian" pitchFamily="82" charset="0"/>
              <a:cs typeface="Times New Roman" pitchFamily="18" charset="0"/>
            </a:endParaRPr>
          </a:p>
        </p:txBody>
      </p:sp>
      <p:sp>
        <p:nvSpPr>
          <p:cNvPr id="42" name="TextBox 41"/>
          <p:cNvSpPr txBox="1"/>
          <p:nvPr/>
        </p:nvSpPr>
        <p:spPr>
          <a:xfrm>
            <a:off x="-22350" y="6248400"/>
            <a:ext cx="9166350" cy="430887"/>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just"/>
            <a:r>
              <a:rPr lang="en-US" sz="2200" dirty="0" smtClean="0">
                <a:latin typeface="Times New Roman" pitchFamily="18" charset="0"/>
                <a:cs typeface="Times New Roman" pitchFamily="18" charset="0"/>
              </a:rPr>
              <a:t>The observed        and              data were next analyzed in terms of graph theory. </a:t>
            </a:r>
            <a:endParaRPr lang="en-US" sz="2200" dirty="0">
              <a:latin typeface="Times New Roman" pitchFamily="18" charset="0"/>
              <a:cs typeface="Times New Roman" pitchFamily="18" charset="0"/>
            </a:endParaRPr>
          </a:p>
        </p:txBody>
      </p:sp>
      <p:graphicFrame>
        <p:nvGraphicFramePr>
          <p:cNvPr id="24615" name="Object 39"/>
          <p:cNvGraphicFramePr>
            <a:graphicFrameLocks noChangeAspect="1"/>
          </p:cNvGraphicFramePr>
          <p:nvPr/>
        </p:nvGraphicFramePr>
        <p:xfrm>
          <a:off x="1600200" y="6248400"/>
          <a:ext cx="457200" cy="533400"/>
        </p:xfrm>
        <a:graphic>
          <a:graphicData uri="http://schemas.openxmlformats.org/presentationml/2006/ole">
            <p:oleObj spid="_x0000_s24642" name="Equation" r:id="rId10" imgW="215713" imgH="253780" progId="Equation.DSMT4">
              <p:embed/>
            </p:oleObj>
          </a:graphicData>
        </a:graphic>
      </p:graphicFrame>
      <p:graphicFrame>
        <p:nvGraphicFramePr>
          <p:cNvPr id="24616" name="Object 40"/>
          <p:cNvGraphicFramePr>
            <a:graphicFrameLocks noChangeAspect="1"/>
          </p:cNvGraphicFramePr>
          <p:nvPr/>
        </p:nvGraphicFramePr>
        <p:xfrm>
          <a:off x="2667000" y="6172200"/>
          <a:ext cx="838200" cy="587375"/>
        </p:xfrm>
        <a:graphic>
          <a:graphicData uri="http://schemas.openxmlformats.org/presentationml/2006/ole">
            <p:oleObj spid="_x0000_s24643" name="Equation" r:id="rId11" imgW="444114" imgH="304536" progId="Equation.DSMT4">
              <p:embed/>
            </p:oleObj>
          </a:graphicData>
        </a:graphic>
      </p:graphicFrame>
      <p:sp>
        <p:nvSpPr>
          <p:cNvPr id="14" name="Rectangle 13"/>
          <p:cNvSpPr/>
          <p:nvPr/>
        </p:nvSpPr>
        <p:spPr>
          <a:xfrm>
            <a:off x="1371600" y="5638800"/>
            <a:ext cx="7772400" cy="3385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b="1" dirty="0" smtClean="0"/>
              <a:t>V. K. Sharma, S. </a:t>
            </a:r>
            <a:r>
              <a:rPr lang="en-US" sz="1600" b="1" dirty="0" err="1" smtClean="0"/>
              <a:t>Bhagour</a:t>
            </a:r>
            <a:r>
              <a:rPr lang="en-US" sz="1600" b="1" dirty="0" smtClean="0"/>
              <a:t>, S. </a:t>
            </a:r>
            <a:r>
              <a:rPr lang="en-US" sz="1600" b="1" dirty="0" err="1" smtClean="0"/>
              <a:t>Solanki</a:t>
            </a:r>
            <a:r>
              <a:rPr lang="en-US" sz="1600" b="1" dirty="0" smtClean="0"/>
              <a:t>, J. </a:t>
            </a:r>
            <a:r>
              <a:rPr lang="en-US" sz="1600" b="1" dirty="0" err="1" smtClean="0"/>
              <a:t>Kataria</a:t>
            </a:r>
            <a:r>
              <a:rPr lang="en-US" sz="1600" b="1" dirty="0" smtClean="0"/>
              <a:t>, Int. J. </a:t>
            </a:r>
            <a:r>
              <a:rPr lang="en-US" sz="1600" b="1" dirty="0" err="1" smtClean="0"/>
              <a:t>Pharma</a:t>
            </a:r>
            <a:r>
              <a:rPr lang="en-US" sz="1600" b="1" dirty="0" smtClean="0"/>
              <a:t> Bio. Sci. 6(2), 611-633, 2015. </a:t>
            </a:r>
            <a:endParaRPr lang="en-US" sz="1600" b="1"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2"/>
            <a:ext cx="9144000" cy="923330"/>
          </a:xfrm>
          <a:prstGeom prst="rect">
            <a:avLst/>
          </a:prstGeom>
          <a:solidFill>
            <a:srgbClr val="7030A0"/>
          </a:solidFill>
        </p:spPr>
        <p:txBody>
          <a:bodyPr wrap="square" rtlCol="0">
            <a:spAutoFit/>
          </a:bodyPr>
          <a:lstStyle/>
          <a:p>
            <a:pPr algn="ctr"/>
            <a:r>
              <a:rPr lang="en-US" sz="2800" b="1" dirty="0" smtClean="0">
                <a:solidFill>
                  <a:schemeClr val="bg1"/>
                </a:solidFill>
                <a:latin typeface="Times New Roman" pitchFamily="18" charset="0"/>
                <a:cs typeface="Times New Roman" pitchFamily="18" charset="0"/>
              </a:rPr>
              <a:t>Graph theory </a:t>
            </a:r>
            <a:endParaRPr lang="en-US" sz="2800" dirty="0" smtClean="0">
              <a:solidFill>
                <a:schemeClr val="bg1"/>
              </a:solidFill>
              <a:latin typeface="Times New Roman" pitchFamily="18" charset="0"/>
              <a:cs typeface="Times New Roman" pitchFamily="18" charset="0"/>
            </a:endParaRPr>
          </a:p>
          <a:p>
            <a:r>
              <a:rPr lang="en-US" sz="2600" b="1" dirty="0" smtClean="0">
                <a:solidFill>
                  <a:schemeClr val="bg1"/>
                </a:solidFill>
                <a:latin typeface="Times New Roman" pitchFamily="18" charset="0"/>
                <a:cs typeface="Times New Roman" pitchFamily="18" charset="0"/>
              </a:rPr>
              <a:t>Excess molar volumes and excess isentropic </a:t>
            </a:r>
            <a:r>
              <a:rPr lang="en-US" sz="2600" b="1" dirty="0" err="1" smtClean="0">
                <a:solidFill>
                  <a:schemeClr val="bg1"/>
                </a:solidFill>
                <a:latin typeface="Times New Roman" pitchFamily="18" charset="0"/>
                <a:cs typeface="Times New Roman" pitchFamily="18" charset="0"/>
              </a:rPr>
              <a:t>compressibilties</a:t>
            </a:r>
            <a:endParaRPr lang="en-US" sz="2600" dirty="0">
              <a:solidFill>
                <a:schemeClr val="bg1"/>
              </a:solidFill>
              <a:latin typeface="Times New Roman" pitchFamily="18" charset="0"/>
              <a:cs typeface="Times New Roman" pitchFamily="18" charset="0"/>
            </a:endParaRPr>
          </a:p>
        </p:txBody>
      </p:sp>
      <p:sp>
        <p:nvSpPr>
          <p:cNvPr id="4" name="TextBox 3"/>
          <p:cNvSpPr txBox="1"/>
          <p:nvPr/>
        </p:nvSpPr>
        <p:spPr>
          <a:xfrm>
            <a:off x="0" y="1048464"/>
            <a:ext cx="9144000" cy="5047536"/>
          </a:xfrm>
          <a:prstGeom prst="rect">
            <a:avLst/>
          </a:prstGeom>
          <a:noFill/>
        </p:spPr>
        <p:txBody>
          <a:bodyPr wrap="square" rtlCol="0">
            <a:spAutoFit/>
          </a:bodyPr>
          <a:lstStyle/>
          <a:p>
            <a:pPr algn="just"/>
            <a:r>
              <a:rPr lang="en-US" sz="2300" dirty="0" smtClean="0">
                <a:latin typeface="Times New Roman" pitchFamily="18" charset="0"/>
                <a:cs typeface="Times New Roman" pitchFamily="18" charset="0"/>
              </a:rPr>
              <a:t>A ternary (</a:t>
            </a:r>
            <a:r>
              <a:rPr lang="en-US" sz="2300" dirty="0" err="1" smtClean="0">
                <a:latin typeface="Times New Roman" pitchFamily="18" charset="0"/>
                <a:cs typeface="Times New Roman" pitchFamily="18" charset="0"/>
              </a:rPr>
              <a:t>i</a:t>
            </a:r>
            <a:r>
              <a:rPr lang="en-US" sz="2300" dirty="0" smtClean="0">
                <a:latin typeface="Times New Roman" pitchFamily="18" charset="0"/>
                <a:cs typeface="Times New Roman" pitchFamily="18" charset="0"/>
              </a:rPr>
              <a:t> + j + k) mixture is assumed to comprise of these (</a:t>
            </a:r>
            <a:r>
              <a:rPr lang="en-US" sz="2300" dirty="0" err="1" smtClean="0">
                <a:latin typeface="Times New Roman" pitchFamily="18" charset="0"/>
                <a:cs typeface="Times New Roman" pitchFamily="18" charset="0"/>
              </a:rPr>
              <a:t>i+j</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j+k</a:t>
            </a:r>
            <a:r>
              <a:rPr lang="en-US" sz="2300" dirty="0" smtClean="0">
                <a:latin typeface="Times New Roman" pitchFamily="18" charset="0"/>
                <a:cs typeface="Times New Roman" pitchFamily="18" charset="0"/>
              </a:rPr>
              <a:t>) and (</a:t>
            </a:r>
            <a:r>
              <a:rPr lang="en-US" sz="2300" dirty="0" err="1" smtClean="0">
                <a:latin typeface="Times New Roman" pitchFamily="18" charset="0"/>
                <a:cs typeface="Times New Roman" pitchFamily="18" charset="0"/>
              </a:rPr>
              <a:t>i+k</a:t>
            </a:r>
            <a:r>
              <a:rPr lang="en-US" sz="2300" dirty="0" smtClean="0">
                <a:latin typeface="Times New Roman" pitchFamily="18" charset="0"/>
                <a:cs typeface="Times New Roman" pitchFamily="18" charset="0"/>
              </a:rPr>
              <a:t>) binary mixtures. Thermodynamic properties of ternary mixtures can be predicted if state of component </a:t>
            </a:r>
            <a:r>
              <a:rPr lang="en-US" sz="2300" dirty="0" err="1" smtClean="0">
                <a:latin typeface="Times New Roman" pitchFamily="18" charset="0"/>
                <a:cs typeface="Times New Roman" pitchFamily="18" charset="0"/>
              </a:rPr>
              <a:t>i</a:t>
            </a:r>
            <a:r>
              <a:rPr lang="en-US" sz="2300" dirty="0" smtClean="0">
                <a:latin typeface="Times New Roman" pitchFamily="18" charset="0"/>
                <a:cs typeface="Times New Roman" pitchFamily="18" charset="0"/>
              </a:rPr>
              <a:t> or j or k in their pure and mixed state are known in their sub-binary mixtures. The addition of (</a:t>
            </a:r>
            <a:r>
              <a:rPr lang="en-US" sz="2300" dirty="0" err="1" smtClean="0">
                <a:latin typeface="Times New Roman" pitchFamily="18" charset="0"/>
                <a:cs typeface="Times New Roman" pitchFamily="18" charset="0"/>
              </a:rPr>
              <a:t>i</a:t>
            </a:r>
            <a:r>
              <a:rPr lang="en-US" sz="2300" dirty="0" smtClean="0">
                <a:latin typeface="Times New Roman" pitchFamily="18" charset="0"/>
                <a:cs typeface="Times New Roman" pitchFamily="18" charset="0"/>
              </a:rPr>
              <a:t>) to (j) would change the topology of </a:t>
            </a:r>
            <a:r>
              <a:rPr lang="en-US" sz="2300" dirty="0" err="1" smtClean="0">
                <a:latin typeface="Times New Roman" pitchFamily="18" charset="0"/>
                <a:cs typeface="Times New Roman" pitchFamily="18" charset="0"/>
              </a:rPr>
              <a:t>i</a:t>
            </a:r>
            <a:r>
              <a:rPr lang="en-US" sz="2300" dirty="0" smtClean="0">
                <a:latin typeface="Times New Roman" pitchFamily="18" charset="0"/>
                <a:cs typeface="Times New Roman" pitchFamily="18" charset="0"/>
              </a:rPr>
              <a:t>/j in their mixed state, and as V</a:t>
            </a:r>
            <a:r>
              <a:rPr lang="en-US" sz="2300" baseline="30000" dirty="0" smtClean="0">
                <a:latin typeface="Times New Roman" pitchFamily="18" charset="0"/>
                <a:cs typeface="Times New Roman" pitchFamily="18" charset="0"/>
              </a:rPr>
              <a:t>E</a:t>
            </a:r>
            <a:r>
              <a:rPr lang="en-US" sz="2300" dirty="0" smtClean="0">
                <a:latin typeface="Times New Roman" pitchFamily="18" charset="0"/>
                <a:cs typeface="Times New Roman" pitchFamily="18" charset="0"/>
              </a:rPr>
              <a:t> reflects PACKING EFFECT. So, it is worthwhile to analyze the molar excess volumes, V</a:t>
            </a:r>
            <a:r>
              <a:rPr lang="en-US" sz="2300" baseline="30000" dirty="0" smtClean="0">
                <a:latin typeface="Times New Roman" pitchFamily="18" charset="0"/>
                <a:cs typeface="Times New Roman" pitchFamily="18" charset="0"/>
              </a:rPr>
              <a:t>E</a:t>
            </a:r>
            <a:r>
              <a:rPr lang="en-US" sz="2300" dirty="0" smtClean="0">
                <a:latin typeface="Times New Roman" pitchFamily="18" charset="0"/>
                <a:cs typeface="Times New Roman" pitchFamily="18" charset="0"/>
              </a:rPr>
              <a:t> data of [</a:t>
            </a:r>
            <a:r>
              <a:rPr lang="en-US" sz="2300" dirty="0" err="1" smtClean="0">
                <a:latin typeface="Times New Roman" pitchFamily="18" charset="0"/>
                <a:cs typeface="Times New Roman" pitchFamily="18" charset="0"/>
              </a:rPr>
              <a:t>emim</a:t>
            </a:r>
            <a:r>
              <a:rPr lang="en-US" sz="2300" dirty="0" smtClean="0">
                <a:latin typeface="Times New Roman" pitchFamily="18" charset="0"/>
                <a:cs typeface="Times New Roman" pitchFamily="18" charset="0"/>
              </a:rPr>
              <a:t>][BF</a:t>
            </a:r>
            <a:r>
              <a:rPr lang="en-US" sz="2300" baseline="-25000" dirty="0" smtClean="0">
                <a:latin typeface="Times New Roman" pitchFamily="18" charset="0"/>
                <a:cs typeface="Times New Roman" pitchFamily="18" charset="0"/>
              </a:rPr>
              <a:t>4</a:t>
            </a:r>
            <a:r>
              <a:rPr lang="en-US" sz="2300" dirty="0" smtClean="0">
                <a:latin typeface="Times New Roman" pitchFamily="18" charset="0"/>
                <a:cs typeface="Times New Roman" pitchFamily="18" charset="0"/>
              </a:rPr>
              <a:t>] (</a:t>
            </a:r>
            <a:r>
              <a:rPr lang="en-US" sz="2300" dirty="0" err="1" smtClean="0">
                <a:latin typeface="Times New Roman" pitchFamily="18" charset="0"/>
                <a:cs typeface="Times New Roman" pitchFamily="18" charset="0"/>
              </a:rPr>
              <a:t>i</a:t>
            </a:r>
            <a:r>
              <a:rPr lang="en-US" sz="2300" dirty="0" smtClean="0">
                <a:latin typeface="Times New Roman" pitchFamily="18" charset="0"/>
                <a:cs typeface="Times New Roman" pitchFamily="18" charset="0"/>
              </a:rPr>
              <a:t>) + FD or DMF or water ( j) binary mixtures in terms of Graph theory (which deals with topology of constituent molecules) to extract information about </a:t>
            </a:r>
          </a:p>
          <a:p>
            <a:pPr algn="just"/>
            <a:r>
              <a:rPr lang="en-US" sz="2300" dirty="0" smtClean="0">
                <a:latin typeface="Times New Roman" pitchFamily="18" charset="0"/>
                <a:cs typeface="Times New Roman" pitchFamily="18" charset="0"/>
              </a:rPr>
              <a:t> 1) the state of [</a:t>
            </a:r>
            <a:r>
              <a:rPr lang="en-US" sz="2300" dirty="0" err="1" smtClean="0">
                <a:latin typeface="Times New Roman" pitchFamily="18" charset="0"/>
                <a:cs typeface="Times New Roman" pitchFamily="18" charset="0"/>
              </a:rPr>
              <a:t>emim</a:t>
            </a:r>
            <a:r>
              <a:rPr lang="en-US" sz="2300" dirty="0" smtClean="0">
                <a:latin typeface="Times New Roman" pitchFamily="18" charset="0"/>
                <a:cs typeface="Times New Roman" pitchFamily="18" charset="0"/>
              </a:rPr>
              <a:t>][BF</a:t>
            </a:r>
            <a:r>
              <a:rPr lang="en-US" sz="2300" baseline="-25000" dirty="0" smtClean="0">
                <a:latin typeface="Times New Roman" pitchFamily="18" charset="0"/>
                <a:cs typeface="Times New Roman" pitchFamily="18" charset="0"/>
              </a:rPr>
              <a:t>4</a:t>
            </a:r>
            <a:r>
              <a:rPr lang="en-US" sz="2300" dirty="0" smtClean="0">
                <a:latin typeface="Times New Roman" pitchFamily="18" charset="0"/>
                <a:cs typeface="Times New Roman" pitchFamily="18" charset="0"/>
              </a:rPr>
              <a:t>] or FD or DMF or water in pure and mixed state </a:t>
            </a:r>
          </a:p>
          <a:p>
            <a:pPr algn="just"/>
            <a:r>
              <a:rPr lang="en-US" sz="2300" dirty="0" smtClean="0">
                <a:latin typeface="Times New Roman" pitchFamily="18" charset="0"/>
                <a:cs typeface="Times New Roman" pitchFamily="18" charset="0"/>
              </a:rPr>
              <a:t>For this purpose, we analyze the V</a:t>
            </a:r>
            <a:r>
              <a:rPr lang="en-US" sz="2300" baseline="30000" dirty="0" smtClean="0">
                <a:latin typeface="Times New Roman" pitchFamily="18" charset="0"/>
                <a:cs typeface="Times New Roman" pitchFamily="18" charset="0"/>
              </a:rPr>
              <a:t>E</a:t>
            </a:r>
            <a:r>
              <a:rPr lang="en-US" sz="2300" dirty="0" smtClean="0">
                <a:latin typeface="Times New Roman" pitchFamily="18" charset="0"/>
                <a:cs typeface="Times New Roman" pitchFamily="18" charset="0"/>
              </a:rPr>
              <a:t> data of [</a:t>
            </a:r>
            <a:r>
              <a:rPr lang="en-US" sz="2300" dirty="0" err="1" smtClean="0">
                <a:latin typeface="Times New Roman" pitchFamily="18" charset="0"/>
                <a:cs typeface="Times New Roman" pitchFamily="18" charset="0"/>
              </a:rPr>
              <a:t>emim</a:t>
            </a:r>
            <a:r>
              <a:rPr lang="en-US" sz="2300" dirty="0" smtClean="0">
                <a:latin typeface="Times New Roman" pitchFamily="18" charset="0"/>
                <a:cs typeface="Times New Roman" pitchFamily="18" charset="0"/>
              </a:rPr>
              <a:t>][BF4] + FD or DMF or water binary mixtures in terms of Graph theory. According to Graph theory, V</a:t>
            </a:r>
            <a:r>
              <a:rPr lang="en-US" sz="2300" baseline="30000" dirty="0" smtClean="0">
                <a:latin typeface="Times New Roman" pitchFamily="18" charset="0"/>
                <a:cs typeface="Times New Roman" pitchFamily="18" charset="0"/>
              </a:rPr>
              <a:t>E</a:t>
            </a:r>
            <a:r>
              <a:rPr lang="en-US" sz="2300" dirty="0" smtClean="0">
                <a:latin typeface="Times New Roman" pitchFamily="18" charset="0"/>
                <a:cs typeface="Times New Roman" pitchFamily="18" charset="0"/>
              </a:rPr>
              <a:t> is given by:</a:t>
            </a:r>
          </a:p>
          <a:p>
            <a:pPr algn="just"/>
            <a:r>
              <a:rPr lang="en-US" sz="2300" dirty="0" smtClean="0">
                <a:latin typeface="Times New Roman" pitchFamily="18" charset="0"/>
                <a:cs typeface="Times New Roman" pitchFamily="18" charset="0"/>
              </a:rPr>
              <a:t> </a:t>
            </a:r>
            <a:endParaRPr lang="en-US" sz="2300" dirty="0">
              <a:latin typeface="Times New Roman" pitchFamily="18" charset="0"/>
              <a:cs typeface="Times New Roman" pitchFamily="18" charset="0"/>
            </a:endParaRPr>
          </a:p>
        </p:txBody>
      </p:sp>
      <p:graphicFrame>
        <p:nvGraphicFramePr>
          <p:cNvPr id="40962" name="Object 4"/>
          <p:cNvGraphicFramePr>
            <a:graphicFrameLocks noChangeAspect="1"/>
          </p:cNvGraphicFramePr>
          <p:nvPr/>
        </p:nvGraphicFramePr>
        <p:xfrm>
          <a:off x="1981200" y="5389563"/>
          <a:ext cx="4276725" cy="858837"/>
        </p:xfrm>
        <a:graphic>
          <a:graphicData uri="http://schemas.openxmlformats.org/presentationml/2006/ole">
            <p:oleObj spid="_x0000_s40965" r:id="rId3" imgW="5260622" imgH="1151467" progId="Equation.DSMT4">
              <p:embed/>
            </p:oleObj>
          </a:graphicData>
        </a:graphic>
      </p:graphicFrame>
      <p:sp>
        <p:nvSpPr>
          <p:cNvPr id="7" name="Rectangle 6"/>
          <p:cNvSpPr/>
          <p:nvPr/>
        </p:nvSpPr>
        <p:spPr>
          <a:xfrm>
            <a:off x="7888813" y="5574268"/>
            <a:ext cx="453970" cy="369332"/>
          </a:xfrm>
          <a:prstGeom prst="rect">
            <a:avLst/>
          </a:prstGeom>
        </p:spPr>
        <p:txBody>
          <a:bodyPr wrap="none">
            <a:spAutoFit/>
          </a:bodyPr>
          <a:lstStyle/>
          <a:p>
            <a:r>
              <a:rPr lang="en-US" dirty="0" smtClean="0">
                <a:latin typeface="Times New Roman" pitchFamily="18" charset="0"/>
                <a:cs typeface="Times New Roman" pitchFamily="18" charset="0"/>
              </a:rPr>
              <a:t>(7)</a:t>
            </a:r>
            <a:endParaRPr lang="en-US" dirty="0"/>
          </a:p>
        </p:txBody>
      </p:sp>
      <p:sp>
        <p:nvSpPr>
          <p:cNvPr id="8" name="Rectangle 7"/>
          <p:cNvSpPr/>
          <p:nvPr/>
        </p:nvSpPr>
        <p:spPr>
          <a:xfrm>
            <a:off x="2895600" y="6412468"/>
            <a:ext cx="617220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en-US" dirty="0" smtClean="0">
                <a:solidFill>
                  <a:srgbClr val="660066"/>
                </a:solidFill>
                <a:latin typeface="Times New Roman" pitchFamily="18" charset="0"/>
              </a:rPr>
              <a:t>P.P. Singh, V.K. Sharma, </a:t>
            </a:r>
            <a:r>
              <a:rPr lang="en-US" dirty="0" err="1" smtClean="0">
                <a:solidFill>
                  <a:srgbClr val="660066"/>
                </a:solidFill>
                <a:latin typeface="Times New Roman" pitchFamily="18" charset="0"/>
              </a:rPr>
              <a:t>Thermochim</a:t>
            </a:r>
            <a:r>
              <a:rPr lang="en-US" dirty="0" smtClean="0">
                <a:solidFill>
                  <a:srgbClr val="660066"/>
                </a:solidFill>
                <a:latin typeface="Times New Roman" pitchFamily="18" charset="0"/>
              </a:rPr>
              <a:t>. </a:t>
            </a:r>
            <a:r>
              <a:rPr lang="en-US" dirty="0" err="1" smtClean="0">
                <a:solidFill>
                  <a:srgbClr val="660066"/>
                </a:solidFill>
                <a:latin typeface="Times New Roman" pitchFamily="18" charset="0"/>
              </a:rPr>
              <a:t>Acta</a:t>
            </a:r>
            <a:r>
              <a:rPr lang="en-US" dirty="0" smtClean="0">
                <a:solidFill>
                  <a:srgbClr val="660066"/>
                </a:solidFill>
                <a:latin typeface="Times New Roman" pitchFamily="18" charset="0"/>
              </a:rPr>
              <a:t> 106 (1986) 293-307</a:t>
            </a:r>
            <a:endParaRPr lang="en-US" dirty="0">
              <a:solidFill>
                <a:srgbClr val="660066"/>
              </a:solidFill>
              <a:latin typeface="Times New Roman"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28600"/>
            <a:ext cx="9144000" cy="6124754"/>
          </a:xfrm>
          <a:prstGeom prst="rect">
            <a:avLst/>
          </a:prstGeom>
        </p:spPr>
        <p:txBody>
          <a:bodyPr wrap="square">
            <a:spAutoFit/>
          </a:bodyPr>
          <a:lstStyle/>
          <a:p>
            <a:pPr algn="just" eaLnBrk="0" hangingPunct="0">
              <a:tabLst>
                <a:tab pos="539382" algn="l"/>
              </a:tabLst>
              <a:defRPr/>
            </a:pPr>
            <a:r>
              <a:rPr lang="en-US" sz="2200" dirty="0" smtClean="0">
                <a:latin typeface="Times New Roman" pitchFamily="18" charset="0"/>
                <a:cs typeface="Times New Roman" pitchFamily="18" charset="0"/>
              </a:rPr>
              <a:t>where (</a:t>
            </a:r>
            <a:r>
              <a:rPr lang="en-US" sz="2200" baseline="30000" dirty="0" smtClean="0">
                <a:latin typeface="Times New Roman" pitchFamily="18" charset="0"/>
                <a:cs typeface="Times New Roman" pitchFamily="18" charset="0"/>
              </a:rPr>
              <a:t>3</a:t>
            </a:r>
            <a:r>
              <a:rPr lang="en-US" sz="2200" dirty="0" smtClean="0">
                <a:latin typeface="Times New Roman" pitchFamily="18" charset="0"/>
                <a:cs typeface="Times New Roman" pitchFamily="18" charset="0"/>
              </a:rPr>
              <a:t>ξ</a:t>
            </a:r>
            <a:r>
              <a:rPr lang="en-US" sz="2200" baseline="-30000" dirty="0" smtClean="0">
                <a:latin typeface="Times New Roman" pitchFamily="18" charset="0"/>
                <a:cs typeface="Times New Roman" pitchFamily="18" charset="0"/>
              </a:rPr>
              <a:t>i</a:t>
            </a:r>
            <a:r>
              <a:rPr lang="en-US" sz="2200" dirty="0" smtClean="0">
                <a:latin typeface="Times New Roman" pitchFamily="18" charset="0"/>
                <a:cs typeface="Times New Roman" pitchFamily="18" charset="0"/>
              </a:rPr>
              <a:t>)</a:t>
            </a:r>
            <a:r>
              <a:rPr lang="en-US" sz="2200" baseline="-30000" dirty="0" smtClean="0">
                <a:latin typeface="Times New Roman" pitchFamily="18" charset="0"/>
                <a:cs typeface="Times New Roman" pitchFamily="18" charset="0"/>
              </a:rPr>
              <a:t>m</a:t>
            </a:r>
            <a:r>
              <a:rPr lang="en-US" sz="2200" dirty="0" smtClean="0">
                <a:latin typeface="Times New Roman" pitchFamily="18" charset="0"/>
                <a:cs typeface="Times New Roman" pitchFamily="18" charset="0"/>
              </a:rPr>
              <a:t> (</a:t>
            </a:r>
            <a:r>
              <a:rPr lang="en-US" sz="2200" i="1" dirty="0" err="1" smtClean="0">
                <a:latin typeface="Times New Roman" pitchFamily="18" charset="0"/>
                <a:cs typeface="Times New Roman" pitchFamily="18" charset="0"/>
              </a:rPr>
              <a:t>i-i</a:t>
            </a:r>
            <a:r>
              <a:rPr lang="en-US" sz="2200" dirty="0" smtClean="0">
                <a:latin typeface="Times New Roman" pitchFamily="18" charset="0"/>
                <a:cs typeface="Times New Roman" pitchFamily="18" charset="0"/>
              </a:rPr>
              <a:t> or </a:t>
            </a:r>
            <a:r>
              <a:rPr lang="en-US" sz="2200" i="1" dirty="0" smtClean="0">
                <a:latin typeface="Times New Roman" pitchFamily="18" charset="0"/>
                <a:cs typeface="Times New Roman" pitchFamily="18" charset="0"/>
              </a:rPr>
              <a:t>j</a:t>
            </a:r>
            <a:r>
              <a:rPr lang="en-US" sz="2200" dirty="0" smtClean="0">
                <a:latin typeface="Times New Roman" pitchFamily="18" charset="0"/>
                <a:cs typeface="Times New Roman" pitchFamily="18" charset="0"/>
              </a:rPr>
              <a:t>) and (</a:t>
            </a:r>
            <a:r>
              <a:rPr lang="en-US" sz="2200" baseline="30000" dirty="0" smtClean="0">
                <a:latin typeface="Times New Roman" pitchFamily="18" charset="0"/>
                <a:cs typeface="Times New Roman" pitchFamily="18" charset="0"/>
              </a:rPr>
              <a:t>3</a:t>
            </a:r>
            <a:r>
              <a:rPr lang="en-US" sz="2200" dirty="0" smtClean="0">
                <a:latin typeface="Times New Roman" pitchFamily="18" charset="0"/>
                <a:cs typeface="Times New Roman" pitchFamily="18" charset="0"/>
              </a:rPr>
              <a:t>ξ</a:t>
            </a:r>
            <a:r>
              <a:rPr lang="en-US" sz="2200" baseline="-30000" dirty="0" smtClean="0">
                <a:latin typeface="Times New Roman" pitchFamily="18" charset="0"/>
                <a:cs typeface="Times New Roman" pitchFamily="18" charset="0"/>
              </a:rPr>
              <a:t>i</a:t>
            </a:r>
            <a:r>
              <a:rPr lang="en-US" sz="2200" dirty="0" smtClean="0">
                <a:latin typeface="Times New Roman" pitchFamily="18" charset="0"/>
                <a:cs typeface="Times New Roman" pitchFamily="18" charset="0"/>
              </a:rPr>
              <a:t>) etc refers to </a:t>
            </a:r>
            <a:r>
              <a:rPr lang="en-US" sz="2200" baseline="30000" dirty="0" smtClean="0">
                <a:latin typeface="Times New Roman" pitchFamily="18" charset="0"/>
                <a:cs typeface="Times New Roman" pitchFamily="18" charset="0"/>
              </a:rPr>
              <a:t>3</a:t>
            </a:r>
            <a:r>
              <a:rPr lang="en-US" sz="2200" dirty="0" smtClean="0">
                <a:latin typeface="Times New Roman" pitchFamily="18" charset="0"/>
                <a:cs typeface="Times New Roman" pitchFamily="18" charset="0"/>
              </a:rPr>
              <a:t>ξ</a:t>
            </a:r>
            <a:r>
              <a:rPr lang="en-US" sz="2200" baseline="-30000" dirty="0" smtClean="0">
                <a:latin typeface="Times New Roman" pitchFamily="18" charset="0"/>
                <a:cs typeface="Times New Roman" pitchFamily="18" charset="0"/>
              </a:rPr>
              <a:t>i</a:t>
            </a:r>
            <a:r>
              <a:rPr lang="en-US" sz="2200" dirty="0" smtClean="0">
                <a:latin typeface="Times New Roman" pitchFamily="18" charset="0"/>
                <a:cs typeface="Times New Roman" pitchFamily="18" charset="0"/>
              </a:rPr>
              <a:t>  if </a:t>
            </a:r>
            <a:r>
              <a:rPr lang="en-US" sz="2200" i="1" dirty="0" err="1" smtClean="0">
                <a:latin typeface="Times New Roman" pitchFamily="18" charset="0"/>
                <a:cs typeface="Times New Roman" pitchFamily="18" charset="0"/>
              </a:rPr>
              <a:t>i</a:t>
            </a:r>
            <a:r>
              <a:rPr lang="en-US" sz="2200" i="1" dirty="0" smtClean="0">
                <a:latin typeface="Times New Roman" pitchFamily="18" charset="0"/>
                <a:cs typeface="Times New Roman" pitchFamily="18" charset="0"/>
              </a:rPr>
              <a:t>/j</a:t>
            </a:r>
            <a:r>
              <a:rPr lang="en-US" sz="2200" dirty="0" smtClean="0">
                <a:latin typeface="Times New Roman" pitchFamily="18" charset="0"/>
                <a:cs typeface="Times New Roman" pitchFamily="18" charset="0"/>
              </a:rPr>
              <a:t> in the mixture and pure state respectively. </a:t>
            </a:r>
          </a:p>
          <a:p>
            <a:pPr algn="just" eaLnBrk="0" hangingPunct="0">
              <a:tabLst>
                <a:tab pos="539382" algn="l"/>
              </a:tabLst>
              <a:defRPr/>
            </a:pPr>
            <a:endParaRPr lang="en-US" sz="2000" dirty="0" smtClean="0">
              <a:latin typeface="Times New Roman" pitchFamily="18" charset="0"/>
              <a:cs typeface="Times New Roman" pitchFamily="18" charset="0"/>
            </a:endParaRPr>
          </a:p>
          <a:p>
            <a:pPr algn="just" eaLnBrk="0" hangingPunct="0">
              <a:tabLst>
                <a:tab pos="539382" algn="l"/>
              </a:tabLst>
              <a:defRPr/>
            </a:pPr>
            <a:endParaRPr lang="en-US" sz="2000" dirty="0" smtClean="0">
              <a:latin typeface="Times New Roman" pitchFamily="18" charset="0"/>
              <a:cs typeface="Times New Roman" pitchFamily="18" charset="0"/>
            </a:endParaRPr>
          </a:p>
          <a:p>
            <a:pPr algn="just" eaLnBrk="0" hangingPunct="0">
              <a:tabLst>
                <a:tab pos="539382" algn="l"/>
              </a:tabLst>
              <a:defRPr/>
            </a:pPr>
            <a:endParaRPr lang="en-US" sz="2000" dirty="0" smtClean="0">
              <a:latin typeface="Times New Roman" pitchFamily="18" charset="0"/>
              <a:cs typeface="Times New Roman" pitchFamily="18" charset="0"/>
            </a:endParaRPr>
          </a:p>
          <a:p>
            <a:pPr algn="just" eaLnBrk="0" hangingPunct="0">
              <a:tabLst>
                <a:tab pos="539382" algn="l"/>
              </a:tabLst>
              <a:defRPr/>
            </a:pPr>
            <a:r>
              <a:rPr lang="en-US" sz="2000" dirty="0" smtClean="0">
                <a:latin typeface="Times New Roman" pitchFamily="18" charset="0"/>
                <a:cs typeface="Times New Roman" pitchFamily="18" charset="0"/>
              </a:rPr>
              <a:t>e.g.</a:t>
            </a:r>
          </a:p>
          <a:p>
            <a:pPr algn="just" eaLnBrk="0" hangingPunct="0">
              <a:tabLst>
                <a:tab pos="539382" algn="l"/>
              </a:tabLst>
              <a:defRPr/>
            </a:pPr>
            <a:endParaRPr lang="en-US" sz="2000" dirty="0" smtClean="0">
              <a:latin typeface="Times New Roman" pitchFamily="18" charset="0"/>
              <a:cs typeface="Times New Roman" pitchFamily="18" charset="0"/>
            </a:endParaRPr>
          </a:p>
          <a:p>
            <a:pPr algn="just" eaLnBrk="0" hangingPunct="0">
              <a:tabLst>
                <a:tab pos="539382" algn="l"/>
              </a:tabLst>
              <a:defRPr/>
            </a:pPr>
            <a:endParaRPr lang="en-US" sz="2000" dirty="0" smtClean="0">
              <a:latin typeface="Times New Roman" pitchFamily="18" charset="0"/>
              <a:cs typeface="Times New Roman" pitchFamily="18" charset="0"/>
            </a:endParaRPr>
          </a:p>
          <a:p>
            <a:pPr algn="just" eaLnBrk="0" hangingPunct="0">
              <a:tabLst>
                <a:tab pos="539382" algn="l"/>
              </a:tabLst>
              <a:defRPr/>
            </a:pPr>
            <a:endParaRPr lang="en-US" sz="2000" dirty="0" smtClean="0">
              <a:latin typeface="Times New Roman" pitchFamily="18" charset="0"/>
              <a:cs typeface="Times New Roman" pitchFamily="18" charset="0"/>
            </a:endParaRPr>
          </a:p>
          <a:p>
            <a:pPr algn="just" eaLnBrk="0" hangingPunct="0">
              <a:tabLst>
                <a:tab pos="539382" algn="l"/>
              </a:tabLst>
              <a:defRPr/>
            </a:pPr>
            <a:endParaRPr lang="en-US" sz="2000" dirty="0" smtClean="0">
              <a:latin typeface="Times New Roman" pitchFamily="18" charset="0"/>
              <a:cs typeface="Times New Roman" pitchFamily="18" charset="0"/>
            </a:endParaRPr>
          </a:p>
          <a:p>
            <a:pPr algn="just" eaLnBrk="0" hangingPunct="0">
              <a:tabLst>
                <a:tab pos="539382" algn="l"/>
              </a:tabLst>
              <a:defRPr/>
            </a:pPr>
            <a:endParaRPr lang="en-US" sz="2000" dirty="0" smtClean="0">
              <a:latin typeface="Times New Roman" pitchFamily="18" charset="0"/>
              <a:cs typeface="Times New Roman" pitchFamily="18" charset="0"/>
            </a:endParaRPr>
          </a:p>
          <a:p>
            <a:pPr algn="just" eaLnBrk="0" hangingPunct="0">
              <a:tabLst>
                <a:tab pos="539382" algn="l"/>
              </a:tabLst>
              <a:defRPr/>
            </a:pPr>
            <a:endParaRPr lang="en-US" sz="2000" dirty="0" smtClean="0">
              <a:latin typeface="Times New Roman" pitchFamily="18" charset="0"/>
              <a:cs typeface="Times New Roman" pitchFamily="18" charset="0"/>
            </a:endParaRPr>
          </a:p>
          <a:p>
            <a:pPr algn="just" eaLnBrk="0" hangingPunct="0">
              <a:tabLst>
                <a:tab pos="539382" algn="l"/>
              </a:tabLst>
              <a:defRPr/>
            </a:pPr>
            <a:endParaRPr lang="en-US" sz="2000" dirty="0" smtClean="0">
              <a:latin typeface="Times New Roman" pitchFamily="18" charset="0"/>
              <a:cs typeface="Times New Roman" pitchFamily="18" charset="0"/>
            </a:endParaRPr>
          </a:p>
          <a:p>
            <a:pPr algn="just" eaLnBrk="0" hangingPunct="0">
              <a:tabLst>
                <a:tab pos="539382" algn="l"/>
              </a:tabLst>
              <a:defRPr/>
            </a:pPr>
            <a:endParaRPr lang="en-US" sz="2000" dirty="0" smtClean="0">
              <a:latin typeface="Times New Roman" pitchFamily="18" charset="0"/>
              <a:cs typeface="Times New Roman" pitchFamily="18" charset="0"/>
            </a:endParaRPr>
          </a:p>
          <a:p>
            <a:pPr algn="just" eaLnBrk="0" hangingPunct="0">
              <a:tabLst>
                <a:tab pos="539382" algn="l"/>
              </a:tabLst>
              <a:defRPr/>
            </a:pPr>
            <a:endParaRPr lang="en-US" sz="2000" dirty="0" smtClean="0">
              <a:latin typeface="Times New Roman" pitchFamily="18" charset="0"/>
              <a:cs typeface="Times New Roman" pitchFamily="18" charset="0"/>
            </a:endParaRPr>
          </a:p>
          <a:p>
            <a:pPr algn="just" eaLnBrk="0" hangingPunct="0">
              <a:tabLst>
                <a:tab pos="539382" algn="l"/>
              </a:tabLst>
              <a:defRPr/>
            </a:pPr>
            <a:r>
              <a:rPr lang="en-US" sz="2200" dirty="0" smtClean="0">
                <a:latin typeface="Times New Roman" pitchFamily="18" charset="0"/>
                <a:cs typeface="Times New Roman" pitchFamily="18" charset="0"/>
              </a:rPr>
              <a:t>If </a:t>
            </a:r>
            <a:r>
              <a:rPr lang="en-US" sz="2200" i="1" dirty="0" err="1" smtClean="0">
                <a:latin typeface="Times New Roman" pitchFamily="18" charset="0"/>
                <a:cs typeface="Times New Roman" pitchFamily="18" charset="0"/>
              </a:rPr>
              <a:t>i</a:t>
            </a:r>
            <a:r>
              <a:rPr lang="en-US" sz="2200" dirty="0" smtClean="0">
                <a:latin typeface="Times New Roman" pitchFamily="18" charset="0"/>
                <a:cs typeface="Times New Roman" pitchFamily="18" charset="0"/>
              </a:rPr>
              <a:t> or </a:t>
            </a:r>
            <a:r>
              <a:rPr lang="en-US" sz="2200" i="1" dirty="0" smtClean="0">
                <a:latin typeface="Times New Roman" pitchFamily="18" charset="0"/>
                <a:cs typeface="Times New Roman" pitchFamily="18" charset="0"/>
              </a:rPr>
              <a:t>j</a:t>
            </a:r>
            <a:r>
              <a:rPr lang="en-US" sz="2200" dirty="0" smtClean="0">
                <a:latin typeface="Times New Roman" pitchFamily="18" charset="0"/>
                <a:cs typeface="Times New Roman" pitchFamily="18" charset="0"/>
              </a:rPr>
              <a:t> undergo association in the (</a:t>
            </a:r>
            <a:r>
              <a:rPr lang="en-US" sz="2200" i="1" dirty="0" err="1" smtClean="0">
                <a:latin typeface="Times New Roman" pitchFamily="18" charset="0"/>
                <a:cs typeface="Times New Roman" pitchFamily="18" charset="0"/>
              </a:rPr>
              <a:t>i+j</a:t>
            </a:r>
            <a:r>
              <a:rPr lang="en-US" sz="2200" dirty="0" smtClean="0">
                <a:latin typeface="Times New Roman" pitchFamily="18" charset="0"/>
                <a:cs typeface="Times New Roman" pitchFamily="18" charset="0"/>
              </a:rPr>
              <a:t>)) mixture, (</a:t>
            </a:r>
            <a:r>
              <a:rPr lang="en-US" sz="2200" baseline="30000" dirty="0" smtClean="0">
                <a:latin typeface="Times New Roman" pitchFamily="18" charset="0"/>
                <a:cs typeface="Times New Roman" pitchFamily="18" charset="0"/>
              </a:rPr>
              <a:t>3</a:t>
            </a:r>
            <a:r>
              <a:rPr lang="en-US" sz="2200" dirty="0" smtClean="0">
                <a:latin typeface="Times New Roman" pitchFamily="18" charset="0"/>
                <a:cs typeface="Times New Roman" pitchFamily="18" charset="0"/>
              </a:rPr>
              <a:t>ξ</a:t>
            </a:r>
            <a:r>
              <a:rPr lang="en-US" sz="2200" baseline="-30000" dirty="0" smtClean="0">
                <a:latin typeface="Times New Roman" pitchFamily="18" charset="0"/>
                <a:cs typeface="Times New Roman" pitchFamily="18" charset="0"/>
              </a:rPr>
              <a:t>i</a:t>
            </a:r>
            <a:r>
              <a:rPr lang="en-US" sz="2200" dirty="0" smtClean="0">
                <a:latin typeface="Times New Roman" pitchFamily="18" charset="0"/>
                <a:cs typeface="Times New Roman" pitchFamily="18" charset="0"/>
              </a:rPr>
              <a:t>)</a:t>
            </a:r>
            <a:r>
              <a:rPr lang="en-US" sz="2200" baseline="-30000" dirty="0" smtClean="0">
                <a:latin typeface="Times New Roman" pitchFamily="18" charset="0"/>
                <a:cs typeface="Times New Roman" pitchFamily="18" charset="0"/>
              </a:rPr>
              <a:t>m</a:t>
            </a:r>
            <a:r>
              <a:rPr lang="en-US" sz="2200" dirty="0" smtClean="0">
                <a:latin typeface="Times New Roman" pitchFamily="18" charset="0"/>
                <a:cs typeface="Times New Roman" pitchFamily="18" charset="0"/>
              </a:rPr>
              <a:t>  may or may not be equal to </a:t>
            </a:r>
            <a:r>
              <a:rPr lang="en-US" sz="2200" baseline="30000" dirty="0" smtClean="0">
                <a:latin typeface="Times New Roman" pitchFamily="18" charset="0"/>
                <a:cs typeface="Times New Roman" pitchFamily="18" charset="0"/>
              </a:rPr>
              <a:t>3</a:t>
            </a:r>
            <a:r>
              <a:rPr lang="en-US" sz="2200" dirty="0" smtClean="0">
                <a:latin typeface="Times New Roman" pitchFamily="18" charset="0"/>
                <a:cs typeface="Times New Roman" pitchFamily="18" charset="0"/>
              </a:rPr>
              <a:t>ξ</a:t>
            </a:r>
            <a:r>
              <a:rPr lang="en-US" sz="2200" baseline="-30000" dirty="0" smtClean="0">
                <a:latin typeface="Times New Roman" pitchFamily="18" charset="0"/>
                <a:cs typeface="Times New Roman" pitchFamily="18" charset="0"/>
              </a:rPr>
              <a:t>i</a:t>
            </a:r>
            <a:r>
              <a:rPr lang="en-US" sz="2200" dirty="0" smtClean="0">
                <a:latin typeface="Times New Roman" pitchFamily="18" charset="0"/>
                <a:cs typeface="Times New Roman" pitchFamily="18" charset="0"/>
              </a:rPr>
              <a:t>  etc. and as  such  an analysis of </a:t>
            </a:r>
            <a:r>
              <a:rPr lang="en-US" sz="2200" i="1" dirty="0" smtClean="0">
                <a:latin typeface="Times New Roman" pitchFamily="18" charset="0"/>
                <a:cs typeface="Times New Roman" pitchFamily="18" charset="0"/>
              </a:rPr>
              <a:t>V</a:t>
            </a:r>
            <a:r>
              <a:rPr lang="en-US" sz="2200" i="1" baseline="30000" dirty="0" smtClean="0">
                <a:latin typeface="Times New Roman" pitchFamily="18" charset="0"/>
                <a:cs typeface="Times New Roman" pitchFamily="18" charset="0"/>
              </a:rPr>
              <a:t>E </a:t>
            </a:r>
            <a:r>
              <a:rPr lang="en-US" sz="2200" dirty="0" smtClean="0">
                <a:latin typeface="Times New Roman" pitchFamily="18" charset="0"/>
                <a:cs typeface="Times New Roman" pitchFamily="18" charset="0"/>
              </a:rPr>
              <a:t>data in terms of Eq.(7) will provide valuable information regarding the state of association of the components of mixtures in pure and mixed state</a:t>
            </a:r>
            <a:endParaRPr lang="en-US" sz="2200" dirty="0">
              <a:latin typeface="Times New Roman" pitchFamily="18" charset="0"/>
            </a:endParaRPr>
          </a:p>
        </p:txBody>
      </p:sp>
      <p:graphicFrame>
        <p:nvGraphicFramePr>
          <p:cNvPr id="55298" name="Object 2"/>
          <p:cNvGraphicFramePr>
            <a:graphicFrameLocks noChangeAspect="1"/>
          </p:cNvGraphicFramePr>
          <p:nvPr/>
        </p:nvGraphicFramePr>
        <p:xfrm>
          <a:off x="1968500" y="1295400"/>
          <a:ext cx="4000500" cy="762000"/>
        </p:xfrm>
        <a:graphic>
          <a:graphicData uri="http://schemas.openxmlformats.org/presentationml/2006/ole">
            <p:oleObj spid="_x0000_s55298" name="Equation" r:id="rId3" imgW="1511300" imgH="304800" progId="Equation.3">
              <p:embed/>
            </p:oleObj>
          </a:graphicData>
        </a:graphic>
      </p:graphicFrame>
      <p:sp>
        <p:nvSpPr>
          <p:cNvPr id="6" name="AutoShape 5"/>
          <p:cNvSpPr>
            <a:spLocks noChangeArrowheads="1"/>
          </p:cNvSpPr>
          <p:nvPr/>
        </p:nvSpPr>
        <p:spPr bwMode="auto">
          <a:xfrm rot="-5400000">
            <a:off x="438150" y="2571750"/>
            <a:ext cx="914400" cy="800100"/>
          </a:xfrm>
          <a:prstGeom prst="hexagon">
            <a:avLst>
              <a:gd name="adj" fmla="val 28571"/>
              <a:gd name="vf" fmla="val 115470"/>
            </a:avLst>
          </a:prstGeom>
          <a:solidFill>
            <a:schemeClr val="accent5">
              <a:lumMod val="20000"/>
              <a:lumOff val="80000"/>
            </a:schemeClr>
          </a:solidFill>
          <a:ln w="9525">
            <a:solidFill>
              <a:srgbClr val="000000"/>
            </a:solidFill>
            <a:miter lim="800000"/>
            <a:headEnd/>
            <a:tailEnd/>
          </a:ln>
        </p:spPr>
        <p:txBody>
          <a:bodyPr vert="eaVert" lIns="95787" tIns="47893" rIns="95787" bIns="47893"/>
          <a:lstStyle/>
          <a:p>
            <a:pPr>
              <a:defRPr/>
            </a:pPr>
            <a:endParaRPr lang="en-US">
              <a:solidFill>
                <a:srgbClr val="FF0000"/>
              </a:solidFill>
            </a:endParaRPr>
          </a:p>
        </p:txBody>
      </p:sp>
      <p:sp>
        <p:nvSpPr>
          <p:cNvPr id="7" name="Oval 6"/>
          <p:cNvSpPr>
            <a:spLocks noChangeArrowheads="1"/>
          </p:cNvSpPr>
          <p:nvPr/>
        </p:nvSpPr>
        <p:spPr bwMode="auto">
          <a:xfrm>
            <a:off x="685800" y="2743197"/>
            <a:ext cx="457200" cy="457200"/>
          </a:xfrm>
          <a:prstGeom prst="ellipse">
            <a:avLst/>
          </a:prstGeom>
          <a:solidFill>
            <a:schemeClr val="accent5">
              <a:lumMod val="20000"/>
              <a:lumOff val="80000"/>
            </a:schemeClr>
          </a:solidFill>
          <a:ln w="9525">
            <a:solidFill>
              <a:schemeClr val="tx1"/>
            </a:solidFill>
            <a:round/>
            <a:headEnd/>
            <a:tailEnd/>
          </a:ln>
          <a:effectLst/>
        </p:spPr>
        <p:txBody>
          <a:bodyPr wrap="none" lIns="95787" tIns="47893" rIns="95787" bIns="47893" anchor="ctr"/>
          <a:lstStyle/>
          <a:p>
            <a:pPr eaLnBrk="0" hangingPunct="0">
              <a:defRPr/>
            </a:pPr>
            <a:endParaRPr lang="en-US"/>
          </a:p>
        </p:txBody>
      </p:sp>
      <p:sp>
        <p:nvSpPr>
          <p:cNvPr id="8" name="Text Box 7"/>
          <p:cNvSpPr txBox="1">
            <a:spLocks noChangeArrowheads="1"/>
          </p:cNvSpPr>
          <p:nvPr/>
        </p:nvSpPr>
        <p:spPr bwMode="auto">
          <a:xfrm>
            <a:off x="762000" y="2209800"/>
            <a:ext cx="457200" cy="327025"/>
          </a:xfrm>
          <a:prstGeom prst="rect">
            <a:avLst/>
          </a:prstGeom>
          <a:noFill/>
          <a:ln w="9525">
            <a:noFill/>
            <a:miter lim="800000"/>
            <a:headEnd/>
            <a:tailEnd/>
          </a:ln>
        </p:spPr>
        <p:txBody>
          <a:bodyPr lIns="95787" tIns="47893" rIns="95787" bIns="47893">
            <a:spAutoFit/>
          </a:bodyPr>
          <a:lstStyle/>
          <a:p>
            <a:pPr>
              <a:spcBef>
                <a:spcPct val="50000"/>
              </a:spcBef>
            </a:pPr>
            <a:r>
              <a:rPr lang="en-US" sz="1500"/>
              <a:t> </a:t>
            </a:r>
            <a:r>
              <a:rPr lang="en-US" sz="1500">
                <a:solidFill>
                  <a:srgbClr val="FF0000"/>
                </a:solidFill>
              </a:rPr>
              <a:t>2</a:t>
            </a:r>
          </a:p>
        </p:txBody>
      </p:sp>
      <p:sp>
        <p:nvSpPr>
          <p:cNvPr id="9" name="Text Box 8"/>
          <p:cNvSpPr txBox="1">
            <a:spLocks noChangeArrowheads="1"/>
          </p:cNvSpPr>
          <p:nvPr/>
        </p:nvSpPr>
        <p:spPr bwMode="auto">
          <a:xfrm>
            <a:off x="304800" y="2590800"/>
            <a:ext cx="304800" cy="327025"/>
          </a:xfrm>
          <a:prstGeom prst="rect">
            <a:avLst/>
          </a:prstGeom>
          <a:noFill/>
          <a:ln w="9525">
            <a:noFill/>
            <a:miter lim="800000"/>
            <a:headEnd/>
            <a:tailEnd/>
          </a:ln>
        </p:spPr>
        <p:txBody>
          <a:bodyPr lIns="95787" tIns="47893" rIns="95787" bIns="47893">
            <a:spAutoFit/>
          </a:bodyPr>
          <a:lstStyle/>
          <a:p>
            <a:pPr>
              <a:spcBef>
                <a:spcPct val="50000"/>
              </a:spcBef>
            </a:pPr>
            <a:r>
              <a:rPr lang="en-US" sz="1500">
                <a:solidFill>
                  <a:srgbClr val="FF0000"/>
                </a:solidFill>
              </a:rPr>
              <a:t>2</a:t>
            </a:r>
          </a:p>
        </p:txBody>
      </p:sp>
      <p:sp>
        <p:nvSpPr>
          <p:cNvPr id="10" name="Rectangle 9"/>
          <p:cNvSpPr>
            <a:spLocks noChangeArrowheads="1"/>
          </p:cNvSpPr>
          <p:nvPr/>
        </p:nvSpPr>
        <p:spPr bwMode="auto">
          <a:xfrm>
            <a:off x="1295401" y="2590800"/>
            <a:ext cx="310662" cy="373063"/>
          </a:xfrm>
          <a:prstGeom prst="rect">
            <a:avLst/>
          </a:prstGeom>
          <a:noFill/>
          <a:ln w="9525">
            <a:noFill/>
            <a:miter lim="800000"/>
            <a:headEnd/>
            <a:tailEnd/>
          </a:ln>
        </p:spPr>
        <p:txBody>
          <a:bodyPr lIns="95787" tIns="47893" rIns="95787" bIns="47893">
            <a:spAutoFit/>
          </a:bodyPr>
          <a:lstStyle/>
          <a:p>
            <a:r>
              <a:rPr lang="en-US">
                <a:solidFill>
                  <a:srgbClr val="FF0000"/>
                </a:solidFill>
              </a:rPr>
              <a:t>2</a:t>
            </a:r>
          </a:p>
        </p:txBody>
      </p:sp>
      <p:sp>
        <p:nvSpPr>
          <p:cNvPr id="11" name="Rectangle 10"/>
          <p:cNvSpPr>
            <a:spLocks noChangeArrowheads="1"/>
          </p:cNvSpPr>
          <p:nvPr/>
        </p:nvSpPr>
        <p:spPr bwMode="auto">
          <a:xfrm>
            <a:off x="1295402" y="3047998"/>
            <a:ext cx="314696" cy="373720"/>
          </a:xfrm>
          <a:prstGeom prst="rect">
            <a:avLst/>
          </a:prstGeom>
          <a:noFill/>
          <a:ln w="9525">
            <a:noFill/>
            <a:miter lim="800000"/>
            <a:headEnd/>
            <a:tailEnd/>
          </a:ln>
        </p:spPr>
        <p:txBody>
          <a:bodyPr wrap="none" lIns="95787" tIns="47893" rIns="95787" bIns="47893">
            <a:spAutoFit/>
          </a:bodyPr>
          <a:lstStyle/>
          <a:p>
            <a:r>
              <a:rPr lang="en-US">
                <a:solidFill>
                  <a:srgbClr val="FF0000"/>
                </a:solidFill>
              </a:rPr>
              <a:t>2</a:t>
            </a:r>
          </a:p>
        </p:txBody>
      </p:sp>
      <p:sp>
        <p:nvSpPr>
          <p:cNvPr id="12" name="Rectangle 11"/>
          <p:cNvSpPr>
            <a:spLocks noChangeArrowheads="1"/>
          </p:cNvSpPr>
          <p:nvPr/>
        </p:nvSpPr>
        <p:spPr bwMode="auto">
          <a:xfrm>
            <a:off x="762002" y="3352798"/>
            <a:ext cx="314696" cy="373720"/>
          </a:xfrm>
          <a:prstGeom prst="rect">
            <a:avLst/>
          </a:prstGeom>
          <a:noFill/>
          <a:ln w="9525">
            <a:noFill/>
            <a:miter lim="800000"/>
            <a:headEnd/>
            <a:tailEnd/>
          </a:ln>
        </p:spPr>
        <p:txBody>
          <a:bodyPr wrap="none" lIns="95787" tIns="47893" rIns="95787" bIns="47893">
            <a:spAutoFit/>
          </a:bodyPr>
          <a:lstStyle/>
          <a:p>
            <a:r>
              <a:rPr lang="en-US">
                <a:solidFill>
                  <a:srgbClr val="FF0000"/>
                </a:solidFill>
              </a:rPr>
              <a:t>2</a:t>
            </a:r>
          </a:p>
        </p:txBody>
      </p:sp>
      <p:sp>
        <p:nvSpPr>
          <p:cNvPr id="13" name="Rectangle 12"/>
          <p:cNvSpPr>
            <a:spLocks noChangeArrowheads="1"/>
          </p:cNvSpPr>
          <p:nvPr/>
        </p:nvSpPr>
        <p:spPr bwMode="auto">
          <a:xfrm>
            <a:off x="304802" y="3124198"/>
            <a:ext cx="314696" cy="373720"/>
          </a:xfrm>
          <a:prstGeom prst="rect">
            <a:avLst/>
          </a:prstGeom>
          <a:noFill/>
          <a:ln w="9525">
            <a:noFill/>
            <a:miter lim="800000"/>
            <a:headEnd/>
            <a:tailEnd/>
          </a:ln>
        </p:spPr>
        <p:txBody>
          <a:bodyPr wrap="none" lIns="95787" tIns="47893" rIns="95787" bIns="47893">
            <a:spAutoFit/>
          </a:bodyPr>
          <a:lstStyle/>
          <a:p>
            <a:r>
              <a:rPr lang="en-US" dirty="0">
                <a:solidFill>
                  <a:srgbClr val="FF0000"/>
                </a:solidFill>
              </a:rPr>
              <a:t>2</a:t>
            </a:r>
          </a:p>
        </p:txBody>
      </p:sp>
      <p:sp>
        <p:nvSpPr>
          <p:cNvPr id="14" name="Rectangle 13"/>
          <p:cNvSpPr>
            <a:spLocks noChangeArrowheads="1"/>
          </p:cNvSpPr>
          <p:nvPr/>
        </p:nvSpPr>
        <p:spPr bwMode="auto">
          <a:xfrm>
            <a:off x="2438400" y="3200400"/>
            <a:ext cx="3251689" cy="358331"/>
          </a:xfrm>
          <a:prstGeom prst="rect">
            <a:avLst/>
          </a:prstGeom>
          <a:noFill/>
          <a:ln w="9525">
            <a:noFill/>
            <a:miter lim="800000"/>
            <a:headEnd/>
            <a:tailEnd/>
          </a:ln>
        </p:spPr>
        <p:txBody>
          <a:bodyPr lIns="95787" tIns="47893" rIns="95787" bIns="47893" anchor="ctr">
            <a:spAutoFit/>
          </a:bodyPr>
          <a:lstStyle/>
          <a:p>
            <a:pPr algn="ctr"/>
            <a:r>
              <a:rPr lang="en-US" sz="1700" baseline="30000" dirty="0" smtClean="0">
                <a:solidFill>
                  <a:srgbClr val="FF0000"/>
                </a:solidFill>
                <a:latin typeface="Times New Roman" pitchFamily="18" charset="0"/>
              </a:rPr>
              <a:t>3</a:t>
            </a:r>
            <a:r>
              <a:rPr lang="en-US" sz="1700" dirty="0" smtClean="0">
                <a:solidFill>
                  <a:srgbClr val="FF0000"/>
                </a:solidFill>
                <a:latin typeface="Times New Roman" pitchFamily="18" charset="0"/>
              </a:rPr>
              <a:t>ξ      </a:t>
            </a:r>
            <a:r>
              <a:rPr lang="en-US" sz="1700" dirty="0">
                <a:solidFill>
                  <a:srgbClr val="FF0000"/>
                </a:solidFill>
                <a:latin typeface="Times New Roman" pitchFamily="18" charset="0"/>
              </a:rPr>
              <a:t>= 6 [1 /√2x2x2x2] = 1.5</a:t>
            </a:r>
          </a:p>
        </p:txBody>
      </p:sp>
      <p:sp>
        <p:nvSpPr>
          <p:cNvPr id="15" name="Text Box 24"/>
          <p:cNvSpPr txBox="1">
            <a:spLocks noChangeArrowheads="1"/>
          </p:cNvSpPr>
          <p:nvPr/>
        </p:nvSpPr>
        <p:spPr bwMode="auto">
          <a:xfrm>
            <a:off x="228600" y="3810000"/>
            <a:ext cx="1524000" cy="481013"/>
          </a:xfrm>
          <a:prstGeom prst="rect">
            <a:avLst/>
          </a:prstGeom>
          <a:noFill/>
          <a:ln w="9525">
            <a:noFill/>
            <a:miter lim="800000"/>
            <a:headEnd/>
            <a:tailEnd/>
          </a:ln>
        </p:spPr>
        <p:txBody>
          <a:bodyPr lIns="95787" tIns="47893" rIns="95787" bIns="47893">
            <a:spAutoFit/>
          </a:bodyPr>
          <a:lstStyle/>
          <a:p>
            <a:pPr>
              <a:spcBef>
                <a:spcPct val="50000"/>
              </a:spcBef>
            </a:pPr>
            <a:r>
              <a:rPr lang="en-US" sz="2500" b="1" dirty="0">
                <a:solidFill>
                  <a:srgbClr val="FF0000"/>
                </a:solidFill>
                <a:latin typeface="Times New Roman" pitchFamily="18" charset="0"/>
              </a:rPr>
              <a:t>Benzene</a:t>
            </a:r>
          </a:p>
        </p:txBody>
      </p:sp>
      <p:sp>
        <p:nvSpPr>
          <p:cNvPr id="16" name="Rectangle 15"/>
          <p:cNvSpPr/>
          <p:nvPr/>
        </p:nvSpPr>
        <p:spPr>
          <a:xfrm>
            <a:off x="6116661" y="2819400"/>
            <a:ext cx="2746061" cy="657396"/>
          </a:xfrm>
          <a:prstGeom prst="rect">
            <a:avLst/>
          </a:prstGeom>
        </p:spPr>
        <p:style>
          <a:lnRef idx="0">
            <a:schemeClr val="accent1"/>
          </a:lnRef>
          <a:fillRef idx="3">
            <a:schemeClr val="accent1"/>
          </a:fillRef>
          <a:effectRef idx="3">
            <a:schemeClr val="accent1"/>
          </a:effectRef>
          <a:fontRef idx="minor">
            <a:schemeClr val="lt1"/>
          </a:fontRef>
        </p:style>
        <p:txBody>
          <a:bodyPr lIns="71918" tIns="35959" rIns="71918" bIns="35959">
            <a:spAutoFit/>
          </a:bodyPr>
          <a:lstStyle/>
          <a:p>
            <a:pPr eaLnBrk="0" hangingPunct="0">
              <a:defRPr/>
            </a:pPr>
            <a:r>
              <a:rPr lang="en-US" sz="3800" b="1" dirty="0">
                <a:solidFill>
                  <a:srgbClr val="FFFF00"/>
                </a:solidFill>
                <a:latin typeface="Times New Roman" pitchFamily="18" charset="0"/>
                <a:sym typeface="Symbol" pitchFamily="18" charset="2"/>
              </a:rPr>
              <a:t></a:t>
            </a:r>
            <a:r>
              <a:rPr lang="en-US" sz="3800" b="1" baseline="30000" dirty="0">
                <a:solidFill>
                  <a:srgbClr val="FFFF00"/>
                </a:solidFill>
                <a:latin typeface="Times New Roman" pitchFamily="18" charset="0"/>
              </a:rPr>
              <a:t>υ</a:t>
            </a:r>
            <a:r>
              <a:rPr lang="en-US" sz="3800" b="1" dirty="0">
                <a:solidFill>
                  <a:srgbClr val="FFFF00"/>
                </a:solidFill>
                <a:latin typeface="Times New Roman" pitchFamily="18" charset="0"/>
              </a:rPr>
              <a:t>  = </a:t>
            </a:r>
            <a:r>
              <a:rPr lang="en-US" sz="3800" b="1" dirty="0" err="1">
                <a:solidFill>
                  <a:srgbClr val="FFFF00"/>
                </a:solidFill>
                <a:latin typeface="Times New Roman" pitchFamily="18" charset="0"/>
              </a:rPr>
              <a:t>Z</a:t>
            </a:r>
            <a:r>
              <a:rPr lang="en-US" sz="3800" b="1" baseline="-25000" dirty="0" err="1">
                <a:solidFill>
                  <a:srgbClr val="FFFF00"/>
                </a:solidFill>
                <a:latin typeface="Times New Roman" pitchFamily="18" charset="0"/>
              </a:rPr>
              <a:t>m</a:t>
            </a:r>
            <a:r>
              <a:rPr lang="en-US" sz="3800" b="1" dirty="0">
                <a:solidFill>
                  <a:srgbClr val="FFFF00"/>
                </a:solidFill>
                <a:latin typeface="Times New Roman" pitchFamily="18" charset="0"/>
              </a:rPr>
              <a:t>- </a:t>
            </a:r>
            <a:r>
              <a:rPr lang="en-US" sz="3800" b="1" dirty="0" err="1">
                <a:solidFill>
                  <a:srgbClr val="FFFF00"/>
                </a:solidFill>
                <a:latin typeface="Times New Roman" pitchFamily="18" charset="0"/>
              </a:rPr>
              <a:t>h</a:t>
            </a:r>
            <a:r>
              <a:rPr lang="en-US" sz="3800" b="1" baseline="-25000" dirty="0" err="1">
                <a:solidFill>
                  <a:srgbClr val="FFFF00"/>
                </a:solidFill>
                <a:latin typeface="Times New Roman" pitchFamily="18" charset="0"/>
              </a:rPr>
              <a:t>m</a:t>
            </a:r>
            <a:r>
              <a:rPr lang="en-US" sz="3800" b="1" dirty="0">
                <a:solidFill>
                  <a:srgbClr val="FFFF00"/>
                </a:solidFill>
                <a:latin typeface="Times New Roman" pitchFamily="18" charset="0"/>
              </a:rPr>
              <a:t> </a:t>
            </a:r>
            <a:endParaRPr lang="en-US" sz="3800" dirty="0">
              <a:solidFill>
                <a:srgbClr val="FFFF00"/>
              </a:solidFill>
            </a:endParaRPr>
          </a:p>
        </p:txBody>
      </p:sp>
      <p:sp>
        <p:nvSpPr>
          <p:cNvPr id="17" name="Rectangle 30"/>
          <p:cNvSpPr>
            <a:spLocks noChangeArrowheads="1"/>
          </p:cNvSpPr>
          <p:nvPr/>
        </p:nvSpPr>
        <p:spPr bwMode="auto">
          <a:xfrm>
            <a:off x="6119447" y="3581400"/>
            <a:ext cx="2775119" cy="523220"/>
          </a:xfrm>
          <a:prstGeom prst="rect">
            <a:avLst/>
          </a:prstGeom>
          <a:noFill/>
          <a:ln w="9525">
            <a:noFill/>
            <a:miter lim="800000"/>
            <a:headEnd/>
            <a:tailEnd/>
          </a:ln>
        </p:spPr>
        <p:txBody>
          <a:bodyPr wrap="none">
            <a:spAutoFit/>
          </a:bodyPr>
          <a:lstStyle/>
          <a:p>
            <a:pPr eaLnBrk="0" hangingPunct="0"/>
            <a:r>
              <a:rPr lang="en-US" sz="2800" b="1" dirty="0">
                <a:latin typeface="Times New Roman" pitchFamily="18" charset="0"/>
                <a:sym typeface="Symbol" pitchFamily="18" charset="2"/>
              </a:rPr>
              <a:t></a:t>
            </a:r>
            <a:r>
              <a:rPr lang="en-US" sz="2800" b="1" baseline="30000" dirty="0">
                <a:latin typeface="Times New Roman" pitchFamily="18" charset="0"/>
              </a:rPr>
              <a:t>υ</a:t>
            </a:r>
            <a:r>
              <a:rPr lang="en-US" sz="2800" b="1" dirty="0">
                <a:latin typeface="Times New Roman" pitchFamily="18" charset="0"/>
              </a:rPr>
              <a:t> (C) = 4 - 2 = 2 </a:t>
            </a:r>
            <a:endParaRPr lang="en-US" sz="2800" dirty="0"/>
          </a:p>
        </p:txBody>
      </p:sp>
      <p:sp>
        <p:nvSpPr>
          <p:cNvPr id="18" name="Rectangle 17"/>
          <p:cNvSpPr/>
          <p:nvPr/>
        </p:nvSpPr>
        <p:spPr>
          <a:xfrm>
            <a:off x="2895600" y="6412468"/>
            <a:ext cx="6172200" cy="369332"/>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just">
              <a:defRPr/>
            </a:pPr>
            <a:r>
              <a:rPr lang="en-US" dirty="0" smtClean="0">
                <a:solidFill>
                  <a:srgbClr val="660066"/>
                </a:solidFill>
                <a:latin typeface="Times New Roman" pitchFamily="18" charset="0"/>
              </a:rPr>
              <a:t>P.P. Singh, V.K. Sharma, </a:t>
            </a:r>
            <a:r>
              <a:rPr lang="en-US" dirty="0" err="1" smtClean="0">
                <a:solidFill>
                  <a:srgbClr val="660066"/>
                </a:solidFill>
                <a:latin typeface="Times New Roman" pitchFamily="18" charset="0"/>
              </a:rPr>
              <a:t>Thermochim</a:t>
            </a:r>
            <a:r>
              <a:rPr lang="en-US" dirty="0" smtClean="0">
                <a:solidFill>
                  <a:srgbClr val="660066"/>
                </a:solidFill>
                <a:latin typeface="Times New Roman" pitchFamily="18" charset="0"/>
              </a:rPr>
              <a:t>. </a:t>
            </a:r>
            <a:r>
              <a:rPr lang="en-US" dirty="0" err="1" smtClean="0">
                <a:solidFill>
                  <a:srgbClr val="660066"/>
                </a:solidFill>
                <a:latin typeface="Times New Roman" pitchFamily="18" charset="0"/>
              </a:rPr>
              <a:t>Acta</a:t>
            </a:r>
            <a:r>
              <a:rPr lang="en-US" dirty="0" smtClean="0">
                <a:solidFill>
                  <a:srgbClr val="660066"/>
                </a:solidFill>
                <a:latin typeface="Times New Roman" pitchFamily="18" charset="0"/>
              </a:rPr>
              <a:t> 106 (1986) 293-307</a:t>
            </a:r>
            <a:endParaRPr lang="en-US" dirty="0">
              <a:solidFill>
                <a:srgbClr val="660066"/>
              </a:solidFill>
              <a:latin typeface="Times New Roman" pitchFamily="18" charset="0"/>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6200" y="62091"/>
            <a:ext cx="3581400" cy="6186309"/>
          </a:xfrm>
          <a:prstGeom prst="rect">
            <a:avLst/>
          </a:prstGeom>
        </p:spPr>
        <p:txBody>
          <a:bodyPr wrap="square">
            <a:spAutoFit/>
          </a:bodyPr>
          <a:lstStyle/>
          <a:p>
            <a:pPr algn="just"/>
            <a:r>
              <a:rPr lang="en-US" dirty="0" smtClean="0">
                <a:latin typeface="Times New Roman" pitchFamily="18" charset="0"/>
                <a:cs typeface="Times New Roman" pitchFamily="18" charset="0"/>
              </a:rPr>
              <a:t>The degree of association of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or (j) in pure and mixture state is not known, therefore, we regarded (</a:t>
            </a:r>
            <a:r>
              <a:rPr lang="en-US" baseline="30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sym typeface="Symbol"/>
              </a:rPr>
              <a:t></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or j) and (</a:t>
            </a:r>
            <a:r>
              <a:rPr lang="en-US" baseline="30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sym typeface="Symbol"/>
              </a:rPr>
              <a:t></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r>
              <a:rPr lang="en-US" baseline="-25000" dirty="0" smtClean="0">
                <a:latin typeface="Times New Roman" pitchFamily="18" charset="0"/>
                <a:cs typeface="Times New Roman" pitchFamily="18" charset="0"/>
              </a:rPr>
              <a:t>m </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or j) as adjustable parameters. These parameters were evaluated by fitting V</a:t>
            </a:r>
            <a:r>
              <a:rPr lang="en-US" baseline="30000" dirty="0" smtClean="0">
                <a:latin typeface="Times New Roman" pitchFamily="18" charset="0"/>
                <a:cs typeface="Times New Roman" pitchFamily="18" charset="0"/>
              </a:rPr>
              <a:t>E</a:t>
            </a:r>
            <a:r>
              <a:rPr lang="en-US" dirty="0" smtClean="0">
                <a:latin typeface="Times New Roman" pitchFamily="18" charset="0"/>
                <a:cs typeface="Times New Roman" pitchFamily="18" charset="0"/>
              </a:rPr>
              <a:t> data of mixtures to Eq. (7). Only those values of parameters were retained that best reproduced the experimental V</a:t>
            </a:r>
            <a:r>
              <a:rPr lang="en-US" baseline="30000" dirty="0" smtClean="0">
                <a:latin typeface="Times New Roman" pitchFamily="18" charset="0"/>
                <a:cs typeface="Times New Roman" pitchFamily="18" charset="0"/>
              </a:rPr>
              <a:t>E</a:t>
            </a:r>
            <a:r>
              <a:rPr lang="en-US" dirty="0" smtClean="0">
                <a:latin typeface="Times New Roman" pitchFamily="18" charset="0"/>
                <a:cs typeface="Times New Roman" pitchFamily="18" charset="0"/>
              </a:rPr>
              <a:t> data. Also  values {evaluated by employing Eq. (7)} at various mole fraction of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r>
              <a:rPr lang="en-US" i="1" dirty="0" smtClean="0">
                <a:latin typeface="Times New Roman" pitchFamily="18" charset="0"/>
                <a:cs typeface="Times New Roman" pitchFamily="18" charset="0"/>
              </a:rPr>
              <a:t> x</a:t>
            </a:r>
            <a:r>
              <a:rPr lang="en-US" baseline="-25000" dirty="0" smtClean="0">
                <a:latin typeface="Times New Roman" pitchFamily="18" charset="0"/>
                <a:cs typeface="Times New Roman" pitchFamily="18" charset="0"/>
              </a:rPr>
              <a:t>i</a:t>
            </a:r>
            <a:r>
              <a:rPr lang="en-US" i="1"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t>
            </a:r>
            <a:r>
              <a:rPr lang="en-US" i="1" baseline="-25000" dirty="0" smtClean="0">
                <a:latin typeface="Times New Roman" pitchFamily="18" charset="0"/>
                <a:cs typeface="Times New Roman" pitchFamily="18" charset="0"/>
              </a:rPr>
              <a:t> </a:t>
            </a:r>
            <a:r>
              <a:rPr lang="en-US" dirty="0" smtClean="0">
                <a:latin typeface="Times New Roman" pitchFamily="18" charset="0"/>
                <a:cs typeface="Times New Roman" pitchFamily="18" charset="0"/>
              </a:rPr>
              <a:t>are plotted in Fig. and are compared with their corresponding experimental values. A perusal of Fig. reveals that  values compare well with their corresponding experimental values. Thus (</a:t>
            </a:r>
            <a:r>
              <a:rPr lang="en-US" baseline="30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sym typeface="Symbol"/>
              </a:rPr>
              <a:t></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or j) and (</a:t>
            </a:r>
            <a:r>
              <a:rPr lang="en-US" baseline="30000" dirty="0" smtClean="0">
                <a:latin typeface="Times New Roman" pitchFamily="18" charset="0"/>
                <a:cs typeface="Times New Roman" pitchFamily="18" charset="0"/>
              </a:rPr>
              <a:t>3</a:t>
            </a:r>
            <a:r>
              <a:rPr lang="en-US" dirty="0" smtClean="0">
                <a:latin typeface="Times New Roman" pitchFamily="18" charset="0"/>
                <a:cs typeface="Times New Roman" pitchFamily="18" charset="0"/>
                <a:sym typeface="Symbol"/>
              </a:rPr>
              <a:t></a:t>
            </a:r>
            <a:r>
              <a:rPr lang="en-US" baseline="-25000" dirty="0" smtClean="0">
                <a:latin typeface="Times New Roman" pitchFamily="18" charset="0"/>
                <a:cs typeface="Times New Roman" pitchFamily="18" charset="0"/>
              </a:rPr>
              <a:t>i</a:t>
            </a:r>
            <a:r>
              <a:rPr lang="en-US" dirty="0" smtClean="0">
                <a:latin typeface="Times New Roman" pitchFamily="18" charset="0"/>
                <a:cs typeface="Times New Roman" pitchFamily="18" charset="0"/>
              </a:rPr>
              <a:t>)</a:t>
            </a:r>
            <a:r>
              <a:rPr lang="en-US" baseline="-25000" dirty="0" smtClean="0">
                <a:latin typeface="Times New Roman" pitchFamily="18" charset="0"/>
                <a:cs typeface="Times New Roman" pitchFamily="18" charset="0"/>
              </a:rPr>
              <a:t>m</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or j)  values can be relied upon to extract information about the state of aggregation of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or (j) in pure and mixed state.</a:t>
            </a:r>
            <a:endParaRPr lang="en-US" dirty="0"/>
          </a:p>
        </p:txBody>
      </p:sp>
      <p:pic>
        <p:nvPicPr>
          <p:cNvPr id="49153" name="Picture 1"/>
          <p:cNvPicPr>
            <a:picLocks noChangeAspect="1" noChangeArrowheads="1"/>
          </p:cNvPicPr>
          <p:nvPr/>
        </p:nvPicPr>
        <p:blipFill>
          <a:blip r:embed="rId2"/>
          <a:srcRect/>
          <a:stretch>
            <a:fillRect/>
          </a:stretch>
        </p:blipFill>
        <p:spPr bwMode="auto">
          <a:xfrm>
            <a:off x="3886200" y="0"/>
            <a:ext cx="5181600" cy="4572000"/>
          </a:xfrm>
          <a:prstGeom prst="rect">
            <a:avLst/>
          </a:prstGeom>
          <a:noFill/>
          <a:ln w="9525">
            <a:noFill/>
            <a:miter lim="800000"/>
            <a:headEnd/>
            <a:tailEnd/>
          </a:ln>
          <a:effectLst/>
        </p:spPr>
      </p:pic>
      <p:sp>
        <p:nvSpPr>
          <p:cNvPr id="6" name="TextBox 5"/>
          <p:cNvSpPr txBox="1"/>
          <p:nvPr/>
        </p:nvSpPr>
        <p:spPr>
          <a:xfrm>
            <a:off x="3733800" y="4572000"/>
            <a:ext cx="5410200" cy="1477328"/>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dirty="0" smtClean="0">
                <a:latin typeface="Times New Roman" pitchFamily="18" charset="0"/>
                <a:cs typeface="Times New Roman" pitchFamily="18" charset="0"/>
              </a:rPr>
              <a:t>Excess molar volumes at T = 298.15 for (I) 1-ethyl-3-methylimidazolium tetrafluoroborate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formamide</a:t>
            </a:r>
            <a:r>
              <a:rPr lang="en-US" dirty="0" smtClean="0">
                <a:latin typeface="Times New Roman" pitchFamily="18" charset="0"/>
                <a:cs typeface="Times New Roman" pitchFamily="18" charset="0"/>
              </a:rPr>
              <a:t> (j) Exptl.    ,Graph  ;(II) 1-ethyl-3-methylimidazolium tetrafluoroborate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a:t>
            </a:r>
            <a:r>
              <a:rPr lang="en-US" i="1" dirty="0" smtClean="0">
                <a:latin typeface="Times New Roman" pitchFamily="18" charset="0"/>
                <a:cs typeface="Times New Roman" pitchFamily="18" charset="0"/>
              </a:rPr>
              <a:t>N,N</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dimethyl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formamide</a:t>
            </a:r>
            <a:r>
              <a:rPr lang="en-US" dirty="0" smtClean="0">
                <a:latin typeface="Times New Roman" pitchFamily="18" charset="0"/>
                <a:cs typeface="Times New Roman" pitchFamily="18" charset="0"/>
              </a:rPr>
              <a:t> (j) Exptl.         , Graph     .</a:t>
            </a:r>
            <a:endParaRPr lang="en-US" dirty="0">
              <a:latin typeface="Times New Roman" pitchFamily="18" charset="0"/>
              <a:cs typeface="Times New Roman" pitchFamily="18" charset="0"/>
            </a:endParaRPr>
          </a:p>
        </p:txBody>
      </p:sp>
      <p:pic>
        <p:nvPicPr>
          <p:cNvPr id="7" name="Picture 6"/>
          <p:cNvPicPr/>
          <p:nvPr/>
        </p:nvPicPr>
        <p:blipFill>
          <a:blip r:embed="rId3" cstate="print"/>
          <a:srcRect/>
          <a:stretch>
            <a:fillRect/>
          </a:stretch>
        </p:blipFill>
        <p:spPr bwMode="auto">
          <a:xfrm>
            <a:off x="4343400" y="5257800"/>
            <a:ext cx="541606" cy="152399"/>
          </a:xfrm>
          <a:prstGeom prst="rect">
            <a:avLst/>
          </a:prstGeom>
          <a:noFill/>
          <a:ln w="9525">
            <a:noFill/>
            <a:miter lim="800000"/>
            <a:headEnd/>
            <a:tailEnd/>
          </a:ln>
        </p:spPr>
      </p:pic>
      <p:pic>
        <p:nvPicPr>
          <p:cNvPr id="8" name="Picture 7"/>
          <p:cNvPicPr/>
          <p:nvPr/>
        </p:nvPicPr>
        <p:blipFill>
          <a:blip r:embed="rId4" cstate="print"/>
          <a:srcRect/>
          <a:stretch>
            <a:fillRect/>
          </a:stretch>
        </p:blipFill>
        <p:spPr bwMode="auto">
          <a:xfrm>
            <a:off x="5636454" y="5181600"/>
            <a:ext cx="154746" cy="240996"/>
          </a:xfrm>
          <a:prstGeom prst="rect">
            <a:avLst/>
          </a:prstGeom>
          <a:noFill/>
          <a:ln w="9525">
            <a:noFill/>
            <a:miter lim="800000"/>
            <a:headEnd/>
            <a:tailEnd/>
          </a:ln>
        </p:spPr>
      </p:pic>
      <p:pic>
        <p:nvPicPr>
          <p:cNvPr id="9" name="Picture 8"/>
          <p:cNvPicPr/>
          <p:nvPr/>
        </p:nvPicPr>
        <p:blipFill>
          <a:blip r:embed="rId5" cstate="print"/>
          <a:srcRect/>
          <a:stretch>
            <a:fillRect/>
          </a:stretch>
        </p:blipFill>
        <p:spPr bwMode="auto">
          <a:xfrm>
            <a:off x="4343400" y="5791200"/>
            <a:ext cx="541606" cy="152400"/>
          </a:xfrm>
          <a:prstGeom prst="rect">
            <a:avLst/>
          </a:prstGeom>
          <a:noFill/>
          <a:ln w="9525">
            <a:noFill/>
            <a:miter lim="800000"/>
            <a:headEnd/>
            <a:tailEnd/>
          </a:ln>
        </p:spPr>
      </p:pic>
      <p:pic>
        <p:nvPicPr>
          <p:cNvPr id="10" name="Picture 9"/>
          <p:cNvPicPr/>
          <p:nvPr/>
        </p:nvPicPr>
        <p:blipFill>
          <a:blip r:embed="rId6" cstate="print"/>
          <a:srcRect/>
          <a:stretch>
            <a:fillRect/>
          </a:stretch>
        </p:blipFill>
        <p:spPr bwMode="auto">
          <a:xfrm>
            <a:off x="5638800" y="5715000"/>
            <a:ext cx="232117" cy="304800"/>
          </a:xfrm>
          <a:prstGeom prst="rect">
            <a:avLst/>
          </a:prstGeom>
          <a:noFill/>
          <a:ln w="9525">
            <a:noFill/>
            <a:miter lim="800000"/>
            <a:headEnd/>
            <a:tailEnd/>
          </a:ln>
        </p:spPr>
      </p:pic>
      <p:sp>
        <p:nvSpPr>
          <p:cNvPr id="11" name="TextBox 10"/>
          <p:cNvSpPr txBox="1"/>
          <p:nvPr/>
        </p:nvSpPr>
        <p:spPr>
          <a:xfrm>
            <a:off x="76200" y="6519446"/>
            <a:ext cx="9067800" cy="338554"/>
          </a:xfrm>
          <a:prstGeom prst="rect">
            <a:avLst/>
          </a:prstGeom>
          <a:noFill/>
        </p:spPr>
        <p:txBody>
          <a:bodyPr wrap="square" rtlCol="0">
            <a:spAutoFit/>
          </a:bodyPr>
          <a:lstStyle/>
          <a:p>
            <a:pPr lvl="0"/>
            <a:r>
              <a:rPr lang="en-US" sz="1600" dirty="0" smtClean="0">
                <a:solidFill>
                  <a:srgbClr val="FF0000"/>
                </a:solidFill>
                <a:latin typeface="Times New Roman" pitchFamily="18" charset="0"/>
                <a:cs typeface="Times New Roman" pitchFamily="18" charset="0"/>
              </a:rPr>
              <a:t>V. K. Sharma, </a:t>
            </a:r>
            <a:r>
              <a:rPr lang="en-US" sz="1600" dirty="0" err="1" smtClean="0">
                <a:solidFill>
                  <a:srgbClr val="FF0000"/>
                </a:solidFill>
                <a:latin typeface="Times New Roman" pitchFamily="18" charset="0"/>
                <a:cs typeface="Times New Roman" pitchFamily="18" charset="0"/>
              </a:rPr>
              <a:t>Soniya</a:t>
            </a:r>
            <a:r>
              <a:rPr lang="en-US" sz="1600" dirty="0" smtClean="0">
                <a:solidFill>
                  <a:srgbClr val="FF0000"/>
                </a:solidFill>
                <a:latin typeface="Times New Roman" pitchFamily="18" charset="0"/>
                <a:cs typeface="Times New Roman" pitchFamily="18" charset="0"/>
              </a:rPr>
              <a:t>, </a:t>
            </a:r>
            <a:r>
              <a:rPr lang="en-US" sz="1600" b="1" i="1" dirty="0" smtClean="0">
                <a:solidFill>
                  <a:srgbClr val="FF0000"/>
                </a:solidFill>
                <a:latin typeface="Times New Roman" pitchFamily="18" charset="0"/>
                <a:cs typeface="Times New Roman" pitchFamily="18" charset="0"/>
              </a:rPr>
              <a:t>J. Solution Chem. </a:t>
            </a:r>
            <a:r>
              <a:rPr lang="en-US" sz="1600" dirty="0" smtClean="0">
                <a:solidFill>
                  <a:srgbClr val="FF0000"/>
                </a:solidFill>
                <a:latin typeface="Times New Roman" pitchFamily="18" charset="0"/>
                <a:cs typeface="Times New Roman" pitchFamily="18" charset="0"/>
              </a:rPr>
              <a:t>42, 800-822, 2013.</a:t>
            </a:r>
            <a:r>
              <a:rPr lang="en-US" sz="1600" b="1" dirty="0" smtClean="0">
                <a:solidFill>
                  <a:srgbClr val="FF0000"/>
                </a:solidFill>
                <a:latin typeface="Times New Roman" pitchFamily="18" charset="0"/>
                <a:cs typeface="Times New Roman" pitchFamily="18" charset="0"/>
              </a:rPr>
              <a:t> </a:t>
            </a:r>
            <a:r>
              <a:rPr lang="en-US" sz="1600" b="1" i="1" dirty="0" smtClean="0">
                <a:solidFill>
                  <a:srgbClr val="7030A0"/>
                </a:solidFill>
                <a:latin typeface="Times New Roman" pitchFamily="18" charset="0"/>
                <a:cs typeface="Times New Roman" pitchFamily="18" charset="0"/>
              </a:rPr>
              <a:t>Impact Factor 1.128</a:t>
            </a:r>
            <a:endParaRPr lang="en-US" sz="1600" b="1" dirty="0">
              <a:solidFill>
                <a:srgbClr val="7030A0"/>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7" name="Picture 1"/>
          <p:cNvPicPr>
            <a:picLocks noChangeAspect="1" noChangeArrowheads="1"/>
          </p:cNvPicPr>
          <p:nvPr/>
        </p:nvPicPr>
        <p:blipFill>
          <a:blip r:embed="rId2"/>
          <a:srcRect/>
          <a:stretch>
            <a:fillRect/>
          </a:stretch>
        </p:blipFill>
        <p:spPr bwMode="auto">
          <a:xfrm>
            <a:off x="304800" y="0"/>
            <a:ext cx="7391400" cy="4648200"/>
          </a:xfrm>
          <a:prstGeom prst="rect">
            <a:avLst/>
          </a:prstGeom>
          <a:noFill/>
          <a:ln w="9525">
            <a:noFill/>
            <a:miter lim="800000"/>
            <a:headEnd/>
            <a:tailEnd/>
          </a:ln>
          <a:effectLst/>
        </p:spPr>
      </p:pic>
      <p:sp>
        <p:nvSpPr>
          <p:cNvPr id="4" name="TextBox 3"/>
          <p:cNvSpPr txBox="1"/>
          <p:nvPr/>
        </p:nvSpPr>
        <p:spPr>
          <a:xfrm>
            <a:off x="304800" y="4923472"/>
            <a:ext cx="7620000" cy="1200329"/>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pPr algn="just"/>
            <a:r>
              <a:rPr lang="en-US" dirty="0" smtClean="0">
                <a:latin typeface="Times New Roman" pitchFamily="18" charset="0"/>
                <a:cs typeface="Times New Roman" pitchFamily="18" charset="0"/>
              </a:rPr>
              <a:t>Excess molar volumes at T = 298.15 for (I) 1-ethyl-3-methylimidazolium tetrafluoroborate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a:t>
            </a:r>
            <a:r>
              <a:rPr lang="en-US" dirty="0" err="1" smtClean="0">
                <a:latin typeface="Times New Roman" pitchFamily="18" charset="0"/>
                <a:cs typeface="Times New Roman" pitchFamily="18" charset="0"/>
              </a:rPr>
              <a:t>formamide</a:t>
            </a:r>
            <a:r>
              <a:rPr lang="en-US" dirty="0" smtClean="0">
                <a:latin typeface="Times New Roman" pitchFamily="18" charset="0"/>
                <a:cs typeface="Times New Roman" pitchFamily="18" charset="0"/>
              </a:rPr>
              <a:t> (j) Exptl.    ,Graph  ;(II) 1-ethyl-3-methylimidazolium tetrafluoroborate (</a:t>
            </a:r>
            <a:r>
              <a:rPr lang="en-US" dirty="0" err="1" smtClean="0">
                <a:latin typeface="Times New Roman" pitchFamily="18" charset="0"/>
                <a:cs typeface="Times New Roman" pitchFamily="18" charset="0"/>
              </a:rPr>
              <a:t>i</a:t>
            </a:r>
            <a:r>
              <a:rPr lang="en-US" dirty="0" smtClean="0">
                <a:latin typeface="Times New Roman" pitchFamily="18" charset="0"/>
                <a:cs typeface="Times New Roman" pitchFamily="18" charset="0"/>
              </a:rPr>
              <a:t>) + </a:t>
            </a:r>
            <a:r>
              <a:rPr lang="en-US" i="1" dirty="0" smtClean="0">
                <a:latin typeface="Times New Roman" pitchFamily="18" charset="0"/>
                <a:cs typeface="Times New Roman" pitchFamily="18" charset="0"/>
              </a:rPr>
              <a:t>N,N</a:t>
            </a:r>
            <a:r>
              <a:rPr lang="en-US" dirty="0" smtClean="0">
                <a:latin typeface="Times New Roman" pitchFamily="18" charset="0"/>
                <a:cs typeface="Times New Roman" pitchFamily="18" charset="0"/>
              </a:rPr>
              <a:t>-</a:t>
            </a:r>
            <a:r>
              <a:rPr lang="en-US" dirty="0" err="1" smtClean="0">
                <a:latin typeface="Times New Roman" pitchFamily="18" charset="0"/>
                <a:cs typeface="Times New Roman" pitchFamily="18" charset="0"/>
              </a:rPr>
              <a:t>dimethyl</a:t>
            </a:r>
            <a:r>
              <a:rPr lang="en-US" dirty="0" smtClean="0">
                <a:latin typeface="Times New Roman" pitchFamily="18" charset="0"/>
                <a:cs typeface="Times New Roman" pitchFamily="18" charset="0"/>
              </a:rPr>
              <a:t> </a:t>
            </a:r>
            <a:r>
              <a:rPr lang="en-US" dirty="0" err="1" smtClean="0">
                <a:latin typeface="Times New Roman" pitchFamily="18" charset="0"/>
                <a:cs typeface="Times New Roman" pitchFamily="18" charset="0"/>
              </a:rPr>
              <a:t>formamide</a:t>
            </a:r>
            <a:r>
              <a:rPr lang="en-US" dirty="0" smtClean="0">
                <a:latin typeface="Times New Roman" pitchFamily="18" charset="0"/>
                <a:cs typeface="Times New Roman" pitchFamily="18" charset="0"/>
              </a:rPr>
              <a:t> (j) </a:t>
            </a:r>
            <a:endParaRPr lang="en-US" dirty="0" smtClean="0">
              <a:latin typeface="Times New Roman" pitchFamily="18" charset="0"/>
              <a:cs typeface="Times New Roman" pitchFamily="18" charset="0"/>
            </a:endParaRPr>
          </a:p>
          <a:p>
            <a:pPr algn="just"/>
            <a:r>
              <a:rPr lang="en-US" dirty="0" smtClean="0">
                <a:latin typeface="Times New Roman" pitchFamily="18" charset="0"/>
                <a:cs typeface="Times New Roman" pitchFamily="18" charset="0"/>
              </a:rPr>
              <a:t>Exptl</a:t>
            </a:r>
            <a:r>
              <a:rPr lang="en-US" dirty="0" smtClean="0">
                <a:latin typeface="Times New Roman" pitchFamily="18" charset="0"/>
                <a:cs typeface="Times New Roman" pitchFamily="18" charset="0"/>
              </a:rPr>
              <a:t>.         , Graph     .</a:t>
            </a:r>
            <a:endParaRPr lang="en-US" dirty="0">
              <a:latin typeface="Times New Roman" pitchFamily="18" charset="0"/>
              <a:cs typeface="Times New Roman" pitchFamily="18" charset="0"/>
            </a:endParaRPr>
          </a:p>
        </p:txBody>
      </p:sp>
      <p:pic>
        <p:nvPicPr>
          <p:cNvPr id="5" name="Picture 4"/>
          <p:cNvPicPr/>
          <p:nvPr/>
        </p:nvPicPr>
        <p:blipFill>
          <a:blip r:embed="rId3" cstate="print"/>
          <a:srcRect/>
          <a:stretch>
            <a:fillRect/>
          </a:stretch>
        </p:blipFill>
        <p:spPr bwMode="auto">
          <a:xfrm>
            <a:off x="4876800" y="5334000"/>
            <a:ext cx="541606" cy="152399"/>
          </a:xfrm>
          <a:prstGeom prst="rect">
            <a:avLst/>
          </a:prstGeom>
          <a:noFill/>
          <a:ln w="9525">
            <a:noFill/>
            <a:miter lim="800000"/>
            <a:headEnd/>
            <a:tailEnd/>
          </a:ln>
        </p:spPr>
      </p:pic>
      <p:pic>
        <p:nvPicPr>
          <p:cNvPr id="6" name="Picture 5"/>
          <p:cNvPicPr/>
          <p:nvPr/>
        </p:nvPicPr>
        <p:blipFill>
          <a:blip r:embed="rId4" cstate="print"/>
          <a:srcRect/>
          <a:stretch>
            <a:fillRect/>
          </a:stretch>
        </p:blipFill>
        <p:spPr bwMode="auto">
          <a:xfrm>
            <a:off x="6169854" y="5257800"/>
            <a:ext cx="154746" cy="240996"/>
          </a:xfrm>
          <a:prstGeom prst="rect">
            <a:avLst/>
          </a:prstGeom>
          <a:noFill/>
          <a:ln w="9525">
            <a:noFill/>
            <a:miter lim="800000"/>
            <a:headEnd/>
            <a:tailEnd/>
          </a:ln>
        </p:spPr>
      </p:pic>
      <p:pic>
        <p:nvPicPr>
          <p:cNvPr id="7" name="Picture 6"/>
          <p:cNvPicPr/>
          <p:nvPr/>
        </p:nvPicPr>
        <p:blipFill>
          <a:blip r:embed="rId5" cstate="print"/>
          <a:srcRect/>
          <a:stretch>
            <a:fillRect/>
          </a:stretch>
        </p:blipFill>
        <p:spPr bwMode="auto">
          <a:xfrm>
            <a:off x="914400" y="5867400"/>
            <a:ext cx="541606" cy="152400"/>
          </a:xfrm>
          <a:prstGeom prst="rect">
            <a:avLst/>
          </a:prstGeom>
          <a:noFill/>
          <a:ln w="9525">
            <a:noFill/>
            <a:miter lim="800000"/>
            <a:headEnd/>
            <a:tailEnd/>
          </a:ln>
        </p:spPr>
      </p:pic>
      <p:pic>
        <p:nvPicPr>
          <p:cNvPr id="8" name="Picture 7"/>
          <p:cNvPicPr/>
          <p:nvPr/>
        </p:nvPicPr>
        <p:blipFill>
          <a:blip r:embed="rId6" cstate="print"/>
          <a:srcRect/>
          <a:stretch>
            <a:fillRect/>
          </a:stretch>
        </p:blipFill>
        <p:spPr bwMode="auto">
          <a:xfrm>
            <a:off x="2209800" y="5791200"/>
            <a:ext cx="232117" cy="304800"/>
          </a:xfrm>
          <a:prstGeom prst="rect">
            <a:avLst/>
          </a:prstGeom>
          <a:noFill/>
          <a:ln w="9525">
            <a:noFill/>
            <a:miter lim="800000"/>
            <a:headEnd/>
            <a:tailEnd/>
          </a:ln>
        </p:spPr>
      </p:pic>
      <p:sp>
        <p:nvSpPr>
          <p:cNvPr id="9" name="TextBox 8"/>
          <p:cNvSpPr txBox="1"/>
          <p:nvPr/>
        </p:nvSpPr>
        <p:spPr>
          <a:xfrm>
            <a:off x="76200" y="6519446"/>
            <a:ext cx="9067800" cy="338554"/>
          </a:xfrm>
          <a:prstGeom prst="rect">
            <a:avLst/>
          </a:prstGeom>
          <a:noFill/>
        </p:spPr>
        <p:txBody>
          <a:bodyPr wrap="square" rtlCol="0">
            <a:spAutoFit/>
          </a:bodyPr>
          <a:lstStyle/>
          <a:p>
            <a:pPr lvl="0"/>
            <a:r>
              <a:rPr lang="en-US" sz="1600" dirty="0" smtClean="0">
                <a:solidFill>
                  <a:srgbClr val="FF0000"/>
                </a:solidFill>
                <a:latin typeface="Times New Roman" pitchFamily="18" charset="0"/>
                <a:cs typeface="Times New Roman" pitchFamily="18" charset="0"/>
              </a:rPr>
              <a:t>V. K. Sharma, </a:t>
            </a:r>
            <a:r>
              <a:rPr lang="en-US" sz="1600" dirty="0" err="1" smtClean="0">
                <a:solidFill>
                  <a:srgbClr val="FF0000"/>
                </a:solidFill>
                <a:latin typeface="Times New Roman" pitchFamily="18" charset="0"/>
                <a:cs typeface="Times New Roman" pitchFamily="18" charset="0"/>
              </a:rPr>
              <a:t>Soniya</a:t>
            </a:r>
            <a:r>
              <a:rPr lang="en-US" sz="1600" dirty="0" smtClean="0">
                <a:solidFill>
                  <a:srgbClr val="FF0000"/>
                </a:solidFill>
                <a:latin typeface="Times New Roman" pitchFamily="18" charset="0"/>
                <a:cs typeface="Times New Roman" pitchFamily="18" charset="0"/>
              </a:rPr>
              <a:t>, </a:t>
            </a:r>
            <a:r>
              <a:rPr lang="en-US" sz="1600" b="1" i="1" dirty="0" smtClean="0">
                <a:solidFill>
                  <a:srgbClr val="FF0000"/>
                </a:solidFill>
                <a:latin typeface="Times New Roman" pitchFamily="18" charset="0"/>
                <a:cs typeface="Times New Roman" pitchFamily="18" charset="0"/>
              </a:rPr>
              <a:t>J. Solution Chem. </a:t>
            </a:r>
            <a:r>
              <a:rPr lang="en-US" sz="1600" dirty="0" smtClean="0">
                <a:solidFill>
                  <a:srgbClr val="FF0000"/>
                </a:solidFill>
                <a:latin typeface="Times New Roman" pitchFamily="18" charset="0"/>
                <a:cs typeface="Times New Roman" pitchFamily="18" charset="0"/>
              </a:rPr>
              <a:t>42, 800-822, 2013.</a:t>
            </a:r>
            <a:r>
              <a:rPr lang="en-US" sz="1600" b="1" dirty="0" smtClean="0">
                <a:solidFill>
                  <a:srgbClr val="FF0000"/>
                </a:solidFill>
                <a:latin typeface="Times New Roman" pitchFamily="18" charset="0"/>
                <a:cs typeface="Times New Roman" pitchFamily="18" charset="0"/>
              </a:rPr>
              <a:t> </a:t>
            </a:r>
            <a:r>
              <a:rPr lang="en-US" sz="1600" b="1" i="1" dirty="0" smtClean="0">
                <a:solidFill>
                  <a:srgbClr val="7030A0"/>
                </a:solidFill>
                <a:latin typeface="Times New Roman" pitchFamily="18" charset="0"/>
                <a:cs typeface="Times New Roman" pitchFamily="18" charset="0"/>
              </a:rPr>
              <a:t>Impact Factor 1.128</a:t>
            </a:r>
            <a:endParaRPr lang="en-US" sz="1600" b="1" dirty="0">
              <a:solidFill>
                <a:srgbClr val="7030A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srcRect/>
          <a:stretch>
            <a:fillRect/>
          </a:stretch>
        </p:blipFill>
        <p:spPr bwMode="auto">
          <a:xfrm>
            <a:off x="381000" y="1143000"/>
            <a:ext cx="4253344" cy="312420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5" name="Rectangle 4"/>
          <p:cNvSpPr/>
          <p:nvPr/>
        </p:nvSpPr>
        <p:spPr>
          <a:xfrm>
            <a:off x="4648200" y="1600202"/>
            <a:ext cx="1612942" cy="1015663"/>
          </a:xfrm>
          <a:prstGeom prst="rect">
            <a:avLst/>
          </a:prstGeom>
        </p:spPr>
        <p:txBody>
          <a:bodyPr wrap="none">
            <a:spAutoFit/>
          </a:bodyPr>
          <a:lstStyle/>
          <a:p>
            <a:pPr algn="ctr"/>
            <a:r>
              <a:rPr lang="en-US" sz="2000" b="1" dirty="0" smtClean="0">
                <a:latin typeface="Times New Roman" pitchFamily="18" charset="0"/>
                <a:cs typeface="Times New Roman" pitchFamily="18" charset="0"/>
              </a:rPr>
              <a:t>I </a:t>
            </a:r>
          </a:p>
          <a:p>
            <a:pPr algn="ctr"/>
            <a:r>
              <a:rPr lang="en-US" sz="2000" b="1" dirty="0" smtClean="0">
                <a:latin typeface="Times New Roman" pitchFamily="18" charset="0"/>
                <a:cs typeface="Times New Roman" pitchFamily="18" charset="0"/>
              </a:rPr>
              <a:t>[</a:t>
            </a:r>
            <a:r>
              <a:rPr lang="en-US" sz="2000" b="1" dirty="0" err="1" smtClean="0">
                <a:latin typeface="Times New Roman" pitchFamily="18" charset="0"/>
                <a:cs typeface="Times New Roman" pitchFamily="18" charset="0"/>
              </a:rPr>
              <a:t>emim</a:t>
            </a:r>
            <a:r>
              <a:rPr lang="en-US" sz="2000" b="1" dirty="0" smtClean="0">
                <a:latin typeface="Times New Roman" pitchFamily="18" charset="0"/>
                <a:cs typeface="Times New Roman" pitchFamily="18" charset="0"/>
              </a:rPr>
              <a:t>][BF</a:t>
            </a:r>
            <a:r>
              <a:rPr lang="en-US" sz="2000" b="1" baseline="-25000" dirty="0" smtClean="0">
                <a:latin typeface="Times New Roman" pitchFamily="18" charset="0"/>
                <a:cs typeface="Times New Roman" pitchFamily="18" charset="0"/>
              </a:rPr>
              <a:t>4</a:t>
            </a:r>
            <a:r>
              <a:rPr lang="en-US" sz="2000" b="1" dirty="0" smtClean="0">
                <a:latin typeface="Times New Roman" pitchFamily="18" charset="0"/>
                <a:cs typeface="Times New Roman" pitchFamily="18" charset="0"/>
              </a:rPr>
              <a:t>] </a:t>
            </a:r>
          </a:p>
          <a:p>
            <a:pPr algn="ctr"/>
            <a:r>
              <a:rPr lang="en-US" sz="2000" b="1" i="1" baseline="30000" dirty="0" smtClean="0">
                <a:latin typeface="Times New Roman" pitchFamily="18" charset="0"/>
                <a:ea typeface="Times New Roman" pitchFamily="18" charset="0"/>
                <a:cs typeface="Times New Roman" pitchFamily="18" charset="0"/>
              </a:rPr>
              <a:t>3</a:t>
            </a:r>
            <a:r>
              <a:rPr lang="en-US" sz="2000" b="1" i="1" dirty="0" smtClean="0">
                <a:latin typeface="Times New Roman" pitchFamily="18" charset="0"/>
                <a:ea typeface="Times New Roman" pitchFamily="18" charset="0"/>
                <a:cs typeface="Times New Roman" pitchFamily="18" charset="0"/>
              </a:rPr>
              <a:t>ξ </a:t>
            </a:r>
            <a:r>
              <a:rPr lang="en-US" sz="2000" b="1" i="1" baseline="30000" dirty="0" smtClean="0">
                <a:latin typeface="Times New Roman" pitchFamily="18" charset="0"/>
                <a:ea typeface="Times New Roman" pitchFamily="18" charset="0"/>
                <a:cs typeface="Times New Roman" pitchFamily="18" charset="0"/>
              </a:rPr>
              <a:t>/</a:t>
            </a:r>
            <a:r>
              <a:rPr lang="en-US" sz="2000" b="1" dirty="0" smtClean="0">
                <a:latin typeface="Times New Roman" pitchFamily="18" charset="0"/>
                <a:ea typeface="Times New Roman" pitchFamily="18" charset="0"/>
                <a:cs typeface="Times New Roman" pitchFamily="18" charset="0"/>
              </a:rPr>
              <a:t> = 1.639</a:t>
            </a:r>
            <a:endParaRPr lang="en-IN" sz="2000" b="1" dirty="0" smtClean="0">
              <a:latin typeface="Times New Roman" pitchFamily="18" charset="0"/>
              <a:cs typeface="Times New Roman" pitchFamily="18" charset="0"/>
            </a:endParaRPr>
          </a:p>
        </p:txBody>
      </p:sp>
      <p:sp>
        <p:nvSpPr>
          <p:cNvPr id="6" name="TextBox 5"/>
          <p:cNvSpPr txBox="1"/>
          <p:nvPr/>
        </p:nvSpPr>
        <p:spPr>
          <a:xfrm>
            <a:off x="4876801" y="2647890"/>
            <a:ext cx="1279517" cy="400110"/>
          </a:xfrm>
          <a:prstGeom prst="rect">
            <a:avLst/>
          </a:prstGeom>
          <a:solidFill>
            <a:srgbClr val="FF99FF"/>
          </a:solidFill>
        </p:spPr>
        <p:txBody>
          <a:bodyPr wrap="none" rtlCol="0">
            <a:spAutoFit/>
          </a:bodyPr>
          <a:lstStyle/>
          <a:p>
            <a:r>
              <a:rPr lang="en-US" sz="2000" b="1" i="1" baseline="30000" dirty="0" smtClean="0">
                <a:latin typeface="Times New Roman" pitchFamily="18" charset="0"/>
                <a:ea typeface="Times New Roman" pitchFamily="18" charset="0"/>
                <a:cs typeface="Times New Roman" pitchFamily="18" charset="0"/>
              </a:rPr>
              <a:t>3</a:t>
            </a:r>
            <a:r>
              <a:rPr lang="en-US" sz="2000" b="1" i="1" dirty="0" smtClean="0">
                <a:latin typeface="Times New Roman" pitchFamily="18" charset="0"/>
                <a:ea typeface="Times New Roman" pitchFamily="18" charset="0"/>
                <a:cs typeface="Times New Roman" pitchFamily="18" charset="0"/>
              </a:rPr>
              <a:t>ξ </a:t>
            </a:r>
            <a:r>
              <a:rPr lang="en-US" sz="2000" b="1" i="1" baseline="30000" dirty="0" smtClean="0">
                <a:latin typeface="Times New Roman" pitchFamily="18" charset="0"/>
                <a:ea typeface="Times New Roman" pitchFamily="18" charset="0"/>
                <a:cs typeface="Times New Roman" pitchFamily="18" charset="0"/>
              </a:rPr>
              <a:t> </a:t>
            </a:r>
            <a:r>
              <a:rPr lang="en-US" sz="2000" b="1" dirty="0" smtClean="0">
                <a:latin typeface="Times New Roman" pitchFamily="18" charset="0"/>
                <a:ea typeface="Times New Roman" pitchFamily="18" charset="0"/>
                <a:cs typeface="Times New Roman" pitchFamily="18" charset="0"/>
              </a:rPr>
              <a:t>= 1.504</a:t>
            </a:r>
            <a:endParaRPr lang="en-US" sz="2000" dirty="0"/>
          </a:p>
        </p:txBody>
      </p:sp>
      <p:sp>
        <p:nvSpPr>
          <p:cNvPr id="8" name="TextBox 7"/>
          <p:cNvSpPr txBox="1"/>
          <p:nvPr/>
        </p:nvSpPr>
        <p:spPr>
          <a:xfrm>
            <a:off x="0" y="685802"/>
            <a:ext cx="9144000" cy="430887"/>
          </a:xfrm>
          <a:prstGeom prst="rect">
            <a:avLst/>
          </a:prstGeom>
          <a:noFill/>
        </p:spPr>
        <p:txBody>
          <a:bodyPr wrap="square" rtlCol="0">
            <a:spAutoFit/>
          </a:bodyPr>
          <a:lstStyle/>
          <a:p>
            <a:r>
              <a:rPr lang="en-US" sz="2200" dirty="0" smtClean="0">
                <a:solidFill>
                  <a:srgbClr val="7030A0"/>
                </a:solidFill>
                <a:latin typeface="Times New Roman" pitchFamily="18" charset="0"/>
                <a:cs typeface="Times New Roman" pitchFamily="18" charset="0"/>
              </a:rPr>
              <a:t> It was assumed that [emim][BF</a:t>
            </a:r>
            <a:r>
              <a:rPr lang="en-US" sz="2200" baseline="-25000" dirty="0" smtClean="0">
                <a:solidFill>
                  <a:srgbClr val="7030A0"/>
                </a:solidFill>
                <a:latin typeface="Times New Roman" pitchFamily="18" charset="0"/>
                <a:cs typeface="Times New Roman" pitchFamily="18" charset="0"/>
              </a:rPr>
              <a:t>4 </a:t>
            </a:r>
            <a:r>
              <a:rPr lang="en-US" sz="2200" dirty="0" smtClean="0">
                <a:solidFill>
                  <a:srgbClr val="7030A0"/>
                </a:solidFill>
                <a:latin typeface="Times New Roman" pitchFamily="18" charset="0"/>
                <a:cs typeface="Times New Roman" pitchFamily="18" charset="0"/>
              </a:rPr>
              <a:t>in pure state exist as molecular entity I</a:t>
            </a:r>
            <a:endParaRPr lang="en-US" sz="2200" dirty="0">
              <a:solidFill>
                <a:srgbClr val="7030A0"/>
              </a:solidFill>
              <a:latin typeface="Times New Roman" pitchFamily="18" charset="0"/>
              <a:cs typeface="Times New Roman" pitchFamily="18" charset="0"/>
            </a:endParaRPr>
          </a:p>
        </p:txBody>
      </p:sp>
      <p:sp>
        <p:nvSpPr>
          <p:cNvPr id="10" name="TextBox 9"/>
          <p:cNvSpPr txBox="1"/>
          <p:nvPr/>
        </p:nvSpPr>
        <p:spPr>
          <a:xfrm>
            <a:off x="76200" y="4267200"/>
            <a:ext cx="9067800" cy="2246769"/>
          </a:xfrm>
          <a:prstGeom prst="rect">
            <a:avLst/>
          </a:prstGeom>
          <a:noFill/>
        </p:spPr>
        <p:txBody>
          <a:bodyPr wrap="square" rtlCol="0">
            <a:spAutoFit/>
          </a:bodyPr>
          <a:lstStyle/>
          <a:p>
            <a:pPr algn="just">
              <a:buFont typeface="Wingdings" pitchFamily="2" charset="2"/>
              <a:buChar char="Ø"/>
            </a:pPr>
            <a:r>
              <a:rPr lang="en-US" sz="2000" dirty="0" smtClean="0">
                <a:solidFill>
                  <a:srgbClr val="7030A0"/>
                </a:solidFill>
                <a:latin typeface="Times New Roman" pitchFamily="18" charset="0"/>
                <a:cs typeface="Times New Roman" pitchFamily="18" charset="0"/>
              </a:rPr>
              <a:t> Our observation about the state of [</a:t>
            </a:r>
            <a:r>
              <a:rPr lang="en-US" sz="2000" dirty="0" err="1" smtClean="0">
                <a:solidFill>
                  <a:srgbClr val="7030A0"/>
                </a:solidFill>
                <a:latin typeface="Times New Roman" pitchFamily="18" charset="0"/>
                <a:cs typeface="Times New Roman" pitchFamily="18" charset="0"/>
              </a:rPr>
              <a:t>emim</a:t>
            </a:r>
            <a:r>
              <a:rPr lang="en-US" sz="2000" dirty="0" smtClean="0">
                <a:solidFill>
                  <a:srgbClr val="7030A0"/>
                </a:solidFill>
                <a:latin typeface="Times New Roman" pitchFamily="18" charset="0"/>
                <a:cs typeface="Times New Roman" pitchFamily="18" charset="0"/>
              </a:rPr>
              <a:t>][BF</a:t>
            </a:r>
            <a:r>
              <a:rPr lang="en-US" sz="2000" baseline="-25000" dirty="0" smtClean="0">
                <a:solidFill>
                  <a:srgbClr val="7030A0"/>
                </a:solidFill>
                <a:latin typeface="Times New Roman" pitchFamily="18" charset="0"/>
                <a:cs typeface="Times New Roman" pitchFamily="18" charset="0"/>
              </a:rPr>
              <a:t>4</a:t>
            </a:r>
            <a:r>
              <a:rPr lang="en-US" sz="2000" dirty="0" smtClean="0">
                <a:solidFill>
                  <a:srgbClr val="7030A0"/>
                </a:solidFill>
                <a:latin typeface="Times New Roman" pitchFamily="18" charset="0"/>
                <a:cs typeface="Times New Roman" pitchFamily="18" charset="0"/>
              </a:rPr>
              <a:t>] is consistent with earlier observations inferred from IR, Raman spectra and scaled quantum mechanics analysis of [</a:t>
            </a:r>
            <a:r>
              <a:rPr lang="en-US" sz="2000" dirty="0" err="1" smtClean="0">
                <a:solidFill>
                  <a:srgbClr val="7030A0"/>
                </a:solidFill>
                <a:latin typeface="Times New Roman" pitchFamily="18" charset="0"/>
                <a:cs typeface="Times New Roman" pitchFamily="18" charset="0"/>
              </a:rPr>
              <a:t>emim</a:t>
            </a:r>
            <a:r>
              <a:rPr lang="en-US" sz="2000" dirty="0" smtClean="0">
                <a:solidFill>
                  <a:srgbClr val="7030A0"/>
                </a:solidFill>
                <a:latin typeface="Times New Roman" pitchFamily="18" charset="0"/>
                <a:cs typeface="Times New Roman" pitchFamily="18" charset="0"/>
              </a:rPr>
              <a:t>][BF</a:t>
            </a:r>
            <a:r>
              <a:rPr lang="en-US" sz="2000" baseline="-25000" dirty="0" smtClean="0">
                <a:solidFill>
                  <a:srgbClr val="7030A0"/>
                </a:solidFill>
                <a:latin typeface="Times New Roman" pitchFamily="18" charset="0"/>
                <a:cs typeface="Times New Roman" pitchFamily="18" charset="0"/>
              </a:rPr>
              <a:t>4</a:t>
            </a:r>
            <a:r>
              <a:rPr lang="en-US" sz="2000" dirty="0" smtClean="0">
                <a:solidFill>
                  <a:srgbClr val="7030A0"/>
                </a:solidFill>
                <a:latin typeface="Times New Roman" pitchFamily="18" charset="0"/>
                <a:cs typeface="Times New Roman" pitchFamily="18" charset="0"/>
              </a:rPr>
              <a:t>] which suggest that (</a:t>
            </a:r>
            <a:r>
              <a:rPr lang="en-US" sz="2000" dirty="0" err="1" smtClean="0">
                <a:solidFill>
                  <a:srgbClr val="7030A0"/>
                </a:solidFill>
                <a:latin typeface="Times New Roman" pitchFamily="18" charset="0"/>
                <a:cs typeface="Times New Roman" pitchFamily="18" charset="0"/>
              </a:rPr>
              <a:t>i</a:t>
            </a:r>
            <a:r>
              <a:rPr lang="en-US" sz="2000" dirty="0" smtClean="0">
                <a:solidFill>
                  <a:srgbClr val="7030A0"/>
                </a:solidFill>
                <a:latin typeface="Times New Roman" pitchFamily="18" charset="0"/>
                <a:cs typeface="Times New Roman" pitchFamily="18" charset="0"/>
              </a:rPr>
              <a:t>) [BF4] is positioned over the </a:t>
            </a:r>
            <a:r>
              <a:rPr lang="en-US" sz="2000" dirty="0" err="1" smtClean="0">
                <a:solidFill>
                  <a:srgbClr val="7030A0"/>
                </a:solidFill>
                <a:latin typeface="Times New Roman" pitchFamily="18" charset="0"/>
                <a:cs typeface="Times New Roman" pitchFamily="18" charset="0"/>
              </a:rPr>
              <a:t>imidazolium</a:t>
            </a:r>
            <a:r>
              <a:rPr lang="en-US" sz="2000" dirty="0" smtClean="0">
                <a:solidFill>
                  <a:srgbClr val="7030A0"/>
                </a:solidFill>
                <a:latin typeface="Times New Roman" pitchFamily="18" charset="0"/>
                <a:cs typeface="Times New Roman" pitchFamily="18" charset="0"/>
              </a:rPr>
              <a:t> ring and has short contacts not only with H–C(2), but also with a proton of the –CH3 group; and (ii) the ion pair formation strongly influences three </a:t>
            </a:r>
            <a:r>
              <a:rPr lang="en-US" sz="2000" dirty="0" err="1" smtClean="0">
                <a:solidFill>
                  <a:srgbClr val="7030A0"/>
                </a:solidFill>
                <a:latin typeface="Times New Roman" pitchFamily="18" charset="0"/>
                <a:cs typeface="Times New Roman" pitchFamily="18" charset="0"/>
              </a:rPr>
              <a:t>antisymmetric</a:t>
            </a:r>
            <a:r>
              <a:rPr lang="en-US" sz="2000" dirty="0" smtClean="0">
                <a:solidFill>
                  <a:srgbClr val="7030A0"/>
                </a:solidFill>
                <a:latin typeface="Times New Roman" pitchFamily="18" charset="0"/>
                <a:cs typeface="Times New Roman" pitchFamily="18" charset="0"/>
              </a:rPr>
              <a:t> B–F stretching vibrations of the anion, and out-of-plane and stretching vibrations of the H–C(2) moiety of the </a:t>
            </a:r>
            <a:r>
              <a:rPr lang="en-US" sz="2000" dirty="0" err="1" smtClean="0">
                <a:solidFill>
                  <a:srgbClr val="7030A0"/>
                </a:solidFill>
                <a:latin typeface="Times New Roman" pitchFamily="18" charset="0"/>
                <a:cs typeface="Times New Roman" pitchFamily="18" charset="0"/>
              </a:rPr>
              <a:t>cation</a:t>
            </a:r>
            <a:r>
              <a:rPr lang="en-US" sz="2000" dirty="0" smtClean="0">
                <a:solidFill>
                  <a:srgbClr val="7030A0"/>
                </a:solidFill>
                <a:latin typeface="Times New Roman" pitchFamily="18" charset="0"/>
                <a:cs typeface="Times New Roman" pitchFamily="18" charset="0"/>
              </a:rPr>
              <a:t>.</a:t>
            </a:r>
            <a:endParaRPr lang="en-US" sz="2000" dirty="0">
              <a:solidFill>
                <a:srgbClr val="7030A0"/>
              </a:solidFill>
              <a:latin typeface="Times New Roman" pitchFamily="18" charset="0"/>
              <a:cs typeface="Times New Roman" pitchFamily="18" charset="0"/>
            </a:endParaRPr>
          </a:p>
        </p:txBody>
      </p:sp>
      <p:sp>
        <p:nvSpPr>
          <p:cNvPr id="11" name="Rounded Rectangle 10"/>
          <p:cNvSpPr/>
          <p:nvPr/>
        </p:nvSpPr>
        <p:spPr>
          <a:xfrm>
            <a:off x="0" y="0"/>
            <a:ext cx="9144000" cy="6858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Times New Roman" pitchFamily="18" charset="0"/>
                <a:cs typeface="Times New Roman" pitchFamily="18" charset="0"/>
              </a:rPr>
              <a:t>[</a:t>
            </a:r>
            <a:r>
              <a:rPr lang="en-US" sz="2800" dirty="0" err="1" smtClean="0">
                <a:solidFill>
                  <a:schemeClr val="bg1"/>
                </a:solidFill>
                <a:latin typeface="Times New Roman" pitchFamily="18" charset="0"/>
                <a:cs typeface="Times New Roman" pitchFamily="18" charset="0"/>
              </a:rPr>
              <a:t>emim</a:t>
            </a:r>
            <a:r>
              <a:rPr lang="en-US" sz="2800" dirty="0" smtClean="0">
                <a:solidFill>
                  <a:schemeClr val="bg1"/>
                </a:solidFill>
                <a:latin typeface="Times New Roman" pitchFamily="18" charset="0"/>
                <a:cs typeface="Times New Roman" pitchFamily="18" charset="0"/>
              </a:rPr>
              <a:t>][BF</a:t>
            </a:r>
            <a:r>
              <a:rPr lang="en-US" sz="2800" baseline="-25000" dirty="0" smtClean="0">
                <a:solidFill>
                  <a:schemeClr val="bg1"/>
                </a:solidFill>
                <a:latin typeface="Times New Roman" pitchFamily="18" charset="0"/>
                <a:cs typeface="Times New Roman" pitchFamily="18" charset="0"/>
              </a:rPr>
              <a:t>4</a:t>
            </a:r>
            <a:r>
              <a:rPr lang="en-US" sz="2800" dirty="0" smtClean="0">
                <a:solidFill>
                  <a:schemeClr val="bg1"/>
                </a:solidFill>
                <a:latin typeface="Times New Roman" pitchFamily="18" charset="0"/>
                <a:cs typeface="Times New Roman" pitchFamily="18" charset="0"/>
              </a:rPr>
              <a:t>] (</a:t>
            </a:r>
            <a:r>
              <a:rPr lang="en-US" sz="2800" dirty="0" err="1" smtClean="0">
                <a:solidFill>
                  <a:schemeClr val="bg1"/>
                </a:solidFill>
                <a:latin typeface="Times New Roman" pitchFamily="18" charset="0"/>
                <a:cs typeface="Times New Roman" pitchFamily="18" charset="0"/>
              </a:rPr>
              <a:t>i</a:t>
            </a:r>
            <a:r>
              <a:rPr lang="en-US" sz="2800" dirty="0" smtClean="0">
                <a:solidFill>
                  <a:schemeClr val="bg1"/>
                </a:solidFill>
                <a:latin typeface="Times New Roman" pitchFamily="18" charset="0"/>
                <a:cs typeface="Times New Roman" pitchFamily="18" charset="0"/>
              </a:rPr>
              <a:t>) + FD or DMF (j) mixtures</a:t>
            </a:r>
            <a:endParaRPr lang="en-US" sz="2800" dirty="0">
              <a:solidFill>
                <a:schemeClr val="bg1"/>
              </a:solidFill>
            </a:endParaRPr>
          </a:p>
        </p:txBody>
      </p:sp>
      <p:sp>
        <p:nvSpPr>
          <p:cNvPr id="12" name="TextBox 8"/>
          <p:cNvSpPr txBox="1">
            <a:spLocks noChangeArrowheads="1"/>
          </p:cNvSpPr>
          <p:nvPr/>
        </p:nvSpPr>
        <p:spPr bwMode="auto">
          <a:xfrm>
            <a:off x="8001000" y="1981200"/>
            <a:ext cx="1114425" cy="400050"/>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Carbon</a:t>
            </a:r>
            <a:endParaRPr lang="en-IN" sz="2000" b="1">
              <a:latin typeface="Times New Roman" pitchFamily="18" charset="0"/>
              <a:cs typeface="Times New Roman" pitchFamily="18" charset="0"/>
            </a:endParaRPr>
          </a:p>
        </p:txBody>
      </p:sp>
      <p:sp>
        <p:nvSpPr>
          <p:cNvPr id="13" name="TextBox 9"/>
          <p:cNvSpPr txBox="1">
            <a:spLocks noChangeArrowheads="1"/>
          </p:cNvSpPr>
          <p:nvPr/>
        </p:nvSpPr>
        <p:spPr bwMode="auto">
          <a:xfrm>
            <a:off x="7999414" y="2381250"/>
            <a:ext cx="1220787" cy="400050"/>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Fluorine</a:t>
            </a:r>
            <a:endParaRPr lang="en-IN" sz="2000" b="1">
              <a:latin typeface="Times New Roman" pitchFamily="18" charset="0"/>
              <a:cs typeface="Times New Roman" pitchFamily="18" charset="0"/>
            </a:endParaRPr>
          </a:p>
        </p:txBody>
      </p:sp>
      <p:sp>
        <p:nvSpPr>
          <p:cNvPr id="14" name="TextBox 10"/>
          <p:cNvSpPr txBox="1">
            <a:spLocks noChangeArrowheads="1"/>
          </p:cNvSpPr>
          <p:nvPr/>
        </p:nvSpPr>
        <p:spPr bwMode="auto">
          <a:xfrm>
            <a:off x="7910514" y="2838450"/>
            <a:ext cx="1385887" cy="400050"/>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Hydrogen</a:t>
            </a:r>
            <a:endParaRPr lang="en-IN" sz="2000" b="1">
              <a:latin typeface="Times New Roman" pitchFamily="18" charset="0"/>
              <a:cs typeface="Times New Roman" pitchFamily="18" charset="0"/>
            </a:endParaRPr>
          </a:p>
        </p:txBody>
      </p:sp>
      <p:sp>
        <p:nvSpPr>
          <p:cNvPr id="15" name="TextBox 11"/>
          <p:cNvSpPr txBox="1">
            <a:spLocks noChangeArrowheads="1"/>
          </p:cNvSpPr>
          <p:nvPr/>
        </p:nvSpPr>
        <p:spPr bwMode="auto">
          <a:xfrm>
            <a:off x="8001000" y="3295650"/>
            <a:ext cx="1241425" cy="400050"/>
          </a:xfrm>
          <a:prstGeom prst="rect">
            <a:avLst/>
          </a:prstGeom>
          <a:noFill/>
          <a:ln w="9525">
            <a:noFill/>
            <a:miter lim="800000"/>
            <a:headEnd/>
            <a:tailEnd/>
          </a:ln>
        </p:spPr>
        <p:txBody>
          <a:bodyPr>
            <a:spAutoFit/>
          </a:bodyPr>
          <a:lstStyle/>
          <a:p>
            <a:r>
              <a:rPr lang="en-US" sz="2000" b="1">
                <a:latin typeface="Times New Roman" pitchFamily="18" charset="0"/>
                <a:cs typeface="Times New Roman" pitchFamily="18" charset="0"/>
              </a:rPr>
              <a:t>Nitrogen</a:t>
            </a:r>
            <a:endParaRPr lang="en-IN" sz="2000" b="1">
              <a:latin typeface="Times New Roman" pitchFamily="18" charset="0"/>
              <a:cs typeface="Times New Roman" pitchFamily="18" charset="0"/>
            </a:endParaRPr>
          </a:p>
        </p:txBody>
      </p:sp>
      <p:sp>
        <p:nvSpPr>
          <p:cNvPr id="16" name="Flowchart: Connector 15"/>
          <p:cNvSpPr/>
          <p:nvPr/>
        </p:nvSpPr>
        <p:spPr>
          <a:xfrm>
            <a:off x="7620000" y="1543050"/>
            <a:ext cx="330200" cy="304800"/>
          </a:xfrm>
          <a:prstGeom prst="flowChartConnector">
            <a:avLst/>
          </a:prstGeom>
          <a:solidFill>
            <a:srgbClr val="CC3300"/>
          </a:solidFill>
          <a:ln>
            <a:solidFill>
              <a:srgbClr val="CC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7" name="Flowchart: Connector 16"/>
          <p:cNvSpPr/>
          <p:nvPr/>
        </p:nvSpPr>
        <p:spPr>
          <a:xfrm>
            <a:off x="7620000" y="2000250"/>
            <a:ext cx="330200" cy="304800"/>
          </a:xfrm>
          <a:prstGeom prst="flowChartConnector">
            <a:avLst/>
          </a:prstGeom>
          <a:solidFill>
            <a:srgbClr val="434343"/>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8" name="Flowchart: Connector 17"/>
          <p:cNvSpPr/>
          <p:nvPr/>
        </p:nvSpPr>
        <p:spPr>
          <a:xfrm>
            <a:off x="7594600" y="2457450"/>
            <a:ext cx="330200" cy="304800"/>
          </a:xfrm>
          <a:prstGeom prst="flowChartConnector">
            <a:avLst/>
          </a:prstGeom>
          <a:solidFill>
            <a:srgbClr val="00FFFF">
              <a:alpha val="98824"/>
            </a:srgbClr>
          </a:solidFill>
          <a:ln>
            <a:solidFill>
              <a:srgbClr val="00FFF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9" name="Flowchart: Connector 18"/>
          <p:cNvSpPr/>
          <p:nvPr/>
        </p:nvSpPr>
        <p:spPr>
          <a:xfrm>
            <a:off x="7620000" y="2914650"/>
            <a:ext cx="330200" cy="304800"/>
          </a:xfrm>
          <a:prstGeom prst="flowChartConnector">
            <a:avLst/>
          </a:prstGeom>
          <a:solidFill>
            <a:srgbClr val="005C2A"/>
          </a:solidFill>
          <a:ln>
            <a:solidFill>
              <a:srgbClr val="005C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0" name="Flowchart: Connector 19"/>
          <p:cNvSpPr/>
          <p:nvPr/>
        </p:nvSpPr>
        <p:spPr>
          <a:xfrm>
            <a:off x="7594600" y="3371850"/>
            <a:ext cx="330200" cy="304800"/>
          </a:xfrm>
          <a:prstGeom prst="flowChartConnector">
            <a:avLst/>
          </a:prstGeom>
          <a:solidFill>
            <a:srgbClr val="2505AF"/>
          </a:solidFill>
          <a:ln>
            <a:solidFill>
              <a:srgbClr val="250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22" name="Rectangle 18"/>
          <p:cNvSpPr>
            <a:spLocks noChangeArrowheads="1"/>
          </p:cNvSpPr>
          <p:nvPr/>
        </p:nvSpPr>
        <p:spPr bwMode="auto">
          <a:xfrm>
            <a:off x="7961314" y="1524000"/>
            <a:ext cx="864532" cy="400110"/>
          </a:xfrm>
          <a:prstGeom prst="rect">
            <a:avLst/>
          </a:prstGeom>
          <a:noFill/>
          <a:ln w="9525">
            <a:noFill/>
            <a:miter lim="800000"/>
            <a:headEnd/>
            <a:tailEnd/>
          </a:ln>
        </p:spPr>
        <p:txBody>
          <a:bodyPr wrap="none">
            <a:spAutoFit/>
          </a:bodyPr>
          <a:lstStyle/>
          <a:p>
            <a:r>
              <a:rPr lang="en-US" sz="2000" b="1">
                <a:latin typeface="Times New Roman" pitchFamily="18" charset="0"/>
                <a:cs typeface="Times New Roman" pitchFamily="18" charset="0"/>
              </a:rPr>
              <a:t>Boron</a:t>
            </a:r>
          </a:p>
        </p:txBody>
      </p:sp>
      <p:sp>
        <p:nvSpPr>
          <p:cNvPr id="23" name="Rectangle 22"/>
          <p:cNvSpPr/>
          <p:nvPr/>
        </p:nvSpPr>
        <p:spPr>
          <a:xfrm>
            <a:off x="0" y="6477000"/>
            <a:ext cx="9144000" cy="338554"/>
          </a:xfrm>
          <a:prstGeom prst="rect">
            <a:avLst/>
          </a:prstGeom>
        </p:spPr>
        <p:txBody>
          <a:bodyPr wrap="square">
            <a:spAutoFit/>
          </a:bodyPr>
          <a:lstStyle/>
          <a:p>
            <a:pPr marL="457200" lvl="0" indent="-457200"/>
            <a:r>
              <a:rPr lang="en-US" sz="1600" dirty="0" smtClean="0">
                <a:solidFill>
                  <a:srgbClr val="FF0000"/>
                </a:solidFill>
                <a:latin typeface="Times New Roman" pitchFamily="18" charset="0"/>
                <a:cs typeface="Times New Roman" pitchFamily="18" charset="0"/>
              </a:rPr>
              <a:t>D. Sharma, </a:t>
            </a:r>
            <a:r>
              <a:rPr lang="en-US" sz="1600" b="1" dirty="0" smtClean="0">
                <a:solidFill>
                  <a:srgbClr val="FF0000"/>
                </a:solidFill>
                <a:latin typeface="Times New Roman" pitchFamily="18" charset="0"/>
                <a:cs typeface="Times New Roman" pitchFamily="18" charset="0"/>
              </a:rPr>
              <a:t>S. </a:t>
            </a:r>
            <a:r>
              <a:rPr lang="en-US" sz="1600" b="1" dirty="0" err="1" smtClean="0">
                <a:solidFill>
                  <a:srgbClr val="FF0000"/>
                </a:solidFill>
                <a:latin typeface="Times New Roman" pitchFamily="18" charset="0"/>
                <a:cs typeface="Times New Roman" pitchFamily="18" charset="0"/>
              </a:rPr>
              <a:t>Bhagour</a:t>
            </a:r>
            <a:r>
              <a:rPr lang="en-US" sz="1600" dirty="0" smtClean="0">
                <a:solidFill>
                  <a:srgbClr val="FF0000"/>
                </a:solidFill>
                <a:latin typeface="Times New Roman" pitchFamily="18" charset="0"/>
                <a:cs typeface="Times New Roman" pitchFamily="18" charset="0"/>
              </a:rPr>
              <a:t>,  V. K. Sharma, </a:t>
            </a:r>
            <a:r>
              <a:rPr lang="en-US" sz="1600" i="1" dirty="0" smtClean="0">
                <a:solidFill>
                  <a:srgbClr val="FF0000"/>
                </a:solidFill>
                <a:latin typeface="Times New Roman" pitchFamily="18" charset="0"/>
                <a:cs typeface="Times New Roman" pitchFamily="18" charset="0"/>
              </a:rPr>
              <a:t>J. Chem. Eng. Data</a:t>
            </a:r>
            <a:r>
              <a:rPr lang="en-US" sz="1600" dirty="0" smtClean="0">
                <a:solidFill>
                  <a:srgbClr val="FF0000"/>
                </a:solidFill>
                <a:latin typeface="Times New Roman" pitchFamily="18" charset="0"/>
                <a:cs typeface="Times New Roman" pitchFamily="18" charset="0"/>
              </a:rPr>
              <a:t> 57, 3488-3497, 2012.</a:t>
            </a:r>
            <a:r>
              <a:rPr lang="en-US" sz="1600" b="1" i="1" dirty="0" smtClean="0">
                <a:solidFill>
                  <a:srgbClr val="FF0000"/>
                </a:solidFill>
                <a:latin typeface="Times New Roman" pitchFamily="18" charset="0"/>
                <a:cs typeface="Times New Roman" pitchFamily="18" charset="0"/>
              </a:rPr>
              <a:t> </a:t>
            </a:r>
            <a:r>
              <a:rPr lang="en-US" sz="1600" b="1" i="1" dirty="0" smtClean="0">
                <a:solidFill>
                  <a:srgbClr val="7030A0"/>
                </a:solidFill>
                <a:latin typeface="Times New Roman" pitchFamily="18" charset="0"/>
                <a:cs typeface="Times New Roman" pitchFamily="18" charset="0"/>
              </a:rPr>
              <a:t>Impact factor 2.004</a:t>
            </a:r>
            <a:endParaRPr lang="en-US" sz="1600" dirty="0">
              <a:solidFill>
                <a:srgbClr val="7030A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p:cNvPicPr>
            <a:picLocks noChangeAspect="1" noChangeArrowheads="1"/>
          </p:cNvPicPr>
          <p:nvPr/>
        </p:nvPicPr>
        <p:blipFill>
          <a:blip r:embed="rId2" cstate="print"/>
          <a:srcRect/>
          <a:stretch>
            <a:fillRect/>
          </a:stretch>
        </p:blipFill>
        <p:spPr bwMode="auto">
          <a:xfrm>
            <a:off x="41564" y="3657600"/>
            <a:ext cx="2701636" cy="238125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4" name="Picture 2"/>
          <p:cNvPicPr>
            <a:picLocks noChangeAspect="1" noChangeArrowheads="1"/>
          </p:cNvPicPr>
          <p:nvPr/>
        </p:nvPicPr>
        <p:blipFill>
          <a:blip r:embed="rId3" cstate="print"/>
          <a:srcRect/>
          <a:stretch>
            <a:fillRect/>
          </a:stretch>
        </p:blipFill>
        <p:spPr bwMode="auto">
          <a:xfrm>
            <a:off x="3408220" y="3200400"/>
            <a:ext cx="3602181" cy="304800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5" name="Rectangle 4"/>
          <p:cNvSpPr/>
          <p:nvPr/>
        </p:nvSpPr>
        <p:spPr>
          <a:xfrm>
            <a:off x="159327" y="5616714"/>
            <a:ext cx="1364673"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1" dirty="0" smtClean="0">
                <a:latin typeface="Times New Roman" pitchFamily="18" charset="0"/>
                <a:ea typeface="Times New Roman" pitchFamily="18" charset="0"/>
                <a:cs typeface="Times New Roman" pitchFamily="18" charset="0"/>
              </a:rPr>
              <a:t>DMF</a:t>
            </a:r>
          </a:p>
          <a:p>
            <a:r>
              <a:rPr lang="en-US" sz="2000" b="1" i="1" baseline="30000" dirty="0" smtClean="0">
                <a:latin typeface="Times New Roman" pitchFamily="18" charset="0"/>
                <a:ea typeface="Times New Roman" pitchFamily="18" charset="0"/>
                <a:cs typeface="Times New Roman" pitchFamily="18" charset="0"/>
              </a:rPr>
              <a:t>3</a:t>
            </a:r>
            <a:r>
              <a:rPr lang="en-US" sz="2000" b="1" i="1" dirty="0" smtClean="0">
                <a:latin typeface="Times New Roman" pitchFamily="18" charset="0"/>
                <a:ea typeface="Times New Roman" pitchFamily="18" charset="0"/>
                <a:cs typeface="Times New Roman" pitchFamily="18" charset="0"/>
              </a:rPr>
              <a:t>ξ </a:t>
            </a:r>
            <a:r>
              <a:rPr lang="en-US" sz="2000" b="1" i="1" baseline="30000" dirty="0" smtClean="0">
                <a:latin typeface="Times New Roman" pitchFamily="18" charset="0"/>
                <a:ea typeface="Times New Roman" pitchFamily="18" charset="0"/>
                <a:cs typeface="Times New Roman" pitchFamily="18" charset="0"/>
              </a:rPr>
              <a:t>/</a:t>
            </a:r>
            <a:r>
              <a:rPr lang="en-US" sz="2000" b="1" dirty="0" smtClean="0">
                <a:latin typeface="Times New Roman" pitchFamily="18" charset="0"/>
                <a:ea typeface="Times New Roman" pitchFamily="18" charset="0"/>
                <a:cs typeface="Times New Roman" pitchFamily="18" charset="0"/>
              </a:rPr>
              <a:t> = 0.211</a:t>
            </a:r>
            <a:endParaRPr lang="en-US" sz="2000" dirty="0"/>
          </a:p>
        </p:txBody>
      </p:sp>
      <p:sp>
        <p:nvSpPr>
          <p:cNvPr id="6" name="TextBox 5"/>
          <p:cNvSpPr txBox="1"/>
          <p:nvPr/>
        </p:nvSpPr>
        <p:spPr>
          <a:xfrm>
            <a:off x="5426083" y="6153090"/>
            <a:ext cx="1279517" cy="400110"/>
          </a:xfrm>
          <a:prstGeom prst="rect">
            <a:avLst/>
          </a:prstGeom>
          <a:solidFill>
            <a:srgbClr val="FF99FF"/>
          </a:solidFill>
        </p:spPr>
        <p:txBody>
          <a:bodyPr wrap="none" rtlCol="0">
            <a:spAutoFit/>
          </a:bodyPr>
          <a:lstStyle/>
          <a:p>
            <a:r>
              <a:rPr lang="en-US" sz="2000" b="1" i="1" baseline="30000" dirty="0" smtClean="0">
                <a:latin typeface="Times New Roman" pitchFamily="18" charset="0"/>
                <a:ea typeface="Times New Roman" pitchFamily="18" charset="0"/>
                <a:cs typeface="Times New Roman" pitchFamily="18" charset="0"/>
              </a:rPr>
              <a:t>3</a:t>
            </a:r>
            <a:r>
              <a:rPr lang="en-US" sz="2000" b="1" i="1" dirty="0" smtClean="0">
                <a:latin typeface="Times New Roman" pitchFamily="18" charset="0"/>
                <a:ea typeface="Times New Roman" pitchFamily="18" charset="0"/>
                <a:cs typeface="Times New Roman" pitchFamily="18" charset="0"/>
              </a:rPr>
              <a:t>ξ </a:t>
            </a:r>
            <a:r>
              <a:rPr lang="en-US" sz="2000" b="1" i="1" baseline="30000" dirty="0" smtClean="0">
                <a:latin typeface="Times New Roman" pitchFamily="18" charset="0"/>
                <a:ea typeface="Times New Roman" pitchFamily="18" charset="0"/>
                <a:cs typeface="Times New Roman" pitchFamily="18" charset="0"/>
              </a:rPr>
              <a:t> </a:t>
            </a:r>
            <a:r>
              <a:rPr lang="en-US" sz="2000" b="1" dirty="0" smtClean="0">
                <a:latin typeface="Times New Roman" pitchFamily="18" charset="0"/>
                <a:ea typeface="Times New Roman" pitchFamily="18" charset="0"/>
                <a:cs typeface="Times New Roman" pitchFamily="18" charset="0"/>
              </a:rPr>
              <a:t>= 1.095</a:t>
            </a:r>
            <a:endParaRPr lang="en-US" sz="2000" dirty="0"/>
          </a:p>
        </p:txBody>
      </p:sp>
      <p:sp>
        <p:nvSpPr>
          <p:cNvPr id="7" name="Rectangle 6"/>
          <p:cNvSpPr/>
          <p:nvPr/>
        </p:nvSpPr>
        <p:spPr>
          <a:xfrm>
            <a:off x="5569527" y="5311914"/>
            <a:ext cx="1364673"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1" dirty="0" smtClean="0">
                <a:latin typeface="Times New Roman" pitchFamily="18" charset="0"/>
                <a:ea typeface="Times New Roman" pitchFamily="18" charset="0"/>
                <a:cs typeface="Times New Roman" pitchFamily="18" charset="0"/>
              </a:rPr>
              <a:t>DMF</a:t>
            </a:r>
          </a:p>
          <a:p>
            <a:r>
              <a:rPr lang="en-US" sz="2000" b="1" i="1" baseline="30000" dirty="0" smtClean="0">
                <a:latin typeface="Times New Roman" pitchFamily="18" charset="0"/>
                <a:ea typeface="Times New Roman" pitchFamily="18" charset="0"/>
                <a:cs typeface="Times New Roman" pitchFamily="18" charset="0"/>
              </a:rPr>
              <a:t>3</a:t>
            </a:r>
            <a:r>
              <a:rPr lang="en-US" sz="2000" b="1" i="1" dirty="0" smtClean="0">
                <a:latin typeface="Times New Roman" pitchFamily="18" charset="0"/>
                <a:ea typeface="Times New Roman" pitchFamily="18" charset="0"/>
                <a:cs typeface="Times New Roman" pitchFamily="18" charset="0"/>
              </a:rPr>
              <a:t>ξ </a:t>
            </a:r>
            <a:r>
              <a:rPr lang="en-US" sz="2000" b="1" i="1" baseline="30000" dirty="0" smtClean="0">
                <a:latin typeface="Times New Roman" pitchFamily="18" charset="0"/>
                <a:ea typeface="Times New Roman" pitchFamily="18" charset="0"/>
                <a:cs typeface="Times New Roman" pitchFamily="18" charset="0"/>
              </a:rPr>
              <a:t>/</a:t>
            </a:r>
            <a:r>
              <a:rPr lang="en-US" sz="2000" b="1" dirty="0" smtClean="0">
                <a:latin typeface="Times New Roman" pitchFamily="18" charset="0"/>
                <a:ea typeface="Times New Roman" pitchFamily="18" charset="0"/>
                <a:cs typeface="Times New Roman" pitchFamily="18" charset="0"/>
              </a:rPr>
              <a:t> = 0.809</a:t>
            </a:r>
            <a:endParaRPr lang="en-US" sz="2000" dirty="0"/>
          </a:p>
        </p:txBody>
      </p:sp>
      <p:sp>
        <p:nvSpPr>
          <p:cNvPr id="8" name="TextBox 8"/>
          <p:cNvSpPr txBox="1">
            <a:spLocks noChangeArrowheads="1"/>
          </p:cNvSpPr>
          <p:nvPr/>
        </p:nvSpPr>
        <p:spPr bwMode="auto">
          <a:xfrm>
            <a:off x="7924800" y="4248150"/>
            <a:ext cx="1114425" cy="400050"/>
          </a:xfrm>
          <a:prstGeom prst="rect">
            <a:avLst/>
          </a:prstGeom>
          <a:noFill/>
          <a:ln w="9525">
            <a:noFill/>
            <a:miter lim="800000"/>
            <a:headEnd/>
            <a:tailEnd/>
          </a:ln>
        </p:spPr>
        <p:txBody>
          <a:bodyPr>
            <a:spAutoFit/>
          </a:bodyPr>
          <a:lstStyle/>
          <a:p>
            <a:r>
              <a:rPr lang="en-US" sz="2000" b="1" dirty="0">
                <a:latin typeface="Times New Roman" pitchFamily="18" charset="0"/>
                <a:cs typeface="Times New Roman" pitchFamily="18" charset="0"/>
              </a:rPr>
              <a:t>Carbon</a:t>
            </a:r>
            <a:endParaRPr lang="en-IN" sz="2000" b="1" dirty="0">
              <a:latin typeface="Times New Roman" pitchFamily="18" charset="0"/>
              <a:cs typeface="Times New Roman" pitchFamily="18" charset="0"/>
            </a:endParaRPr>
          </a:p>
        </p:txBody>
      </p:sp>
      <p:sp>
        <p:nvSpPr>
          <p:cNvPr id="9" name="TextBox 10"/>
          <p:cNvSpPr txBox="1">
            <a:spLocks noChangeArrowheads="1"/>
          </p:cNvSpPr>
          <p:nvPr/>
        </p:nvSpPr>
        <p:spPr bwMode="auto">
          <a:xfrm>
            <a:off x="7910514" y="4800600"/>
            <a:ext cx="1385887" cy="400050"/>
          </a:xfrm>
          <a:prstGeom prst="rect">
            <a:avLst/>
          </a:prstGeom>
          <a:noFill/>
          <a:ln w="9525">
            <a:noFill/>
            <a:miter lim="800000"/>
            <a:headEnd/>
            <a:tailEnd/>
          </a:ln>
        </p:spPr>
        <p:txBody>
          <a:bodyPr>
            <a:spAutoFit/>
          </a:bodyPr>
          <a:lstStyle/>
          <a:p>
            <a:r>
              <a:rPr lang="en-US" sz="2000" b="1" dirty="0">
                <a:latin typeface="Times New Roman" pitchFamily="18" charset="0"/>
                <a:cs typeface="Times New Roman" pitchFamily="18" charset="0"/>
              </a:rPr>
              <a:t>Hydrogen</a:t>
            </a:r>
            <a:endParaRPr lang="en-IN" sz="2000" b="1" dirty="0">
              <a:latin typeface="Times New Roman" pitchFamily="18" charset="0"/>
              <a:cs typeface="Times New Roman" pitchFamily="18" charset="0"/>
            </a:endParaRPr>
          </a:p>
        </p:txBody>
      </p:sp>
      <p:sp>
        <p:nvSpPr>
          <p:cNvPr id="10" name="TextBox 11"/>
          <p:cNvSpPr txBox="1">
            <a:spLocks noChangeArrowheads="1"/>
          </p:cNvSpPr>
          <p:nvPr/>
        </p:nvSpPr>
        <p:spPr bwMode="auto">
          <a:xfrm>
            <a:off x="7924800" y="5181600"/>
            <a:ext cx="1241425" cy="400050"/>
          </a:xfrm>
          <a:prstGeom prst="rect">
            <a:avLst/>
          </a:prstGeom>
          <a:noFill/>
          <a:ln w="9525">
            <a:noFill/>
            <a:miter lim="800000"/>
            <a:headEnd/>
            <a:tailEnd/>
          </a:ln>
        </p:spPr>
        <p:txBody>
          <a:bodyPr>
            <a:spAutoFit/>
          </a:bodyPr>
          <a:lstStyle/>
          <a:p>
            <a:r>
              <a:rPr lang="en-US" sz="2000" b="1" dirty="0">
                <a:latin typeface="Times New Roman" pitchFamily="18" charset="0"/>
                <a:cs typeface="Times New Roman" pitchFamily="18" charset="0"/>
              </a:rPr>
              <a:t>Nitrogen</a:t>
            </a:r>
            <a:endParaRPr lang="en-IN" sz="2000" b="1" dirty="0">
              <a:latin typeface="Times New Roman" pitchFamily="18" charset="0"/>
              <a:cs typeface="Times New Roman" pitchFamily="18" charset="0"/>
            </a:endParaRPr>
          </a:p>
        </p:txBody>
      </p:sp>
      <p:sp>
        <p:nvSpPr>
          <p:cNvPr id="11" name="Flowchart: Connector 10"/>
          <p:cNvSpPr/>
          <p:nvPr/>
        </p:nvSpPr>
        <p:spPr>
          <a:xfrm>
            <a:off x="7620000" y="4324350"/>
            <a:ext cx="330200" cy="304800"/>
          </a:xfrm>
          <a:prstGeom prst="flowChartConnector">
            <a:avLst/>
          </a:prstGeom>
          <a:solidFill>
            <a:srgbClr val="434343"/>
          </a:solidFill>
          <a:ln>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2" name="Flowchart: Connector 11"/>
          <p:cNvSpPr/>
          <p:nvPr/>
        </p:nvSpPr>
        <p:spPr>
          <a:xfrm>
            <a:off x="7620000" y="4800600"/>
            <a:ext cx="330200" cy="304800"/>
          </a:xfrm>
          <a:prstGeom prst="flowChartConnector">
            <a:avLst/>
          </a:prstGeom>
          <a:solidFill>
            <a:srgbClr val="005C2A"/>
          </a:solidFill>
          <a:ln>
            <a:solidFill>
              <a:srgbClr val="005C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3" name="Flowchart: Connector 12"/>
          <p:cNvSpPr/>
          <p:nvPr/>
        </p:nvSpPr>
        <p:spPr>
          <a:xfrm>
            <a:off x="7594600" y="5181600"/>
            <a:ext cx="330200" cy="304800"/>
          </a:xfrm>
          <a:prstGeom prst="flowChartConnector">
            <a:avLst/>
          </a:prstGeom>
          <a:solidFill>
            <a:srgbClr val="2505AF"/>
          </a:solidFill>
          <a:ln>
            <a:solidFill>
              <a:srgbClr val="2505AF"/>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4" name="Flowchart: Connector 13"/>
          <p:cNvSpPr/>
          <p:nvPr/>
        </p:nvSpPr>
        <p:spPr>
          <a:xfrm>
            <a:off x="7620000" y="5562600"/>
            <a:ext cx="330200" cy="304800"/>
          </a:xfrm>
          <a:prstGeom prst="flowChartConnector">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solidFill>
                <a:srgbClr val="FF0000"/>
              </a:solidFill>
            </a:endParaRPr>
          </a:p>
        </p:txBody>
      </p:sp>
      <p:sp>
        <p:nvSpPr>
          <p:cNvPr id="15" name="Rectangle 19"/>
          <p:cNvSpPr>
            <a:spLocks noChangeArrowheads="1"/>
          </p:cNvSpPr>
          <p:nvPr/>
        </p:nvSpPr>
        <p:spPr bwMode="auto">
          <a:xfrm>
            <a:off x="7924800" y="5543550"/>
            <a:ext cx="1024639" cy="400110"/>
          </a:xfrm>
          <a:prstGeom prst="rect">
            <a:avLst/>
          </a:prstGeom>
          <a:noFill/>
          <a:ln w="9525">
            <a:noFill/>
            <a:miter lim="800000"/>
            <a:headEnd/>
            <a:tailEnd/>
          </a:ln>
        </p:spPr>
        <p:txBody>
          <a:bodyPr wrap="none">
            <a:spAutoFit/>
          </a:bodyPr>
          <a:lstStyle/>
          <a:p>
            <a:r>
              <a:rPr lang="en-US" sz="2000" b="1" dirty="0">
                <a:latin typeface="Times New Roman" pitchFamily="18" charset="0"/>
                <a:cs typeface="Times New Roman" pitchFamily="18" charset="0"/>
              </a:rPr>
              <a:t>Oxygen</a:t>
            </a:r>
            <a:endParaRPr lang="en-IN" sz="2000" b="1" dirty="0">
              <a:latin typeface="Times New Roman" pitchFamily="18" charset="0"/>
              <a:cs typeface="Times New Roman" pitchFamily="18" charset="0"/>
            </a:endParaRPr>
          </a:p>
        </p:txBody>
      </p:sp>
      <p:sp>
        <p:nvSpPr>
          <p:cNvPr id="16" name="TextBox 15"/>
          <p:cNvSpPr txBox="1"/>
          <p:nvPr/>
        </p:nvSpPr>
        <p:spPr>
          <a:xfrm>
            <a:off x="76200" y="6519446"/>
            <a:ext cx="9067800" cy="338554"/>
          </a:xfrm>
          <a:prstGeom prst="rect">
            <a:avLst/>
          </a:prstGeom>
          <a:noFill/>
        </p:spPr>
        <p:txBody>
          <a:bodyPr wrap="square" rtlCol="0">
            <a:spAutoFit/>
          </a:bodyPr>
          <a:lstStyle/>
          <a:p>
            <a:pPr lvl="0"/>
            <a:r>
              <a:rPr lang="en-US" sz="1600" dirty="0" smtClean="0">
                <a:solidFill>
                  <a:srgbClr val="FF0000"/>
                </a:solidFill>
                <a:latin typeface="Times New Roman" pitchFamily="18" charset="0"/>
                <a:cs typeface="Times New Roman" pitchFamily="18" charset="0"/>
              </a:rPr>
              <a:t>V. K. Sharma, </a:t>
            </a:r>
            <a:r>
              <a:rPr lang="en-US" sz="1600" dirty="0" err="1" smtClean="0">
                <a:solidFill>
                  <a:srgbClr val="FF0000"/>
                </a:solidFill>
                <a:latin typeface="Times New Roman" pitchFamily="18" charset="0"/>
                <a:cs typeface="Times New Roman" pitchFamily="18" charset="0"/>
              </a:rPr>
              <a:t>Soniya</a:t>
            </a:r>
            <a:r>
              <a:rPr lang="en-US" sz="1600" dirty="0" smtClean="0">
                <a:solidFill>
                  <a:srgbClr val="FF0000"/>
                </a:solidFill>
                <a:latin typeface="Times New Roman" pitchFamily="18" charset="0"/>
                <a:cs typeface="Times New Roman" pitchFamily="18" charset="0"/>
              </a:rPr>
              <a:t>, </a:t>
            </a:r>
            <a:r>
              <a:rPr lang="en-US" sz="1600" b="1" i="1" dirty="0" smtClean="0">
                <a:solidFill>
                  <a:srgbClr val="FF0000"/>
                </a:solidFill>
                <a:latin typeface="Times New Roman" pitchFamily="18" charset="0"/>
                <a:cs typeface="Times New Roman" pitchFamily="18" charset="0"/>
              </a:rPr>
              <a:t>J. Solution Chem. </a:t>
            </a:r>
            <a:r>
              <a:rPr lang="en-US" sz="1600" dirty="0" smtClean="0">
                <a:solidFill>
                  <a:srgbClr val="FF0000"/>
                </a:solidFill>
                <a:latin typeface="Times New Roman" pitchFamily="18" charset="0"/>
                <a:cs typeface="Times New Roman" pitchFamily="18" charset="0"/>
              </a:rPr>
              <a:t>42, 800-822, 2013.</a:t>
            </a:r>
            <a:r>
              <a:rPr lang="en-US" sz="1600" b="1" dirty="0" smtClean="0">
                <a:solidFill>
                  <a:srgbClr val="FF0000"/>
                </a:solidFill>
                <a:latin typeface="Times New Roman" pitchFamily="18" charset="0"/>
                <a:cs typeface="Times New Roman" pitchFamily="18" charset="0"/>
              </a:rPr>
              <a:t> </a:t>
            </a:r>
            <a:r>
              <a:rPr lang="en-US" sz="1600" b="1" i="1" dirty="0" smtClean="0">
                <a:solidFill>
                  <a:srgbClr val="7030A0"/>
                </a:solidFill>
                <a:latin typeface="Times New Roman" pitchFamily="18" charset="0"/>
                <a:cs typeface="Times New Roman" pitchFamily="18" charset="0"/>
              </a:rPr>
              <a:t>Impact Factor 1.128</a:t>
            </a:r>
            <a:endParaRPr lang="en-US" sz="1600" b="1" dirty="0">
              <a:solidFill>
                <a:srgbClr val="7030A0"/>
              </a:solidFill>
            </a:endParaRPr>
          </a:p>
        </p:txBody>
      </p:sp>
      <p:pic>
        <p:nvPicPr>
          <p:cNvPr id="47105" name="Picture 1"/>
          <p:cNvPicPr>
            <a:picLocks noChangeAspect="1" noChangeArrowheads="1"/>
          </p:cNvPicPr>
          <p:nvPr/>
        </p:nvPicPr>
        <p:blipFill>
          <a:blip r:embed="rId4"/>
          <a:srcRect/>
          <a:stretch>
            <a:fillRect/>
          </a:stretch>
        </p:blipFill>
        <p:spPr bwMode="auto">
          <a:xfrm>
            <a:off x="76201" y="76200"/>
            <a:ext cx="3429000" cy="2332037"/>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18" name="Rectangle 17"/>
          <p:cNvSpPr/>
          <p:nvPr/>
        </p:nvSpPr>
        <p:spPr>
          <a:xfrm>
            <a:off x="845127" y="2362200"/>
            <a:ext cx="1593273"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1" dirty="0" smtClean="0">
                <a:latin typeface="Times New Roman" pitchFamily="18" charset="0"/>
                <a:ea typeface="Times New Roman" pitchFamily="18" charset="0"/>
                <a:cs typeface="Times New Roman" pitchFamily="18" charset="0"/>
              </a:rPr>
              <a:t>FD</a:t>
            </a:r>
          </a:p>
          <a:p>
            <a:r>
              <a:rPr lang="en-US" sz="2000" b="1" i="1" baseline="30000" dirty="0" smtClean="0">
                <a:latin typeface="Times New Roman" pitchFamily="18" charset="0"/>
                <a:ea typeface="Times New Roman" pitchFamily="18" charset="0"/>
                <a:cs typeface="Times New Roman" pitchFamily="18" charset="0"/>
              </a:rPr>
              <a:t>3</a:t>
            </a:r>
            <a:r>
              <a:rPr lang="en-US" sz="2000" b="1" i="1" dirty="0" smtClean="0">
                <a:latin typeface="Times New Roman" pitchFamily="18" charset="0"/>
                <a:ea typeface="Times New Roman" pitchFamily="18" charset="0"/>
                <a:cs typeface="Times New Roman" pitchFamily="18" charset="0"/>
              </a:rPr>
              <a:t>ξ </a:t>
            </a:r>
            <a:r>
              <a:rPr lang="en-US" sz="2000" b="1" i="1" baseline="30000" dirty="0" smtClean="0">
                <a:latin typeface="Times New Roman" pitchFamily="18" charset="0"/>
                <a:ea typeface="Times New Roman" pitchFamily="18" charset="0"/>
                <a:cs typeface="Times New Roman" pitchFamily="18" charset="0"/>
              </a:rPr>
              <a:t>/</a:t>
            </a:r>
            <a:r>
              <a:rPr lang="en-US" sz="2000" b="1" dirty="0" smtClean="0">
                <a:latin typeface="Times New Roman" pitchFamily="18" charset="0"/>
                <a:ea typeface="Times New Roman" pitchFamily="18" charset="0"/>
                <a:cs typeface="Times New Roman" pitchFamily="18" charset="0"/>
              </a:rPr>
              <a:t> = 0.582</a:t>
            </a:r>
            <a:endParaRPr lang="en-US" sz="2000" dirty="0"/>
          </a:p>
        </p:txBody>
      </p:sp>
      <p:pic>
        <p:nvPicPr>
          <p:cNvPr id="47106" name="Picture 2"/>
          <p:cNvPicPr>
            <a:picLocks noChangeAspect="1" noChangeArrowheads="1"/>
          </p:cNvPicPr>
          <p:nvPr/>
        </p:nvPicPr>
        <p:blipFill>
          <a:blip r:embed="rId5"/>
          <a:srcRect/>
          <a:stretch>
            <a:fillRect/>
          </a:stretch>
        </p:blipFill>
        <p:spPr bwMode="auto">
          <a:xfrm>
            <a:off x="3581400" y="76200"/>
            <a:ext cx="2133600" cy="182880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20" name="Rectangle 19"/>
          <p:cNvSpPr/>
          <p:nvPr/>
        </p:nvSpPr>
        <p:spPr>
          <a:xfrm>
            <a:off x="3816927" y="1959114"/>
            <a:ext cx="1593273"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1" dirty="0" smtClean="0">
                <a:latin typeface="Times New Roman" pitchFamily="18" charset="0"/>
                <a:ea typeface="Times New Roman" pitchFamily="18" charset="0"/>
                <a:cs typeface="Times New Roman" pitchFamily="18" charset="0"/>
              </a:rPr>
              <a:t>FD</a:t>
            </a:r>
          </a:p>
          <a:p>
            <a:r>
              <a:rPr lang="en-US" sz="2000" b="1" i="1" baseline="30000" dirty="0" smtClean="0">
                <a:latin typeface="Times New Roman" pitchFamily="18" charset="0"/>
                <a:ea typeface="Times New Roman" pitchFamily="18" charset="0"/>
                <a:cs typeface="Times New Roman" pitchFamily="18" charset="0"/>
              </a:rPr>
              <a:t>3</a:t>
            </a:r>
            <a:r>
              <a:rPr lang="en-US" sz="2000" b="1" i="1" dirty="0" smtClean="0">
                <a:latin typeface="Times New Roman" pitchFamily="18" charset="0"/>
                <a:ea typeface="Times New Roman" pitchFamily="18" charset="0"/>
                <a:cs typeface="Times New Roman" pitchFamily="18" charset="0"/>
              </a:rPr>
              <a:t>ξ </a:t>
            </a:r>
            <a:r>
              <a:rPr lang="en-US" sz="2000" b="1" i="1" baseline="30000" dirty="0" smtClean="0">
                <a:latin typeface="Times New Roman" pitchFamily="18" charset="0"/>
                <a:ea typeface="Times New Roman" pitchFamily="18" charset="0"/>
                <a:cs typeface="Times New Roman" pitchFamily="18" charset="0"/>
              </a:rPr>
              <a:t>/</a:t>
            </a:r>
            <a:r>
              <a:rPr lang="en-US" sz="2000" b="1" dirty="0" smtClean="0">
                <a:latin typeface="Times New Roman" pitchFamily="18" charset="0"/>
                <a:ea typeface="Times New Roman" pitchFamily="18" charset="0"/>
                <a:cs typeface="Times New Roman" pitchFamily="18" charset="0"/>
              </a:rPr>
              <a:t> = 0.312</a:t>
            </a:r>
            <a:endParaRPr lang="en-US" sz="2000" dirty="0"/>
          </a:p>
        </p:txBody>
      </p:sp>
      <p:pic>
        <p:nvPicPr>
          <p:cNvPr id="47107" name="Picture 3"/>
          <p:cNvPicPr>
            <a:picLocks noChangeAspect="1" noChangeArrowheads="1"/>
          </p:cNvPicPr>
          <p:nvPr/>
        </p:nvPicPr>
        <p:blipFill>
          <a:blip r:embed="rId6" cstate="print"/>
          <a:srcRect/>
          <a:stretch>
            <a:fillRect/>
          </a:stretch>
        </p:blipFill>
        <p:spPr bwMode="auto">
          <a:xfrm>
            <a:off x="5867400" y="0"/>
            <a:ext cx="3257550" cy="2743200"/>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22" name="Rectangle 21"/>
          <p:cNvSpPr/>
          <p:nvPr/>
        </p:nvSpPr>
        <p:spPr>
          <a:xfrm>
            <a:off x="7779327" y="2035314"/>
            <a:ext cx="1364673"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1" dirty="0" smtClean="0">
                <a:latin typeface="Times New Roman" pitchFamily="18" charset="0"/>
                <a:ea typeface="Times New Roman" pitchFamily="18" charset="0"/>
                <a:cs typeface="Times New Roman" pitchFamily="18" charset="0"/>
              </a:rPr>
              <a:t>FD</a:t>
            </a:r>
          </a:p>
          <a:p>
            <a:r>
              <a:rPr lang="en-US" sz="2000" b="1" i="1" baseline="30000" dirty="0" smtClean="0">
                <a:latin typeface="Times New Roman" pitchFamily="18" charset="0"/>
                <a:ea typeface="Times New Roman" pitchFamily="18" charset="0"/>
                <a:cs typeface="Times New Roman" pitchFamily="18" charset="0"/>
              </a:rPr>
              <a:t>3</a:t>
            </a:r>
            <a:r>
              <a:rPr lang="en-US" sz="2000" b="1" i="1" dirty="0" smtClean="0">
                <a:latin typeface="Times New Roman" pitchFamily="18" charset="0"/>
                <a:ea typeface="Times New Roman" pitchFamily="18" charset="0"/>
                <a:cs typeface="Times New Roman" pitchFamily="18" charset="0"/>
              </a:rPr>
              <a:t>ξ </a:t>
            </a:r>
            <a:r>
              <a:rPr lang="en-US" sz="2000" b="1" i="1" baseline="30000" dirty="0" smtClean="0">
                <a:latin typeface="Times New Roman" pitchFamily="18" charset="0"/>
                <a:ea typeface="Times New Roman" pitchFamily="18" charset="0"/>
                <a:cs typeface="Times New Roman" pitchFamily="18" charset="0"/>
              </a:rPr>
              <a:t>/</a:t>
            </a:r>
            <a:r>
              <a:rPr lang="en-US" sz="2000" b="1" dirty="0" smtClean="0">
                <a:latin typeface="Times New Roman" pitchFamily="18" charset="0"/>
                <a:ea typeface="Times New Roman" pitchFamily="18" charset="0"/>
                <a:cs typeface="Times New Roman" pitchFamily="18" charset="0"/>
              </a:rPr>
              <a:t> = 0.491</a:t>
            </a:r>
            <a:endParaRPr lang="en-US" sz="2000" dirty="0"/>
          </a:p>
        </p:txBody>
      </p:sp>
      <p:sp>
        <p:nvSpPr>
          <p:cNvPr id="23" name="TextBox 22"/>
          <p:cNvSpPr txBox="1"/>
          <p:nvPr/>
        </p:nvSpPr>
        <p:spPr>
          <a:xfrm>
            <a:off x="854083" y="3048000"/>
            <a:ext cx="1279517" cy="400110"/>
          </a:xfrm>
          <a:prstGeom prst="rect">
            <a:avLst/>
          </a:prstGeom>
          <a:solidFill>
            <a:srgbClr val="FF99FF"/>
          </a:solidFill>
        </p:spPr>
        <p:txBody>
          <a:bodyPr wrap="none" rtlCol="0">
            <a:spAutoFit/>
          </a:bodyPr>
          <a:lstStyle/>
          <a:p>
            <a:r>
              <a:rPr lang="en-US" sz="2000" b="1" i="1" baseline="30000" dirty="0" smtClean="0">
                <a:latin typeface="Times New Roman" pitchFamily="18" charset="0"/>
                <a:ea typeface="Times New Roman" pitchFamily="18" charset="0"/>
                <a:cs typeface="Times New Roman" pitchFamily="18" charset="0"/>
              </a:rPr>
              <a:t>3</a:t>
            </a:r>
            <a:r>
              <a:rPr lang="en-US" sz="2000" b="1" i="1" dirty="0" smtClean="0">
                <a:latin typeface="Times New Roman" pitchFamily="18" charset="0"/>
                <a:ea typeface="Times New Roman" pitchFamily="18" charset="0"/>
                <a:cs typeface="Times New Roman" pitchFamily="18" charset="0"/>
              </a:rPr>
              <a:t>ξ </a:t>
            </a:r>
            <a:r>
              <a:rPr lang="en-US" sz="2000" b="1" i="1" baseline="30000" dirty="0" smtClean="0">
                <a:latin typeface="Times New Roman" pitchFamily="18" charset="0"/>
                <a:ea typeface="Times New Roman" pitchFamily="18" charset="0"/>
                <a:cs typeface="Times New Roman" pitchFamily="18" charset="0"/>
              </a:rPr>
              <a:t> </a:t>
            </a:r>
            <a:r>
              <a:rPr lang="en-US" sz="2000" b="1" dirty="0" smtClean="0">
                <a:latin typeface="Times New Roman" pitchFamily="18" charset="0"/>
                <a:ea typeface="Times New Roman" pitchFamily="18" charset="0"/>
                <a:cs typeface="Times New Roman" pitchFamily="18" charset="0"/>
              </a:rPr>
              <a:t>= 0.543</a:t>
            </a:r>
            <a:endParaRPr lang="en-US" sz="20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66092"/>
            <a:ext cx="9144000" cy="6555641"/>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sz="2000" b="1" dirty="0" smtClean="0">
                <a:solidFill>
                  <a:srgbClr val="FF0000"/>
                </a:solidFill>
              </a:rPr>
              <a:t>Importance of thermodynamic data of ionic liquid mixtures in industries</a:t>
            </a:r>
          </a:p>
          <a:p>
            <a:pPr algn="just">
              <a:buFont typeface="Wingdings" pitchFamily="2" charset="2"/>
              <a:buChar char="q"/>
            </a:pPr>
            <a:r>
              <a:rPr lang="en-US" sz="2000" dirty="0" smtClean="0"/>
              <a:t> As challenge emerged in the burgeoning chemical industries and environmental pollution due to use of volatile organic solvents, researchers were confined in a box what they could and could not do. </a:t>
            </a:r>
          </a:p>
          <a:p>
            <a:pPr algn="just">
              <a:buFont typeface="Wingdings" pitchFamily="2" charset="2"/>
              <a:buChar char="q"/>
            </a:pPr>
            <a:r>
              <a:rPr lang="en-US" sz="2000" dirty="0" smtClean="0"/>
              <a:t> Large quantities of liquids or their mixtures are used as solvents for numerous processes in chemical and related industries; thus the challenge of non-harmful solvents, because of new environmental regulations, has promoted great developments of innovative products like ionic liquids to protect the environment and also to replace traditional volatile and corrosive organic liquid in industries.</a:t>
            </a:r>
          </a:p>
          <a:p>
            <a:pPr algn="just">
              <a:buFont typeface="Wingdings" pitchFamily="2" charset="2"/>
              <a:buChar char="q"/>
            </a:pPr>
            <a:r>
              <a:rPr lang="en-US" sz="2000" dirty="0" smtClean="0"/>
              <a:t> </a:t>
            </a:r>
            <a:r>
              <a:rPr lang="en-IN" sz="2000" b="1" dirty="0" smtClean="0"/>
              <a:t>Creating new thermodynamic data on liquid liquids mixtures containing ionic liquid due to their unique properties will foster new opportunities for their use in chemical industries. </a:t>
            </a:r>
            <a:endParaRPr lang="en-US" sz="2000" dirty="0" smtClean="0"/>
          </a:p>
          <a:p>
            <a:pPr algn="just">
              <a:buFont typeface="Wingdings" pitchFamily="2" charset="2"/>
              <a:buChar char="q"/>
            </a:pPr>
            <a:r>
              <a:rPr lang="en-US" sz="2000" b="1" dirty="0" smtClean="0"/>
              <a:t> </a:t>
            </a:r>
            <a:r>
              <a:rPr lang="en-IN" sz="2000" b="1" dirty="0" smtClean="0"/>
              <a:t>such data could also be utilized for the applications of ionic liquids or their mixtures with organic liquids to design new chemical and technical processes; and for chemical engineering applications like mass transfer and heat transfer.</a:t>
            </a:r>
          </a:p>
          <a:p>
            <a:pPr algn="just">
              <a:buFont typeface="Wingdings" pitchFamily="2" charset="2"/>
              <a:buChar char="q"/>
            </a:pPr>
            <a:r>
              <a:rPr lang="en-IN" sz="2000" b="1" dirty="0" smtClean="0"/>
              <a:t>The thermodynamic properties like excess molar volumes, </a:t>
            </a:r>
            <a:r>
              <a:rPr lang="en-IN" sz="2000" b="1" i="1" dirty="0" smtClean="0"/>
              <a:t>V</a:t>
            </a:r>
            <a:r>
              <a:rPr lang="en-IN" sz="2000" b="1" i="1" baseline="30000" dirty="0" smtClean="0"/>
              <a:t>E</a:t>
            </a:r>
            <a:r>
              <a:rPr lang="en-IN" sz="2000" b="1" dirty="0" smtClean="0"/>
              <a:t>, excess molar enthalpies, </a:t>
            </a:r>
            <a:r>
              <a:rPr lang="en-IN" sz="2000" b="1" i="1" dirty="0" smtClean="0"/>
              <a:t>H</a:t>
            </a:r>
            <a:r>
              <a:rPr lang="en-IN" sz="2000" b="1" i="1" baseline="30000" dirty="0" smtClean="0"/>
              <a:t>E</a:t>
            </a:r>
            <a:r>
              <a:rPr lang="en-IN" sz="2000" b="1" dirty="0" smtClean="0"/>
              <a:t>, excess heat capacities,  and excess isentropic </a:t>
            </a:r>
            <a:r>
              <a:rPr lang="en-IN" sz="2000" b="1" dirty="0" err="1" smtClean="0"/>
              <a:t>compressibilities</a:t>
            </a:r>
            <a:r>
              <a:rPr lang="en-IN" sz="2000" b="1" dirty="0" smtClean="0"/>
              <a:t>,  of liquid mixtures is indispensable for the choice and design of equipments, namely, heat exchangers, reactors, separation unit etc.</a:t>
            </a:r>
          </a:p>
          <a:p>
            <a:pPr algn="just">
              <a:buFont typeface="Wingdings" pitchFamily="2" charset="2"/>
              <a:buChar char="q"/>
            </a:pPr>
            <a:r>
              <a:rPr lang="en-US" sz="2000" b="1" dirty="0" smtClean="0"/>
              <a:t> </a:t>
            </a:r>
            <a:r>
              <a:rPr lang="en-IN" sz="2000" b="1" dirty="0" smtClean="0"/>
              <a:t>These properties are also required to establish theoretical models/theories and information about molecular interactions in mixtures. </a:t>
            </a:r>
            <a:endParaRPr lang="en-IN" sz="2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p:cNvPicPr>
            <a:picLocks noChangeAspect="1" noChangeArrowheads="1"/>
          </p:cNvPicPr>
          <p:nvPr/>
        </p:nvPicPr>
        <p:blipFill>
          <a:blip r:embed="rId2" cstate="print"/>
          <a:srcRect/>
          <a:stretch>
            <a:fillRect/>
          </a:stretch>
        </p:blipFill>
        <p:spPr bwMode="auto">
          <a:xfrm>
            <a:off x="1" y="1"/>
            <a:ext cx="2743199" cy="19812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46082" name="Picture 2"/>
          <p:cNvPicPr>
            <a:picLocks noChangeAspect="1" noChangeArrowheads="1"/>
          </p:cNvPicPr>
          <p:nvPr/>
        </p:nvPicPr>
        <p:blipFill>
          <a:blip r:embed="rId3" cstate="print"/>
          <a:srcRect/>
          <a:stretch>
            <a:fillRect/>
          </a:stretch>
        </p:blipFill>
        <p:spPr bwMode="auto">
          <a:xfrm>
            <a:off x="2819400" y="22225"/>
            <a:ext cx="2819400" cy="2416175"/>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46083" name="Picture 3"/>
          <p:cNvPicPr>
            <a:picLocks noChangeAspect="1" noChangeArrowheads="1"/>
          </p:cNvPicPr>
          <p:nvPr/>
        </p:nvPicPr>
        <p:blipFill>
          <a:blip r:embed="rId4" cstate="print"/>
          <a:srcRect/>
          <a:stretch>
            <a:fillRect/>
          </a:stretch>
        </p:blipFill>
        <p:spPr bwMode="auto">
          <a:xfrm>
            <a:off x="5715000" y="0"/>
            <a:ext cx="3429000" cy="259080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46084" name="Picture 4"/>
          <p:cNvPicPr>
            <a:picLocks noChangeAspect="1" noChangeArrowheads="1"/>
          </p:cNvPicPr>
          <p:nvPr/>
        </p:nvPicPr>
        <p:blipFill>
          <a:blip r:embed="rId5" cstate="print"/>
          <a:srcRect/>
          <a:stretch>
            <a:fillRect/>
          </a:stretch>
        </p:blipFill>
        <p:spPr bwMode="auto">
          <a:xfrm>
            <a:off x="0" y="3194050"/>
            <a:ext cx="3403600" cy="2673350"/>
          </a:xfrm>
          <a:prstGeom prst="rect">
            <a:avLst/>
          </a:prstGeom>
          <a:ln>
            <a:headEnd/>
            <a:tailEnd/>
          </a:ln>
        </p:spPr>
        <p:style>
          <a:lnRef idx="2">
            <a:schemeClr val="dk1"/>
          </a:lnRef>
          <a:fillRef idx="1">
            <a:schemeClr val="lt1"/>
          </a:fillRef>
          <a:effectRef idx="0">
            <a:schemeClr val="dk1"/>
          </a:effectRef>
          <a:fontRef idx="minor">
            <a:schemeClr val="dk1"/>
          </a:fontRef>
        </p:style>
      </p:pic>
      <p:pic>
        <p:nvPicPr>
          <p:cNvPr id="46085" name="Picture 5"/>
          <p:cNvPicPr>
            <a:picLocks noChangeAspect="1" noChangeArrowheads="1"/>
          </p:cNvPicPr>
          <p:nvPr/>
        </p:nvPicPr>
        <p:blipFill>
          <a:blip r:embed="rId6" cstate="print"/>
          <a:srcRect/>
          <a:stretch>
            <a:fillRect/>
          </a:stretch>
        </p:blipFill>
        <p:spPr bwMode="auto">
          <a:xfrm>
            <a:off x="4573589" y="3249613"/>
            <a:ext cx="4113211" cy="2160587"/>
          </a:xfrm>
          <a:prstGeom prst="rect">
            <a:avLst/>
          </a:prstGeom>
          <a:ln>
            <a:headEnd/>
            <a:tailEnd/>
          </a:ln>
        </p:spPr>
        <p:style>
          <a:lnRef idx="2">
            <a:schemeClr val="dk1"/>
          </a:lnRef>
          <a:fillRef idx="1">
            <a:schemeClr val="lt1"/>
          </a:fillRef>
          <a:effectRef idx="0">
            <a:schemeClr val="dk1"/>
          </a:effectRef>
          <a:fontRef idx="minor">
            <a:schemeClr val="dk1"/>
          </a:fontRef>
        </p:style>
      </p:pic>
      <p:sp>
        <p:nvSpPr>
          <p:cNvPr id="9" name="Rectangle 8"/>
          <p:cNvSpPr/>
          <p:nvPr/>
        </p:nvSpPr>
        <p:spPr>
          <a:xfrm>
            <a:off x="762000" y="1806714"/>
            <a:ext cx="1593273"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1" dirty="0" smtClean="0">
                <a:latin typeface="Times New Roman" pitchFamily="18" charset="0"/>
                <a:ea typeface="Times New Roman" pitchFamily="18" charset="0"/>
                <a:cs typeface="Times New Roman" pitchFamily="18" charset="0"/>
              </a:rPr>
              <a:t>Water</a:t>
            </a:r>
          </a:p>
          <a:p>
            <a:r>
              <a:rPr lang="en-US" sz="2000" b="1" i="1" baseline="30000" dirty="0" smtClean="0">
                <a:latin typeface="Times New Roman" pitchFamily="18" charset="0"/>
                <a:ea typeface="Times New Roman" pitchFamily="18" charset="0"/>
                <a:cs typeface="Times New Roman" pitchFamily="18" charset="0"/>
              </a:rPr>
              <a:t>3</a:t>
            </a:r>
            <a:r>
              <a:rPr lang="en-US" sz="2000" b="1" i="1" dirty="0" smtClean="0">
                <a:latin typeface="Times New Roman" pitchFamily="18" charset="0"/>
                <a:ea typeface="Times New Roman" pitchFamily="18" charset="0"/>
                <a:cs typeface="Times New Roman" pitchFamily="18" charset="0"/>
              </a:rPr>
              <a:t>ξ </a:t>
            </a:r>
            <a:r>
              <a:rPr lang="en-US" sz="2000" b="1" i="1" baseline="30000" dirty="0" smtClean="0">
                <a:latin typeface="Times New Roman" pitchFamily="18" charset="0"/>
                <a:ea typeface="Times New Roman" pitchFamily="18" charset="0"/>
                <a:cs typeface="Times New Roman" pitchFamily="18" charset="0"/>
              </a:rPr>
              <a:t>/</a:t>
            </a:r>
            <a:r>
              <a:rPr lang="en-US" sz="2000" b="1" dirty="0" smtClean="0">
                <a:latin typeface="Times New Roman" pitchFamily="18" charset="0"/>
                <a:ea typeface="Times New Roman" pitchFamily="18" charset="0"/>
                <a:cs typeface="Times New Roman" pitchFamily="18" charset="0"/>
              </a:rPr>
              <a:t> = 0.426</a:t>
            </a:r>
            <a:endParaRPr lang="en-US" sz="2000" dirty="0"/>
          </a:p>
        </p:txBody>
      </p:sp>
      <p:sp>
        <p:nvSpPr>
          <p:cNvPr id="10" name="Rectangle 9"/>
          <p:cNvSpPr/>
          <p:nvPr/>
        </p:nvSpPr>
        <p:spPr>
          <a:xfrm>
            <a:off x="5867400" y="1676400"/>
            <a:ext cx="1593273"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1" dirty="0" smtClean="0">
                <a:latin typeface="Times New Roman" pitchFamily="18" charset="0"/>
                <a:ea typeface="Times New Roman" pitchFamily="18" charset="0"/>
                <a:cs typeface="Times New Roman" pitchFamily="18" charset="0"/>
              </a:rPr>
              <a:t>Water</a:t>
            </a:r>
          </a:p>
          <a:p>
            <a:r>
              <a:rPr lang="en-US" sz="2000" b="1" i="1" baseline="30000" dirty="0" smtClean="0">
                <a:latin typeface="Times New Roman" pitchFamily="18" charset="0"/>
                <a:ea typeface="Times New Roman" pitchFamily="18" charset="0"/>
                <a:cs typeface="Times New Roman" pitchFamily="18" charset="0"/>
              </a:rPr>
              <a:t>3</a:t>
            </a:r>
            <a:r>
              <a:rPr lang="en-US" sz="2000" b="1" i="1" dirty="0" smtClean="0">
                <a:latin typeface="Times New Roman" pitchFamily="18" charset="0"/>
                <a:ea typeface="Times New Roman" pitchFamily="18" charset="0"/>
                <a:cs typeface="Times New Roman" pitchFamily="18" charset="0"/>
              </a:rPr>
              <a:t>ξ </a:t>
            </a:r>
            <a:r>
              <a:rPr lang="en-US" sz="2000" b="1" i="1" baseline="30000" dirty="0" smtClean="0">
                <a:latin typeface="Times New Roman" pitchFamily="18" charset="0"/>
                <a:ea typeface="Times New Roman" pitchFamily="18" charset="0"/>
                <a:cs typeface="Times New Roman" pitchFamily="18" charset="0"/>
              </a:rPr>
              <a:t>/</a:t>
            </a:r>
            <a:r>
              <a:rPr lang="en-US" sz="2000" b="1" dirty="0" smtClean="0">
                <a:latin typeface="Times New Roman" pitchFamily="18" charset="0"/>
                <a:ea typeface="Times New Roman" pitchFamily="18" charset="0"/>
                <a:cs typeface="Times New Roman" pitchFamily="18" charset="0"/>
              </a:rPr>
              <a:t> = 0.462</a:t>
            </a:r>
            <a:endParaRPr lang="en-US" sz="2000" dirty="0"/>
          </a:p>
        </p:txBody>
      </p:sp>
      <p:sp>
        <p:nvSpPr>
          <p:cNvPr id="11" name="Rectangle 10"/>
          <p:cNvSpPr/>
          <p:nvPr/>
        </p:nvSpPr>
        <p:spPr>
          <a:xfrm>
            <a:off x="3429000" y="2438400"/>
            <a:ext cx="1593273"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1" dirty="0" smtClean="0">
                <a:latin typeface="Times New Roman" pitchFamily="18" charset="0"/>
                <a:ea typeface="Times New Roman" pitchFamily="18" charset="0"/>
                <a:cs typeface="Times New Roman" pitchFamily="18" charset="0"/>
              </a:rPr>
              <a:t>Water</a:t>
            </a:r>
          </a:p>
          <a:p>
            <a:r>
              <a:rPr lang="en-US" sz="2000" b="1" i="1" baseline="30000" dirty="0" smtClean="0">
                <a:latin typeface="Times New Roman" pitchFamily="18" charset="0"/>
                <a:ea typeface="Times New Roman" pitchFamily="18" charset="0"/>
                <a:cs typeface="Times New Roman" pitchFamily="18" charset="0"/>
              </a:rPr>
              <a:t>3</a:t>
            </a:r>
            <a:r>
              <a:rPr lang="en-US" sz="2000" b="1" i="1" dirty="0" smtClean="0">
                <a:latin typeface="Times New Roman" pitchFamily="18" charset="0"/>
                <a:ea typeface="Times New Roman" pitchFamily="18" charset="0"/>
                <a:cs typeface="Times New Roman" pitchFamily="18" charset="0"/>
              </a:rPr>
              <a:t>ξ </a:t>
            </a:r>
            <a:r>
              <a:rPr lang="en-US" sz="2000" b="1" i="1" baseline="30000" dirty="0" smtClean="0">
                <a:latin typeface="Times New Roman" pitchFamily="18" charset="0"/>
                <a:ea typeface="Times New Roman" pitchFamily="18" charset="0"/>
                <a:cs typeface="Times New Roman" pitchFamily="18" charset="0"/>
              </a:rPr>
              <a:t>/</a:t>
            </a:r>
            <a:r>
              <a:rPr lang="en-US" sz="2000" b="1" dirty="0" smtClean="0">
                <a:latin typeface="Times New Roman" pitchFamily="18" charset="0"/>
                <a:ea typeface="Times New Roman" pitchFamily="18" charset="0"/>
                <a:cs typeface="Times New Roman" pitchFamily="18" charset="0"/>
              </a:rPr>
              <a:t> = 1.379</a:t>
            </a:r>
            <a:endParaRPr lang="en-US" sz="2000" dirty="0"/>
          </a:p>
        </p:txBody>
      </p:sp>
      <p:sp>
        <p:nvSpPr>
          <p:cNvPr id="12" name="Rectangle 11"/>
          <p:cNvSpPr/>
          <p:nvPr/>
        </p:nvSpPr>
        <p:spPr>
          <a:xfrm>
            <a:off x="914400" y="5943600"/>
            <a:ext cx="1593273"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1" dirty="0" smtClean="0">
                <a:latin typeface="Times New Roman" pitchFamily="18" charset="0"/>
                <a:ea typeface="Times New Roman" pitchFamily="18" charset="0"/>
                <a:cs typeface="Times New Roman" pitchFamily="18" charset="0"/>
              </a:rPr>
              <a:t>Water</a:t>
            </a:r>
          </a:p>
          <a:p>
            <a:r>
              <a:rPr lang="en-US" sz="2000" b="1" i="1" baseline="30000" dirty="0" smtClean="0">
                <a:latin typeface="Times New Roman" pitchFamily="18" charset="0"/>
                <a:ea typeface="Times New Roman" pitchFamily="18" charset="0"/>
                <a:cs typeface="Times New Roman" pitchFamily="18" charset="0"/>
              </a:rPr>
              <a:t>3</a:t>
            </a:r>
            <a:r>
              <a:rPr lang="en-US" sz="2000" b="1" i="1" dirty="0" smtClean="0">
                <a:latin typeface="Times New Roman" pitchFamily="18" charset="0"/>
                <a:ea typeface="Times New Roman" pitchFamily="18" charset="0"/>
                <a:cs typeface="Times New Roman" pitchFamily="18" charset="0"/>
              </a:rPr>
              <a:t>ξ </a:t>
            </a:r>
            <a:r>
              <a:rPr lang="en-US" sz="2000" b="1" i="1" baseline="30000" dirty="0" smtClean="0">
                <a:latin typeface="Times New Roman" pitchFamily="18" charset="0"/>
                <a:ea typeface="Times New Roman" pitchFamily="18" charset="0"/>
                <a:cs typeface="Times New Roman" pitchFamily="18" charset="0"/>
              </a:rPr>
              <a:t>/</a:t>
            </a:r>
            <a:r>
              <a:rPr lang="en-US" sz="2000" b="1" dirty="0" smtClean="0">
                <a:latin typeface="Times New Roman" pitchFamily="18" charset="0"/>
                <a:ea typeface="Times New Roman" pitchFamily="18" charset="0"/>
                <a:cs typeface="Times New Roman" pitchFamily="18" charset="0"/>
              </a:rPr>
              <a:t> = 1.229</a:t>
            </a:r>
            <a:endParaRPr lang="en-US" sz="2000" dirty="0"/>
          </a:p>
        </p:txBody>
      </p:sp>
      <p:sp>
        <p:nvSpPr>
          <p:cNvPr id="13" name="Rectangle 12"/>
          <p:cNvSpPr/>
          <p:nvPr/>
        </p:nvSpPr>
        <p:spPr>
          <a:xfrm>
            <a:off x="6705600" y="5029200"/>
            <a:ext cx="1593273" cy="70788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sz="2000" b="1" dirty="0" smtClean="0">
                <a:latin typeface="Times New Roman" pitchFamily="18" charset="0"/>
                <a:ea typeface="Times New Roman" pitchFamily="18" charset="0"/>
                <a:cs typeface="Times New Roman" pitchFamily="18" charset="0"/>
              </a:rPr>
              <a:t>Water</a:t>
            </a:r>
          </a:p>
          <a:p>
            <a:r>
              <a:rPr lang="en-US" sz="2000" b="1" i="1" baseline="30000" dirty="0" smtClean="0">
                <a:latin typeface="Times New Roman" pitchFamily="18" charset="0"/>
                <a:ea typeface="Times New Roman" pitchFamily="18" charset="0"/>
                <a:cs typeface="Times New Roman" pitchFamily="18" charset="0"/>
              </a:rPr>
              <a:t>3</a:t>
            </a:r>
            <a:r>
              <a:rPr lang="en-US" sz="2000" b="1" i="1" dirty="0" smtClean="0">
                <a:latin typeface="Times New Roman" pitchFamily="18" charset="0"/>
                <a:ea typeface="Times New Roman" pitchFamily="18" charset="0"/>
                <a:cs typeface="Times New Roman" pitchFamily="18" charset="0"/>
              </a:rPr>
              <a:t>ξ </a:t>
            </a:r>
            <a:r>
              <a:rPr lang="en-US" sz="2000" b="1" i="1" baseline="30000" dirty="0" smtClean="0">
                <a:latin typeface="Times New Roman" pitchFamily="18" charset="0"/>
                <a:ea typeface="Times New Roman" pitchFamily="18" charset="0"/>
                <a:cs typeface="Times New Roman" pitchFamily="18" charset="0"/>
              </a:rPr>
              <a:t>/</a:t>
            </a:r>
            <a:r>
              <a:rPr lang="en-US" sz="2000" b="1" dirty="0" smtClean="0">
                <a:latin typeface="Times New Roman" pitchFamily="18" charset="0"/>
                <a:ea typeface="Times New Roman" pitchFamily="18" charset="0"/>
                <a:cs typeface="Times New Roman" pitchFamily="18" charset="0"/>
              </a:rPr>
              <a:t> = 1.328</a:t>
            </a:r>
            <a:endParaRPr lang="en-US" sz="2000" dirty="0"/>
          </a:p>
        </p:txBody>
      </p:sp>
      <p:sp>
        <p:nvSpPr>
          <p:cNvPr id="17" name="Flowchart: Connector 16"/>
          <p:cNvSpPr/>
          <p:nvPr/>
        </p:nvSpPr>
        <p:spPr>
          <a:xfrm>
            <a:off x="4013200" y="6400800"/>
            <a:ext cx="330200" cy="304800"/>
          </a:xfrm>
          <a:prstGeom prst="flowChartConnector">
            <a:avLst/>
          </a:prstGeom>
          <a:solidFill>
            <a:srgbClr val="005C2A"/>
          </a:solidFill>
          <a:ln>
            <a:solidFill>
              <a:srgbClr val="005C2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a:p>
        </p:txBody>
      </p:sp>
      <p:sp>
        <p:nvSpPr>
          <p:cNvPr id="19" name="Flowchart: Connector 18"/>
          <p:cNvSpPr/>
          <p:nvPr/>
        </p:nvSpPr>
        <p:spPr>
          <a:xfrm>
            <a:off x="5765800" y="6400800"/>
            <a:ext cx="330200" cy="304800"/>
          </a:xfrm>
          <a:prstGeom prst="flowChartConnector">
            <a:avLst/>
          </a:prstGeom>
          <a:solidFill>
            <a:srgbClr val="CC0000"/>
          </a:solidFill>
          <a:ln>
            <a:solidFill>
              <a:srgbClr val="CC00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IN" dirty="0">
              <a:solidFill>
                <a:srgbClr val="FF0000"/>
              </a:solidFill>
            </a:endParaRPr>
          </a:p>
        </p:txBody>
      </p:sp>
      <p:sp>
        <p:nvSpPr>
          <p:cNvPr id="20" name="Rectangle 19"/>
          <p:cNvSpPr>
            <a:spLocks noChangeArrowheads="1"/>
          </p:cNvSpPr>
          <p:nvPr/>
        </p:nvSpPr>
        <p:spPr bwMode="auto">
          <a:xfrm>
            <a:off x="6214361" y="6324600"/>
            <a:ext cx="1024639" cy="400110"/>
          </a:xfrm>
          <a:prstGeom prst="rect">
            <a:avLst/>
          </a:prstGeom>
          <a:noFill/>
          <a:ln w="9525">
            <a:noFill/>
            <a:miter lim="800000"/>
            <a:headEnd/>
            <a:tailEnd/>
          </a:ln>
        </p:spPr>
        <p:txBody>
          <a:bodyPr wrap="none">
            <a:spAutoFit/>
          </a:bodyPr>
          <a:lstStyle/>
          <a:p>
            <a:r>
              <a:rPr lang="en-US" sz="2000" b="1" dirty="0">
                <a:latin typeface="Times New Roman" pitchFamily="18" charset="0"/>
                <a:cs typeface="Times New Roman" pitchFamily="18" charset="0"/>
              </a:rPr>
              <a:t>Oxygen</a:t>
            </a:r>
            <a:endParaRPr lang="en-IN" sz="2000" b="1" dirty="0">
              <a:latin typeface="Times New Roman" pitchFamily="18" charset="0"/>
              <a:cs typeface="Times New Roman" pitchFamily="18" charset="0"/>
            </a:endParaRPr>
          </a:p>
        </p:txBody>
      </p:sp>
      <p:sp>
        <p:nvSpPr>
          <p:cNvPr id="21" name="Rectangle 20"/>
          <p:cNvSpPr>
            <a:spLocks noChangeArrowheads="1"/>
          </p:cNvSpPr>
          <p:nvPr/>
        </p:nvSpPr>
        <p:spPr bwMode="auto">
          <a:xfrm>
            <a:off x="4309361" y="6324600"/>
            <a:ext cx="1276503" cy="400110"/>
          </a:xfrm>
          <a:prstGeom prst="rect">
            <a:avLst/>
          </a:prstGeom>
          <a:noFill/>
          <a:ln w="9525">
            <a:noFill/>
            <a:miter lim="800000"/>
            <a:headEnd/>
            <a:tailEnd/>
          </a:ln>
        </p:spPr>
        <p:txBody>
          <a:bodyPr wrap="none">
            <a:spAutoFit/>
          </a:bodyPr>
          <a:lstStyle/>
          <a:p>
            <a:r>
              <a:rPr lang="en-US" sz="2000" b="1" dirty="0" smtClean="0">
                <a:latin typeface="Times New Roman" pitchFamily="18" charset="0"/>
                <a:cs typeface="Times New Roman" pitchFamily="18" charset="0"/>
              </a:rPr>
              <a:t>Hydrogen</a:t>
            </a:r>
            <a:endParaRPr lang="en-IN" sz="2000" b="1" dirty="0">
              <a:latin typeface="Times New Roman" pitchFamily="18" charset="0"/>
              <a:cs typeface="Times New Roman" pitchFamily="18" charset="0"/>
            </a:endParaRPr>
          </a:p>
        </p:txBody>
      </p:sp>
      <p:sp>
        <p:nvSpPr>
          <p:cNvPr id="16" name="TextBox 15"/>
          <p:cNvSpPr txBox="1"/>
          <p:nvPr/>
        </p:nvSpPr>
        <p:spPr>
          <a:xfrm>
            <a:off x="914400" y="2590800"/>
            <a:ext cx="1151277" cy="400110"/>
          </a:xfrm>
          <a:prstGeom prst="rect">
            <a:avLst/>
          </a:prstGeom>
          <a:solidFill>
            <a:srgbClr val="FF99FF"/>
          </a:solidFill>
        </p:spPr>
        <p:txBody>
          <a:bodyPr wrap="none" rtlCol="0">
            <a:spAutoFit/>
          </a:bodyPr>
          <a:lstStyle/>
          <a:p>
            <a:r>
              <a:rPr lang="en-US" sz="2000" b="1" i="1" baseline="30000" dirty="0" smtClean="0">
                <a:latin typeface="Times New Roman" pitchFamily="18" charset="0"/>
                <a:ea typeface="Times New Roman" pitchFamily="18" charset="0"/>
                <a:cs typeface="Times New Roman" pitchFamily="18" charset="0"/>
              </a:rPr>
              <a:t>3</a:t>
            </a:r>
            <a:r>
              <a:rPr lang="en-US" sz="2000" b="1" i="1" dirty="0" smtClean="0">
                <a:latin typeface="Times New Roman" pitchFamily="18" charset="0"/>
                <a:ea typeface="Times New Roman" pitchFamily="18" charset="0"/>
                <a:cs typeface="Times New Roman" pitchFamily="18" charset="0"/>
              </a:rPr>
              <a:t>ξ </a:t>
            </a:r>
            <a:r>
              <a:rPr lang="en-US" sz="2000" b="1" i="1" baseline="30000" dirty="0" smtClean="0">
                <a:latin typeface="Times New Roman" pitchFamily="18" charset="0"/>
                <a:ea typeface="Times New Roman" pitchFamily="18" charset="0"/>
                <a:cs typeface="Times New Roman" pitchFamily="18" charset="0"/>
              </a:rPr>
              <a:t> </a:t>
            </a:r>
            <a:r>
              <a:rPr lang="en-US" sz="2000" b="1" dirty="0" smtClean="0">
                <a:latin typeface="Times New Roman" pitchFamily="18" charset="0"/>
                <a:ea typeface="Times New Roman" pitchFamily="18" charset="0"/>
                <a:cs typeface="Times New Roman" pitchFamily="18" charset="0"/>
              </a:rPr>
              <a:t>= 1.08</a:t>
            </a:r>
            <a:endParaRPr lang="en-US" sz="2000"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76200"/>
            <a:ext cx="9067800" cy="1200329"/>
          </a:xfrm>
          <a:prstGeom prst="rect">
            <a:avLst/>
          </a:prstGeom>
          <a:noFill/>
        </p:spPr>
        <p:txBody>
          <a:bodyPr wrap="square" rtlCol="0">
            <a:spAutoFit/>
          </a:bodyPr>
          <a:lstStyle/>
          <a:p>
            <a:pPr algn="just">
              <a:buFont typeface="Wingdings" pitchFamily="2" charset="2"/>
              <a:buChar char="Ø"/>
            </a:pPr>
            <a:r>
              <a:rPr lang="en-US" sz="2400" dirty="0" smtClean="0">
                <a:latin typeface="Times New Roman" pitchFamily="18" charset="0"/>
                <a:cs typeface="Times New Roman" pitchFamily="18" charset="0"/>
              </a:rPr>
              <a:t>The analyses of </a:t>
            </a:r>
            <a:r>
              <a:rPr lang="en-US" sz="2400" i="1" dirty="0" smtClean="0">
                <a:latin typeface="Times New Roman" pitchFamily="18" charset="0"/>
                <a:cs typeface="Times New Roman" pitchFamily="18" charset="0"/>
              </a:rPr>
              <a:t>V</a:t>
            </a:r>
            <a:r>
              <a:rPr lang="en-US" sz="2400" i="1" baseline="30000" dirty="0" smtClean="0">
                <a:latin typeface="Times New Roman" pitchFamily="18" charset="0"/>
                <a:cs typeface="Times New Roman" pitchFamily="18" charset="0"/>
              </a:rPr>
              <a:t>E</a:t>
            </a:r>
            <a:r>
              <a:rPr lang="en-US" sz="2400" dirty="0" smtClean="0">
                <a:latin typeface="Times New Roman" pitchFamily="18" charset="0"/>
                <a:cs typeface="Times New Roman" pitchFamily="18" charset="0"/>
              </a:rPr>
              <a:t> data of the investigated mixtures in terms of Graph theory have revealed that  (1) [</a:t>
            </a:r>
            <a:r>
              <a:rPr lang="en-US" sz="2400" dirty="0" err="1" smtClean="0">
                <a:latin typeface="Times New Roman" pitchFamily="18" charset="0"/>
                <a:cs typeface="Times New Roman" pitchFamily="18" charset="0"/>
              </a:rPr>
              <a:t>emim</a:t>
            </a:r>
            <a:r>
              <a:rPr lang="en-US" sz="2400" dirty="0" smtClean="0">
                <a:latin typeface="Times New Roman" pitchFamily="18" charset="0"/>
                <a:cs typeface="Times New Roman" pitchFamily="18" charset="0"/>
              </a:rPr>
              <a:t>][BF</a:t>
            </a:r>
            <a:r>
              <a:rPr lang="en-US" sz="2400" baseline="-25000" dirty="0" smtClean="0">
                <a:latin typeface="Times New Roman" pitchFamily="18" charset="0"/>
                <a:cs typeface="Times New Roman" pitchFamily="18" charset="0"/>
              </a:rPr>
              <a:t>4</a:t>
            </a:r>
            <a:r>
              <a:rPr lang="en-US" sz="2400" dirty="0" smtClean="0">
                <a:latin typeface="Times New Roman" pitchFamily="18" charset="0"/>
                <a:cs typeface="Times New Roman" pitchFamily="18" charset="0"/>
              </a:rPr>
              <a:t>]</a:t>
            </a:r>
            <a:r>
              <a:rPr lang="en-US" sz="2400" b="1"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 exist as monomer; (2) water or FD or DMF exists as associated  molecular entities. </a:t>
            </a:r>
          </a:p>
        </p:txBody>
      </p:sp>
      <p:sp>
        <p:nvSpPr>
          <p:cNvPr id="4" name="TextBox 3"/>
          <p:cNvSpPr txBox="1"/>
          <p:nvPr/>
        </p:nvSpPr>
        <p:spPr>
          <a:xfrm>
            <a:off x="0" y="1515070"/>
            <a:ext cx="9144000" cy="923330"/>
          </a:xfrm>
          <a:prstGeom prst="rect">
            <a:avLst/>
          </a:prstGeom>
          <a:solidFill>
            <a:srgbClr val="7030A0"/>
          </a:solidFill>
        </p:spPr>
        <p:txBody>
          <a:bodyPr wrap="square" rtlCol="0">
            <a:spAutoFit/>
          </a:bodyPr>
          <a:lstStyle/>
          <a:p>
            <a:pPr algn="ctr"/>
            <a:r>
              <a:rPr lang="en-US" sz="2800" b="1" dirty="0" smtClean="0">
                <a:solidFill>
                  <a:schemeClr val="bg1"/>
                </a:solidFill>
                <a:latin typeface="Times New Roman" pitchFamily="18" charset="0"/>
                <a:cs typeface="Times New Roman" pitchFamily="18" charset="0"/>
              </a:rPr>
              <a:t>Graph theory </a:t>
            </a:r>
            <a:endParaRPr lang="en-US" sz="2800" dirty="0" smtClean="0">
              <a:solidFill>
                <a:schemeClr val="bg1"/>
              </a:solidFill>
              <a:latin typeface="Times New Roman" pitchFamily="18" charset="0"/>
              <a:cs typeface="Times New Roman" pitchFamily="18" charset="0"/>
            </a:endParaRPr>
          </a:p>
          <a:p>
            <a:r>
              <a:rPr lang="en-US" sz="2600" b="1" dirty="0" smtClean="0">
                <a:solidFill>
                  <a:schemeClr val="bg1"/>
                </a:solidFill>
                <a:latin typeface="Times New Roman" pitchFamily="18" charset="0"/>
                <a:cs typeface="Times New Roman" pitchFamily="18" charset="0"/>
              </a:rPr>
              <a:t>Excess molar volumes and  excess isentropic </a:t>
            </a:r>
            <a:r>
              <a:rPr lang="en-US" sz="2600" b="1" dirty="0" err="1" smtClean="0">
                <a:solidFill>
                  <a:schemeClr val="bg1"/>
                </a:solidFill>
                <a:latin typeface="Times New Roman" pitchFamily="18" charset="0"/>
                <a:cs typeface="Times New Roman" pitchFamily="18" charset="0"/>
              </a:rPr>
              <a:t>compressibilties</a:t>
            </a:r>
            <a:endParaRPr lang="en-US" sz="2600" dirty="0">
              <a:solidFill>
                <a:schemeClr val="bg1"/>
              </a:solidFill>
              <a:latin typeface="Times New Roman" pitchFamily="18" charset="0"/>
              <a:cs typeface="Times New Roman" pitchFamily="18" charset="0"/>
            </a:endParaRPr>
          </a:p>
        </p:txBody>
      </p:sp>
      <p:sp>
        <p:nvSpPr>
          <p:cNvPr id="5" name="TextBox 4"/>
          <p:cNvSpPr txBox="1"/>
          <p:nvPr/>
        </p:nvSpPr>
        <p:spPr>
          <a:xfrm>
            <a:off x="0" y="2732544"/>
            <a:ext cx="9144000" cy="2677656"/>
          </a:xfrm>
          <a:prstGeom prst="rect">
            <a:avLst/>
          </a:prstGeom>
          <a:noFill/>
        </p:spPr>
        <p:txBody>
          <a:bodyPr wrap="square" rtlCol="0">
            <a:spAutoFit/>
          </a:bodyPr>
          <a:lstStyle/>
          <a:p>
            <a:pPr>
              <a:buFont typeface="Wingdings" pitchFamily="2" charset="2"/>
              <a:buChar char="Ø"/>
            </a:pPr>
            <a:r>
              <a:rPr lang="en-US" sz="2400" dirty="0" smtClean="0">
                <a:solidFill>
                  <a:srgbClr val="7030A0"/>
                </a:solidFill>
                <a:latin typeface="Times New Roman" pitchFamily="18" charset="0"/>
                <a:cs typeface="Times New Roman" pitchFamily="18" charset="0"/>
              </a:rPr>
              <a:t> If the component </a:t>
            </a:r>
            <a:r>
              <a:rPr lang="en-US" sz="2400" b="1" dirty="0" smtClean="0">
                <a:solidFill>
                  <a:srgbClr val="7030A0"/>
                </a:solidFill>
                <a:latin typeface="Times New Roman" pitchFamily="18" charset="0"/>
                <a:cs typeface="Times New Roman" pitchFamily="18" charset="0"/>
              </a:rPr>
              <a:t>FD</a:t>
            </a:r>
            <a:r>
              <a:rPr lang="en-US" sz="2400" dirty="0" smtClean="0">
                <a:solidFill>
                  <a:srgbClr val="7030A0"/>
                </a:solidFill>
                <a:latin typeface="Times New Roman" pitchFamily="18" charset="0"/>
                <a:cs typeface="Times New Roman" pitchFamily="18" charset="0"/>
              </a:rPr>
              <a:t> or </a:t>
            </a:r>
            <a:r>
              <a:rPr lang="en-US" sz="2400" b="1" dirty="0" smtClean="0">
                <a:solidFill>
                  <a:srgbClr val="7030A0"/>
                </a:solidFill>
                <a:latin typeface="Times New Roman" pitchFamily="18" charset="0"/>
                <a:cs typeface="Times New Roman" pitchFamily="18" charset="0"/>
              </a:rPr>
              <a:t>DMF</a:t>
            </a:r>
            <a:r>
              <a:rPr lang="en-US" sz="2400" dirty="0" smtClean="0">
                <a:solidFill>
                  <a:srgbClr val="7030A0"/>
                </a:solidFill>
                <a:latin typeface="Times New Roman" pitchFamily="18" charset="0"/>
                <a:cs typeface="Times New Roman" pitchFamily="18" charset="0"/>
              </a:rPr>
              <a:t> (k) are added to </a:t>
            </a:r>
            <a:r>
              <a:rPr lang="en-US" sz="2400" b="1" dirty="0" smtClean="0">
                <a:solidFill>
                  <a:srgbClr val="7030A0"/>
                </a:solidFill>
                <a:latin typeface="Times New Roman" pitchFamily="18" charset="0"/>
                <a:cs typeface="Times New Roman" pitchFamily="18" charset="0"/>
              </a:rPr>
              <a:t>[</a:t>
            </a:r>
            <a:r>
              <a:rPr lang="en-US" sz="2400" b="1" dirty="0" err="1" smtClean="0">
                <a:solidFill>
                  <a:srgbClr val="7030A0"/>
                </a:solidFill>
                <a:latin typeface="Times New Roman" pitchFamily="18" charset="0"/>
                <a:cs typeface="Times New Roman" pitchFamily="18" charset="0"/>
              </a:rPr>
              <a:t>emim</a:t>
            </a:r>
            <a:r>
              <a:rPr lang="en-US" sz="2400" b="1" dirty="0" smtClean="0">
                <a:solidFill>
                  <a:srgbClr val="7030A0"/>
                </a:solidFill>
                <a:latin typeface="Times New Roman" pitchFamily="18" charset="0"/>
                <a:cs typeface="Times New Roman" pitchFamily="18" charset="0"/>
              </a:rPr>
              <a:t>][BF</a:t>
            </a:r>
            <a:r>
              <a:rPr lang="en-US" sz="2400" b="1" baseline="-25000" dirty="0" smtClean="0">
                <a:solidFill>
                  <a:srgbClr val="7030A0"/>
                </a:solidFill>
                <a:latin typeface="Times New Roman" pitchFamily="18" charset="0"/>
                <a:cs typeface="Times New Roman" pitchFamily="18" charset="0"/>
              </a:rPr>
              <a:t>4</a:t>
            </a:r>
            <a:r>
              <a:rPr lang="en-US" sz="2400" b="1" dirty="0" smtClean="0">
                <a:solidFill>
                  <a:srgbClr val="7030A0"/>
                </a:solidFill>
                <a:latin typeface="Times New Roman" pitchFamily="18" charset="0"/>
                <a:cs typeface="Times New Roman" pitchFamily="18" charset="0"/>
              </a:rPr>
              <a:t>] </a:t>
            </a:r>
            <a:r>
              <a:rPr lang="en-US" sz="2400" dirty="0" smtClean="0">
                <a:solidFill>
                  <a:srgbClr val="7030A0"/>
                </a:solidFill>
                <a:latin typeface="Times New Roman" pitchFamily="18" charset="0"/>
                <a:cs typeface="Times New Roman" pitchFamily="18" charset="0"/>
              </a:rPr>
              <a:t>(</a:t>
            </a:r>
            <a:r>
              <a:rPr lang="en-US" sz="2400" dirty="0" err="1" smtClean="0">
                <a:solidFill>
                  <a:srgbClr val="7030A0"/>
                </a:solidFill>
                <a:latin typeface="Times New Roman" pitchFamily="18" charset="0"/>
                <a:cs typeface="Times New Roman" pitchFamily="18" charset="0"/>
              </a:rPr>
              <a:t>i</a:t>
            </a:r>
            <a:r>
              <a:rPr lang="en-US" sz="2400" dirty="0" smtClean="0">
                <a:solidFill>
                  <a:srgbClr val="7030A0"/>
                </a:solidFill>
                <a:latin typeface="Times New Roman" pitchFamily="18" charset="0"/>
                <a:cs typeface="Times New Roman" pitchFamily="18" charset="0"/>
              </a:rPr>
              <a:t>) + </a:t>
            </a:r>
            <a:r>
              <a:rPr lang="en-US" sz="2400" b="1" dirty="0" smtClean="0">
                <a:solidFill>
                  <a:srgbClr val="7030A0"/>
                </a:solidFill>
                <a:latin typeface="Times New Roman" pitchFamily="18" charset="0"/>
                <a:cs typeface="Times New Roman" pitchFamily="18" charset="0"/>
              </a:rPr>
              <a:t>water</a:t>
            </a:r>
            <a:r>
              <a:rPr lang="en-US" sz="2400" dirty="0" smtClean="0">
                <a:solidFill>
                  <a:srgbClr val="7030A0"/>
                </a:solidFill>
                <a:latin typeface="Times New Roman" pitchFamily="18" charset="0"/>
                <a:cs typeface="Times New Roman" pitchFamily="18" charset="0"/>
              </a:rPr>
              <a:t> (j) mixture then ternary </a:t>
            </a:r>
            <a:r>
              <a:rPr lang="en-US" sz="2400" b="1" dirty="0" smtClean="0">
                <a:solidFill>
                  <a:srgbClr val="7030A0"/>
                </a:solidFill>
                <a:latin typeface="Times New Roman" pitchFamily="18" charset="0"/>
                <a:cs typeface="Times New Roman" pitchFamily="18" charset="0"/>
              </a:rPr>
              <a:t>[</a:t>
            </a:r>
            <a:r>
              <a:rPr lang="en-US" sz="2400" b="1" dirty="0" err="1" smtClean="0">
                <a:solidFill>
                  <a:srgbClr val="7030A0"/>
                </a:solidFill>
                <a:latin typeface="Times New Roman" pitchFamily="18" charset="0"/>
                <a:cs typeface="Times New Roman" pitchFamily="18" charset="0"/>
              </a:rPr>
              <a:t>emim</a:t>
            </a:r>
            <a:r>
              <a:rPr lang="en-US" sz="2400" b="1" dirty="0" smtClean="0">
                <a:solidFill>
                  <a:srgbClr val="7030A0"/>
                </a:solidFill>
                <a:latin typeface="Times New Roman" pitchFamily="18" charset="0"/>
                <a:cs typeface="Times New Roman" pitchFamily="18" charset="0"/>
              </a:rPr>
              <a:t>][BF</a:t>
            </a:r>
            <a:r>
              <a:rPr lang="en-US" sz="2400" b="1" baseline="-25000" dirty="0" smtClean="0">
                <a:solidFill>
                  <a:srgbClr val="7030A0"/>
                </a:solidFill>
                <a:latin typeface="Times New Roman" pitchFamily="18" charset="0"/>
                <a:cs typeface="Times New Roman" pitchFamily="18" charset="0"/>
              </a:rPr>
              <a:t>4</a:t>
            </a:r>
            <a:r>
              <a:rPr lang="en-US" sz="2400" b="1" dirty="0" smtClean="0">
                <a:solidFill>
                  <a:srgbClr val="7030A0"/>
                </a:solidFill>
                <a:latin typeface="Times New Roman" pitchFamily="18" charset="0"/>
                <a:cs typeface="Times New Roman" pitchFamily="18" charset="0"/>
              </a:rPr>
              <a:t>] </a:t>
            </a:r>
            <a:r>
              <a:rPr lang="en-US" sz="2400" dirty="0" smtClean="0">
                <a:solidFill>
                  <a:srgbClr val="7030A0"/>
                </a:solidFill>
                <a:latin typeface="Times New Roman" pitchFamily="18" charset="0"/>
                <a:cs typeface="Times New Roman" pitchFamily="18" charset="0"/>
              </a:rPr>
              <a:t>(</a:t>
            </a:r>
            <a:r>
              <a:rPr lang="en-US" sz="2400" dirty="0" err="1" smtClean="0">
                <a:solidFill>
                  <a:srgbClr val="7030A0"/>
                </a:solidFill>
                <a:latin typeface="Times New Roman" pitchFamily="18" charset="0"/>
                <a:cs typeface="Times New Roman" pitchFamily="18" charset="0"/>
              </a:rPr>
              <a:t>i</a:t>
            </a:r>
            <a:r>
              <a:rPr lang="en-US" sz="2400" dirty="0" smtClean="0">
                <a:solidFill>
                  <a:srgbClr val="7030A0"/>
                </a:solidFill>
                <a:latin typeface="Times New Roman" pitchFamily="18" charset="0"/>
                <a:cs typeface="Times New Roman" pitchFamily="18" charset="0"/>
              </a:rPr>
              <a:t>) + </a:t>
            </a:r>
            <a:r>
              <a:rPr lang="en-US" sz="2400" b="1" dirty="0" smtClean="0">
                <a:solidFill>
                  <a:srgbClr val="7030A0"/>
                </a:solidFill>
                <a:latin typeface="Times New Roman" pitchFamily="18" charset="0"/>
                <a:cs typeface="Times New Roman" pitchFamily="18" charset="0"/>
              </a:rPr>
              <a:t>water</a:t>
            </a:r>
            <a:r>
              <a:rPr lang="en-US" sz="2400" dirty="0" smtClean="0">
                <a:solidFill>
                  <a:srgbClr val="7030A0"/>
                </a:solidFill>
                <a:latin typeface="Times New Roman" pitchFamily="18" charset="0"/>
                <a:cs typeface="Times New Roman" pitchFamily="18" charset="0"/>
              </a:rPr>
              <a:t> (j) + </a:t>
            </a:r>
            <a:r>
              <a:rPr lang="en-US" sz="2400" b="1" dirty="0" smtClean="0">
                <a:solidFill>
                  <a:srgbClr val="7030A0"/>
                </a:solidFill>
                <a:latin typeface="Times New Roman" pitchFamily="18" charset="0"/>
                <a:cs typeface="Times New Roman" pitchFamily="18" charset="0"/>
              </a:rPr>
              <a:t>FD</a:t>
            </a:r>
            <a:r>
              <a:rPr lang="en-US" sz="2400" dirty="0" smtClean="0">
                <a:solidFill>
                  <a:srgbClr val="7030A0"/>
                </a:solidFill>
                <a:latin typeface="Times New Roman" pitchFamily="18" charset="0"/>
                <a:cs typeface="Times New Roman" pitchFamily="18" charset="0"/>
              </a:rPr>
              <a:t> or </a:t>
            </a:r>
            <a:r>
              <a:rPr lang="en-US" sz="2400" b="1" dirty="0" smtClean="0">
                <a:solidFill>
                  <a:srgbClr val="7030A0"/>
                </a:solidFill>
                <a:latin typeface="Times New Roman" pitchFamily="18" charset="0"/>
                <a:cs typeface="Times New Roman" pitchFamily="18" charset="0"/>
              </a:rPr>
              <a:t>DMF</a:t>
            </a:r>
            <a:r>
              <a:rPr lang="en-US" sz="2400" dirty="0" smtClean="0">
                <a:solidFill>
                  <a:srgbClr val="7030A0"/>
                </a:solidFill>
                <a:latin typeface="Times New Roman" pitchFamily="18" charset="0"/>
                <a:cs typeface="Times New Roman" pitchFamily="18" charset="0"/>
              </a:rPr>
              <a:t> (k) mixtures formation may be assumed to involve processes;</a:t>
            </a:r>
          </a:p>
          <a:p>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i</a:t>
            </a:r>
            <a:r>
              <a:rPr lang="en-US" sz="2400" dirty="0" smtClean="0">
                <a:solidFill>
                  <a:srgbClr val="7030A0"/>
                </a:solidFill>
                <a:latin typeface="Times New Roman" pitchFamily="18" charset="0"/>
                <a:cs typeface="Times New Roman" pitchFamily="18" charset="0"/>
              </a:rPr>
              <a:t>) formation of unlike contacts (a) </a:t>
            </a:r>
            <a:r>
              <a:rPr lang="en-US" sz="2400" dirty="0" err="1" smtClean="0">
                <a:solidFill>
                  <a:srgbClr val="7030A0"/>
                </a:solidFill>
                <a:latin typeface="Times New Roman" pitchFamily="18" charset="0"/>
                <a:cs typeface="Times New Roman" pitchFamily="18" charset="0"/>
              </a:rPr>
              <a:t>i-j</a:t>
            </a:r>
            <a:r>
              <a:rPr lang="en-US" sz="2400" baseline="-25000" dirty="0" err="1" smtClean="0">
                <a:solidFill>
                  <a:srgbClr val="7030A0"/>
                </a:solidFill>
                <a:latin typeface="Times New Roman" pitchFamily="18" charset="0"/>
                <a:cs typeface="Times New Roman" pitchFamily="18" charset="0"/>
              </a:rPr>
              <a:t>n</a:t>
            </a:r>
            <a:r>
              <a:rPr lang="en-US" sz="2400" dirty="0" smtClean="0">
                <a:solidFill>
                  <a:srgbClr val="7030A0"/>
                </a:solidFill>
                <a:latin typeface="Times New Roman" pitchFamily="18" charset="0"/>
                <a:cs typeface="Times New Roman" pitchFamily="18" charset="0"/>
              </a:rPr>
              <a:t> (n=2);  (b) </a:t>
            </a:r>
            <a:r>
              <a:rPr lang="en-US" sz="2400" dirty="0" err="1" smtClean="0">
                <a:solidFill>
                  <a:srgbClr val="7030A0"/>
                </a:solidFill>
                <a:latin typeface="Times New Roman" pitchFamily="18" charset="0"/>
                <a:cs typeface="Times New Roman" pitchFamily="18" charset="0"/>
              </a:rPr>
              <a:t>j</a:t>
            </a:r>
            <a:r>
              <a:rPr lang="en-US" sz="2400" baseline="-25000" dirty="0" err="1" smtClean="0">
                <a:solidFill>
                  <a:srgbClr val="7030A0"/>
                </a:solidFill>
                <a:latin typeface="Times New Roman" pitchFamily="18" charset="0"/>
                <a:cs typeface="Times New Roman" pitchFamily="18" charset="0"/>
              </a:rPr>
              <a:t>n</a:t>
            </a:r>
            <a:r>
              <a:rPr lang="en-US" sz="2400" dirty="0" err="1" smtClean="0">
                <a:solidFill>
                  <a:srgbClr val="7030A0"/>
                </a:solidFill>
                <a:latin typeface="Times New Roman" pitchFamily="18" charset="0"/>
                <a:cs typeface="Times New Roman" pitchFamily="18" charset="0"/>
              </a:rPr>
              <a:t>-k</a:t>
            </a:r>
            <a:r>
              <a:rPr lang="en-US" sz="2400" baseline="-25000" dirty="0" err="1" smtClean="0">
                <a:solidFill>
                  <a:srgbClr val="7030A0"/>
                </a:solidFill>
                <a:latin typeface="Times New Roman" pitchFamily="18" charset="0"/>
                <a:cs typeface="Times New Roman" pitchFamily="18" charset="0"/>
              </a:rPr>
              <a:t>n</a:t>
            </a:r>
            <a:r>
              <a:rPr lang="en-US" sz="2400" baseline="-25000" dirty="0" smtClean="0">
                <a:solidFill>
                  <a:srgbClr val="7030A0"/>
                </a:solidFill>
                <a:latin typeface="Times New Roman" pitchFamily="18" charset="0"/>
                <a:cs typeface="Times New Roman" pitchFamily="18" charset="0"/>
              </a:rPr>
              <a:t> </a:t>
            </a:r>
            <a:r>
              <a:rPr lang="en-US" sz="2400" dirty="0" smtClean="0">
                <a:solidFill>
                  <a:srgbClr val="7030A0"/>
                </a:solidFill>
                <a:latin typeface="Times New Roman" pitchFamily="18" charset="0"/>
                <a:cs typeface="Times New Roman" pitchFamily="18" charset="0"/>
              </a:rPr>
              <a:t>(n=2); and (c)</a:t>
            </a:r>
          </a:p>
          <a:p>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i-k</a:t>
            </a:r>
            <a:r>
              <a:rPr lang="en-US" sz="2400" baseline="-25000" dirty="0" err="1" smtClean="0">
                <a:solidFill>
                  <a:srgbClr val="7030A0"/>
                </a:solidFill>
                <a:latin typeface="Times New Roman" pitchFamily="18" charset="0"/>
                <a:cs typeface="Times New Roman" pitchFamily="18" charset="0"/>
              </a:rPr>
              <a:t>n</a:t>
            </a:r>
            <a:r>
              <a:rPr lang="en-US" sz="2400" dirty="0" smtClean="0">
                <a:solidFill>
                  <a:srgbClr val="7030A0"/>
                </a:solidFill>
                <a:latin typeface="Times New Roman" pitchFamily="18" charset="0"/>
                <a:cs typeface="Times New Roman" pitchFamily="18" charset="0"/>
              </a:rPr>
              <a:t> between the constituents of mixtures; </a:t>
            </a:r>
          </a:p>
          <a:p>
            <a:r>
              <a:rPr lang="en-US" sz="2400" dirty="0" smtClean="0">
                <a:solidFill>
                  <a:srgbClr val="7030A0"/>
                </a:solidFill>
                <a:latin typeface="Times New Roman" pitchFamily="18" charset="0"/>
                <a:cs typeface="Times New Roman" pitchFamily="18" charset="0"/>
              </a:rPr>
              <a:t>    (ii) unlike contact formation leads to rupture of associated (a) </a:t>
            </a:r>
            <a:r>
              <a:rPr lang="en-US" sz="2400" dirty="0" err="1" smtClean="0">
                <a:solidFill>
                  <a:srgbClr val="7030A0"/>
                </a:solidFill>
                <a:latin typeface="Times New Roman" pitchFamily="18" charset="0"/>
                <a:cs typeface="Times New Roman" pitchFamily="18" charset="0"/>
              </a:rPr>
              <a:t>j</a:t>
            </a:r>
            <a:r>
              <a:rPr lang="en-US" sz="2400" baseline="-25000" dirty="0" err="1" smtClean="0">
                <a:solidFill>
                  <a:srgbClr val="7030A0"/>
                </a:solidFill>
                <a:latin typeface="Times New Roman" pitchFamily="18" charset="0"/>
                <a:cs typeface="Times New Roman" pitchFamily="18" charset="0"/>
              </a:rPr>
              <a:t>n</a:t>
            </a:r>
            <a:r>
              <a:rPr lang="en-US" sz="2400" dirty="0" smtClean="0">
                <a:solidFill>
                  <a:srgbClr val="7030A0"/>
                </a:solidFill>
                <a:latin typeface="Times New Roman" pitchFamily="18" charset="0"/>
                <a:cs typeface="Times New Roman" pitchFamily="18" charset="0"/>
              </a:rPr>
              <a:t>; and</a:t>
            </a:r>
          </a:p>
          <a:p>
            <a:r>
              <a:rPr lang="en-US" sz="2400" dirty="0" smtClean="0">
                <a:solidFill>
                  <a:srgbClr val="7030A0"/>
                </a:solidFill>
                <a:latin typeface="Times New Roman" pitchFamily="18" charset="0"/>
                <a:cs typeface="Times New Roman" pitchFamily="18" charset="0"/>
              </a:rPr>
              <a:t>         (b) </a:t>
            </a:r>
            <a:r>
              <a:rPr lang="en-US" sz="2400" dirty="0" err="1" smtClean="0">
                <a:solidFill>
                  <a:srgbClr val="7030A0"/>
                </a:solidFill>
                <a:latin typeface="Times New Roman" pitchFamily="18" charset="0"/>
                <a:cs typeface="Times New Roman" pitchFamily="18" charset="0"/>
              </a:rPr>
              <a:t>k</a:t>
            </a:r>
            <a:r>
              <a:rPr lang="en-US" sz="2400" baseline="-25000" dirty="0" err="1" smtClean="0">
                <a:solidFill>
                  <a:srgbClr val="7030A0"/>
                </a:solidFill>
                <a:latin typeface="Times New Roman" pitchFamily="18" charset="0"/>
                <a:cs typeface="Times New Roman" pitchFamily="18" charset="0"/>
              </a:rPr>
              <a:t>n</a:t>
            </a:r>
            <a:r>
              <a:rPr lang="en-US" sz="2400" dirty="0" smtClean="0">
                <a:solidFill>
                  <a:srgbClr val="7030A0"/>
                </a:solidFill>
                <a:latin typeface="Times New Roman" pitchFamily="18" charset="0"/>
                <a:cs typeface="Times New Roman" pitchFamily="18" charset="0"/>
              </a:rPr>
              <a:t> molecular entities to give their respective monomers; and</a:t>
            </a:r>
            <a:endParaRPr lang="en-US" sz="2400" dirty="0">
              <a:solidFill>
                <a:srgbClr val="7030A0"/>
              </a:solidFill>
              <a:latin typeface="Times New Roman" pitchFamily="18" charset="0"/>
              <a:cs typeface="Times New Roman" pitchFamily="18" charset="0"/>
            </a:endParaRPr>
          </a:p>
        </p:txBody>
      </p:sp>
      <p:sp>
        <p:nvSpPr>
          <p:cNvPr id="6" name="Rectangle 5"/>
          <p:cNvSpPr/>
          <p:nvPr/>
        </p:nvSpPr>
        <p:spPr>
          <a:xfrm>
            <a:off x="152400" y="5417403"/>
            <a:ext cx="9144000" cy="830997"/>
          </a:xfrm>
          <a:prstGeom prst="rect">
            <a:avLst/>
          </a:prstGeom>
        </p:spPr>
        <p:txBody>
          <a:bodyPr wrap="square">
            <a:spAutoFit/>
          </a:bodyPr>
          <a:lstStyle/>
          <a:p>
            <a:r>
              <a:rPr lang="en-US" sz="2400" dirty="0" smtClean="0">
                <a:solidFill>
                  <a:srgbClr val="7030A0"/>
                </a:solidFill>
                <a:latin typeface="Times New Roman" pitchFamily="18" charset="0"/>
                <a:cs typeface="Times New Roman" pitchFamily="18" charset="0"/>
              </a:rPr>
              <a:t>(iii) monomers of </a:t>
            </a:r>
            <a:r>
              <a:rPr lang="en-US" sz="2400" dirty="0" err="1" smtClean="0">
                <a:solidFill>
                  <a:srgbClr val="7030A0"/>
                </a:solidFill>
                <a:latin typeface="Times New Roman" pitchFamily="18" charset="0"/>
                <a:cs typeface="Times New Roman" pitchFamily="18" charset="0"/>
              </a:rPr>
              <a:t>i</a:t>
            </a:r>
            <a:r>
              <a:rPr lang="en-US" sz="2400" dirty="0" smtClean="0">
                <a:solidFill>
                  <a:srgbClr val="7030A0"/>
                </a:solidFill>
                <a:latin typeface="Times New Roman" pitchFamily="18" charset="0"/>
                <a:cs typeface="Times New Roman" pitchFamily="18" charset="0"/>
              </a:rPr>
              <a:t>, j and k undergo interactions to form (a) i:j (b) j:k</a:t>
            </a:r>
          </a:p>
          <a:p>
            <a:r>
              <a:rPr lang="en-US" sz="2400" dirty="0" smtClean="0">
                <a:solidFill>
                  <a:srgbClr val="7030A0"/>
                </a:solidFill>
                <a:latin typeface="Times New Roman" pitchFamily="18" charset="0"/>
                <a:cs typeface="Times New Roman" pitchFamily="18" charset="0"/>
              </a:rPr>
              <a:t>       (c) i:k molecular complexes.</a:t>
            </a:r>
            <a:endParaRPr lang="en-US" sz="2400" dirty="0">
              <a:solidFill>
                <a:srgbClr val="7030A0"/>
              </a:solidFill>
            </a:endParaRPr>
          </a:p>
        </p:txBody>
      </p:sp>
      <p:sp>
        <p:nvSpPr>
          <p:cNvPr id="7" name="Rectangle 6"/>
          <p:cNvSpPr/>
          <p:nvPr/>
        </p:nvSpPr>
        <p:spPr>
          <a:xfrm>
            <a:off x="1371600" y="6443246"/>
            <a:ext cx="7772400" cy="3385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b="1" dirty="0" smtClean="0"/>
              <a:t>V. K. Sharma, S. </a:t>
            </a:r>
            <a:r>
              <a:rPr lang="en-US" sz="1600" b="1" dirty="0" err="1" smtClean="0"/>
              <a:t>Bhagour</a:t>
            </a:r>
            <a:r>
              <a:rPr lang="en-US" sz="1600" b="1" dirty="0" smtClean="0"/>
              <a:t>, S. </a:t>
            </a:r>
            <a:r>
              <a:rPr lang="en-US" sz="1600" b="1" dirty="0" err="1" smtClean="0"/>
              <a:t>Solanki</a:t>
            </a:r>
            <a:r>
              <a:rPr lang="en-US" sz="1600" b="1" dirty="0" smtClean="0"/>
              <a:t>, J. </a:t>
            </a:r>
            <a:r>
              <a:rPr lang="en-US" sz="1600" b="1" dirty="0" err="1" smtClean="0"/>
              <a:t>Kataria</a:t>
            </a:r>
            <a:r>
              <a:rPr lang="en-US" sz="1600" b="1" dirty="0" smtClean="0"/>
              <a:t>, Int. J. </a:t>
            </a:r>
            <a:r>
              <a:rPr lang="en-US" sz="1600" b="1" dirty="0" err="1" smtClean="0"/>
              <a:t>Pharma</a:t>
            </a:r>
            <a:r>
              <a:rPr lang="en-US" sz="1600" b="1" dirty="0" smtClean="0"/>
              <a:t> Bio. Sci. 6(2), 611-633, 2015. </a:t>
            </a:r>
            <a:endParaRPr lang="en-US" sz="1600"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0" y="404189"/>
            <a:ext cx="9144000" cy="2677656"/>
          </a:xfrm>
          <a:prstGeom prst="rect">
            <a:avLst/>
          </a:prstGeom>
          <a:noFill/>
        </p:spPr>
        <p:txBody>
          <a:bodyPr wrap="square" rtlCol="0">
            <a:spAutoFit/>
          </a:bodyPr>
          <a:lstStyle/>
          <a:p>
            <a:pPr>
              <a:buFont typeface="Wingdings" pitchFamily="2" charset="2"/>
              <a:buChar char="Ø"/>
            </a:pPr>
            <a:r>
              <a:rPr lang="en-US" sz="2400" dirty="0" smtClean="0">
                <a:solidFill>
                  <a:srgbClr val="7030A0"/>
                </a:solidFill>
                <a:latin typeface="Times New Roman" pitchFamily="18" charset="0"/>
                <a:cs typeface="Times New Roman" pitchFamily="18" charset="0"/>
              </a:rPr>
              <a:t>  If           ,      ;     ,     ;      ,     ,      are molar volumes, molar  </a:t>
            </a:r>
          </a:p>
          <a:p>
            <a:r>
              <a:rPr lang="en-US" sz="2400" dirty="0" smtClean="0">
                <a:solidFill>
                  <a:srgbClr val="7030A0"/>
                </a:solidFill>
                <a:latin typeface="Times New Roman" pitchFamily="18" charset="0"/>
                <a:cs typeface="Times New Roman" pitchFamily="18" charset="0"/>
              </a:rPr>
              <a:t>     compressibilities interaction energies parameters for unlike  </a:t>
            </a:r>
          </a:p>
          <a:p>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i</a:t>
            </a:r>
            <a:r>
              <a:rPr lang="en-US" sz="2400" dirty="0" smtClean="0">
                <a:solidFill>
                  <a:srgbClr val="7030A0"/>
                </a:solidFill>
                <a:latin typeface="Times New Roman" pitchFamily="18" charset="0"/>
                <a:cs typeface="Times New Roman" pitchFamily="18" charset="0"/>
              </a:rPr>
              <a:t>-j, j-k and</a:t>
            </a:r>
            <a:r>
              <a:rPr lang="en-US" sz="2400" i="1"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i</a:t>
            </a:r>
            <a:r>
              <a:rPr lang="en-US" sz="2400" dirty="0" smtClean="0">
                <a:solidFill>
                  <a:srgbClr val="7030A0"/>
                </a:solidFill>
                <a:latin typeface="Times New Roman" pitchFamily="18" charset="0"/>
                <a:cs typeface="Times New Roman" pitchFamily="18" charset="0"/>
              </a:rPr>
              <a:t>-k contacts;</a:t>
            </a:r>
            <a:r>
              <a:rPr lang="en-US" sz="2400" dirty="0" smtClean="0">
                <a:solidFill>
                  <a:srgbClr val="7030A0"/>
                </a:solidFill>
              </a:rPr>
              <a:t> </a:t>
            </a:r>
            <a:r>
              <a:rPr lang="en-US" sz="2400" dirty="0" smtClean="0">
                <a:solidFill>
                  <a:srgbClr val="7030A0"/>
                </a:solidFill>
                <a:latin typeface="Times New Roman" pitchFamily="18" charset="0"/>
                <a:cs typeface="Times New Roman" pitchFamily="18" charset="0"/>
              </a:rPr>
              <a:t>molar volumes, molar compressibilities</a:t>
            </a:r>
          </a:p>
          <a:p>
            <a:r>
              <a:rPr lang="en-US" sz="2400" dirty="0" smtClean="0">
                <a:solidFill>
                  <a:srgbClr val="7030A0"/>
                </a:solidFill>
                <a:latin typeface="Times New Roman" pitchFamily="18" charset="0"/>
                <a:cs typeface="Times New Roman" pitchFamily="18" charset="0"/>
              </a:rPr>
              <a:t>    interaction parameters for rupture of  j-j, k-k contacts and </a:t>
            </a:r>
          </a:p>
          <a:p>
            <a:r>
              <a:rPr lang="en-US" sz="2400" dirty="0" smtClean="0">
                <a:solidFill>
                  <a:srgbClr val="7030A0"/>
                </a:solidFill>
                <a:latin typeface="Times New Roman" pitchFamily="18" charset="0"/>
                <a:cs typeface="Times New Roman" pitchFamily="18" charset="0"/>
              </a:rPr>
              <a:t>     specific interactions respectively, The overall change in the </a:t>
            </a:r>
          </a:p>
          <a:p>
            <a:r>
              <a:rPr lang="en-US" sz="2400" dirty="0" smtClean="0">
                <a:solidFill>
                  <a:srgbClr val="7030A0"/>
                </a:solidFill>
                <a:latin typeface="Times New Roman" pitchFamily="18" charset="0"/>
                <a:cs typeface="Times New Roman" pitchFamily="18" charset="0"/>
              </a:rPr>
              <a:t>     thermodynamics properties,  (</a:t>
            </a:r>
            <a:r>
              <a:rPr lang="en-US" sz="2400" i="1" dirty="0" smtClean="0">
                <a:solidFill>
                  <a:srgbClr val="7030A0"/>
                </a:solidFill>
                <a:latin typeface="Times New Roman" pitchFamily="18" charset="0"/>
                <a:cs typeface="Times New Roman" pitchFamily="18" charset="0"/>
              </a:rPr>
              <a:t>X </a:t>
            </a:r>
            <a:r>
              <a:rPr lang="en-US" sz="2400" dirty="0" smtClean="0">
                <a:solidFill>
                  <a:srgbClr val="7030A0"/>
                </a:solidFill>
                <a:latin typeface="Times New Roman" pitchFamily="18" charset="0"/>
                <a:cs typeface="Times New Roman" pitchFamily="18" charset="0"/>
              </a:rPr>
              <a:t>=</a:t>
            </a:r>
            <a:r>
              <a:rPr lang="en-US" sz="2400" i="1" dirty="0" smtClean="0">
                <a:solidFill>
                  <a:srgbClr val="7030A0"/>
                </a:solidFill>
                <a:latin typeface="Times New Roman" pitchFamily="18" charset="0"/>
                <a:cs typeface="Times New Roman" pitchFamily="18" charset="0"/>
              </a:rPr>
              <a:t> V</a:t>
            </a:r>
            <a:r>
              <a:rPr lang="en-US" sz="2400" dirty="0" smtClean="0">
                <a:solidFill>
                  <a:srgbClr val="7030A0"/>
                </a:solidFill>
                <a:latin typeface="Times New Roman" pitchFamily="18" charset="0"/>
                <a:cs typeface="Times New Roman" pitchFamily="18" charset="0"/>
              </a:rPr>
              <a:t> or      ) due to process </a:t>
            </a:r>
          </a:p>
          <a:p>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i</a:t>
            </a:r>
            <a:r>
              <a:rPr lang="en-US" sz="2400" dirty="0" smtClean="0">
                <a:solidFill>
                  <a:srgbClr val="7030A0"/>
                </a:solidFill>
                <a:latin typeface="Times New Roman" pitchFamily="18" charset="0"/>
                <a:cs typeface="Times New Roman" pitchFamily="18" charset="0"/>
              </a:rPr>
              <a:t>) (a)-(c), (ii) (a)-(b),  (iii) (a)-(c) were then given by</a:t>
            </a:r>
            <a:endParaRPr lang="en-US" sz="2400" dirty="0">
              <a:solidFill>
                <a:srgbClr val="7030A0"/>
              </a:solidFill>
              <a:latin typeface="Times New Roman" pitchFamily="18" charset="0"/>
              <a:cs typeface="Times New Roman" pitchFamily="18" charset="0"/>
            </a:endParaRPr>
          </a:p>
        </p:txBody>
      </p:sp>
      <p:sp>
        <p:nvSpPr>
          <p:cNvPr id="161794" name="Rectangle 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1793" name="Object 1"/>
          <p:cNvGraphicFramePr>
            <a:graphicFrameLocks noChangeAspect="1"/>
          </p:cNvGraphicFramePr>
          <p:nvPr/>
        </p:nvGraphicFramePr>
        <p:xfrm>
          <a:off x="685800" y="404189"/>
          <a:ext cx="838200" cy="488950"/>
        </p:xfrm>
        <a:graphic>
          <a:graphicData uri="http://schemas.openxmlformats.org/presentationml/2006/ole">
            <p:oleObj spid="_x0000_s42022" name="Equation" r:id="rId3" imgW="457200" imgH="241300" progId="Equation.DSMT4">
              <p:embed/>
            </p:oleObj>
          </a:graphicData>
        </a:graphic>
      </p:graphicFrame>
      <p:sp>
        <p:nvSpPr>
          <p:cNvPr id="161796" name="Rectangle 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1795" name="Object 3"/>
          <p:cNvGraphicFramePr>
            <a:graphicFrameLocks noChangeAspect="1"/>
          </p:cNvGraphicFramePr>
          <p:nvPr/>
        </p:nvGraphicFramePr>
        <p:xfrm>
          <a:off x="1600200" y="404189"/>
          <a:ext cx="457200" cy="477078"/>
        </p:xfrm>
        <a:graphic>
          <a:graphicData uri="http://schemas.openxmlformats.org/presentationml/2006/ole">
            <p:oleObj spid="_x0000_s42023" name="Equation" r:id="rId4" imgW="215806" imgH="228501" progId="Equation.DSMT4">
              <p:embed/>
            </p:oleObj>
          </a:graphicData>
        </a:graphic>
      </p:graphicFrame>
      <p:sp>
        <p:nvSpPr>
          <p:cNvPr id="161798" name="Rectangle 6"/>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1797" name="Object 5"/>
          <p:cNvGraphicFramePr>
            <a:graphicFrameLocks noChangeAspect="1"/>
          </p:cNvGraphicFramePr>
          <p:nvPr/>
        </p:nvGraphicFramePr>
        <p:xfrm>
          <a:off x="2057400" y="381000"/>
          <a:ext cx="457200" cy="556591"/>
        </p:xfrm>
        <a:graphic>
          <a:graphicData uri="http://schemas.openxmlformats.org/presentationml/2006/ole">
            <p:oleObj spid="_x0000_s42024" name="Equation" r:id="rId5" imgW="215713" imgH="253780" progId="Equation.DSMT4">
              <p:embed/>
            </p:oleObj>
          </a:graphicData>
        </a:graphic>
      </p:graphicFrame>
      <p:sp>
        <p:nvSpPr>
          <p:cNvPr id="161800" name="Rectangle 8"/>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1799" name="Object 7"/>
          <p:cNvGraphicFramePr>
            <a:graphicFrameLocks noChangeAspect="1"/>
          </p:cNvGraphicFramePr>
          <p:nvPr/>
        </p:nvGraphicFramePr>
        <p:xfrm>
          <a:off x="2514600" y="404189"/>
          <a:ext cx="457200" cy="512064"/>
        </p:xfrm>
        <a:graphic>
          <a:graphicData uri="http://schemas.openxmlformats.org/presentationml/2006/ole">
            <p:oleObj spid="_x0000_s42025" name="Equation" r:id="rId6" imgW="228600" imgH="241300" progId="Equation.DSMT4">
              <p:embed/>
            </p:oleObj>
          </a:graphicData>
        </a:graphic>
      </p:graphicFrame>
      <p:sp>
        <p:nvSpPr>
          <p:cNvPr id="161802" name="Rectangle 10"/>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1801" name="Object 9"/>
          <p:cNvGraphicFramePr>
            <a:graphicFrameLocks noChangeAspect="1"/>
          </p:cNvGraphicFramePr>
          <p:nvPr/>
        </p:nvGraphicFramePr>
        <p:xfrm>
          <a:off x="2971801" y="440765"/>
          <a:ext cx="540026" cy="496824"/>
        </p:xfrm>
        <a:graphic>
          <a:graphicData uri="http://schemas.openxmlformats.org/presentationml/2006/ole">
            <p:oleObj spid="_x0000_s42026" name="Equation" r:id="rId7" imgW="228501" imgH="215806" progId="Equation.DSMT4">
              <p:embed/>
            </p:oleObj>
          </a:graphicData>
        </a:graphic>
      </p:graphicFrame>
      <p:sp>
        <p:nvSpPr>
          <p:cNvPr id="161804" name="Rectangle 1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1803" name="Object 11"/>
          <p:cNvGraphicFramePr>
            <a:graphicFrameLocks noChangeAspect="1"/>
          </p:cNvGraphicFramePr>
          <p:nvPr/>
        </p:nvGraphicFramePr>
        <p:xfrm>
          <a:off x="3505200" y="425525"/>
          <a:ext cx="457200" cy="512064"/>
        </p:xfrm>
        <a:graphic>
          <a:graphicData uri="http://schemas.openxmlformats.org/presentationml/2006/ole">
            <p:oleObj spid="_x0000_s42027" name="Equation" r:id="rId8" imgW="228600" imgH="241300" progId="Equation.DSMT4">
              <p:embed/>
            </p:oleObj>
          </a:graphicData>
        </a:graphic>
      </p:graphicFrame>
      <p:sp>
        <p:nvSpPr>
          <p:cNvPr id="161806" name="Rectangle 1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1805" name="Object 13"/>
          <p:cNvGraphicFramePr>
            <a:graphicFrameLocks noChangeAspect="1"/>
          </p:cNvGraphicFramePr>
          <p:nvPr/>
        </p:nvGraphicFramePr>
        <p:xfrm>
          <a:off x="3962400" y="425525"/>
          <a:ext cx="457200" cy="512064"/>
        </p:xfrm>
        <a:graphic>
          <a:graphicData uri="http://schemas.openxmlformats.org/presentationml/2006/ole">
            <p:oleObj spid="_x0000_s42028" name="Equation" r:id="rId9" imgW="228600" imgH="241300" progId="Equation.DSMT4">
              <p:embed/>
            </p:oleObj>
          </a:graphicData>
        </a:graphic>
      </p:graphicFrame>
      <p:sp>
        <p:nvSpPr>
          <p:cNvPr id="161808" name="Rectangle 16"/>
          <p:cNvSpPr>
            <a:spLocks noChangeArrowheads="1"/>
          </p:cNvSpPr>
          <p:nvPr/>
        </p:nvSpPr>
        <p:spPr bwMode="auto">
          <a:xfrm>
            <a:off x="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1807" name="Object 15"/>
          <p:cNvGraphicFramePr>
            <a:graphicFrameLocks noChangeAspect="1"/>
          </p:cNvGraphicFramePr>
          <p:nvPr/>
        </p:nvGraphicFramePr>
        <p:xfrm>
          <a:off x="5181600" y="2232989"/>
          <a:ext cx="381000" cy="495300"/>
        </p:xfrm>
        <a:graphic>
          <a:graphicData uri="http://schemas.openxmlformats.org/presentationml/2006/ole">
            <p:oleObj spid="_x0000_s42029" name="Equation" r:id="rId10" imgW="203112" imgH="228501" progId="Equation.DSMT4">
              <p:embed/>
            </p:oleObj>
          </a:graphicData>
        </a:graphic>
      </p:graphicFrame>
      <p:sp>
        <p:nvSpPr>
          <p:cNvPr id="161810" name="Rectangle 18"/>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1809" name="Object 17"/>
          <p:cNvGraphicFramePr>
            <a:graphicFrameLocks noChangeAspect="1"/>
          </p:cNvGraphicFramePr>
          <p:nvPr/>
        </p:nvGraphicFramePr>
        <p:xfrm>
          <a:off x="787400" y="3224213"/>
          <a:ext cx="2386013" cy="571500"/>
        </p:xfrm>
        <a:graphic>
          <a:graphicData uri="http://schemas.openxmlformats.org/presentationml/2006/ole">
            <p:oleObj spid="_x0000_s42030" name="Equation" r:id="rId11" imgW="1143000" imgH="254000" progId="Equation.DSMT4">
              <p:embed/>
            </p:oleObj>
          </a:graphicData>
        </a:graphic>
      </p:graphicFrame>
      <p:sp>
        <p:nvSpPr>
          <p:cNvPr id="22" name="TextBox 21"/>
          <p:cNvSpPr txBox="1"/>
          <p:nvPr/>
        </p:nvSpPr>
        <p:spPr>
          <a:xfrm>
            <a:off x="3429000" y="3223591"/>
            <a:ext cx="357790"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61812" name="Rectangle 20"/>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1811" name="Object 19"/>
          <p:cNvGraphicFramePr>
            <a:graphicFrameLocks noChangeAspect="1"/>
          </p:cNvGraphicFramePr>
          <p:nvPr/>
        </p:nvGraphicFramePr>
        <p:xfrm>
          <a:off x="3657600" y="2994991"/>
          <a:ext cx="4800600" cy="1148379"/>
        </p:xfrm>
        <a:graphic>
          <a:graphicData uri="http://schemas.openxmlformats.org/presentationml/2006/ole">
            <p:oleObj spid="_x0000_s42031" name="Equation" r:id="rId12" imgW="2438400" imgH="584200" progId="Equation.DSMT4">
              <p:embed/>
            </p:oleObj>
          </a:graphicData>
        </a:graphic>
      </p:graphicFrame>
      <p:sp>
        <p:nvSpPr>
          <p:cNvPr id="161814" name="Rectangle 2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1813" name="Object 21"/>
          <p:cNvGraphicFramePr>
            <a:graphicFrameLocks noChangeAspect="1"/>
          </p:cNvGraphicFramePr>
          <p:nvPr/>
        </p:nvGraphicFramePr>
        <p:xfrm>
          <a:off x="3810000" y="4092076"/>
          <a:ext cx="3886200" cy="1112715"/>
        </p:xfrm>
        <a:graphic>
          <a:graphicData uri="http://schemas.openxmlformats.org/presentationml/2006/ole">
            <p:oleObj spid="_x0000_s42032" name="Equation" r:id="rId13" imgW="2070100" imgH="584200" progId="Equation.DSMT4">
              <p:embed/>
            </p:oleObj>
          </a:graphicData>
        </a:graphic>
      </p:graphicFrame>
      <p:sp>
        <p:nvSpPr>
          <p:cNvPr id="27" name="TextBox 26"/>
          <p:cNvSpPr txBox="1"/>
          <p:nvPr/>
        </p:nvSpPr>
        <p:spPr>
          <a:xfrm>
            <a:off x="3528410" y="4366591"/>
            <a:ext cx="357790"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61816" name="Rectangle 2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1815" name="Object 23"/>
          <p:cNvGraphicFramePr>
            <a:graphicFrameLocks noChangeAspect="1"/>
          </p:cNvGraphicFramePr>
          <p:nvPr/>
        </p:nvGraphicFramePr>
        <p:xfrm>
          <a:off x="3820080" y="5204789"/>
          <a:ext cx="4790520" cy="1143001"/>
        </p:xfrm>
        <a:graphic>
          <a:graphicData uri="http://schemas.openxmlformats.org/presentationml/2006/ole">
            <p:oleObj spid="_x0000_s42033" name="Equation" r:id="rId14" imgW="2476500" imgH="584200" progId="Equation.DSMT4">
              <p:embed/>
            </p:oleObj>
          </a:graphicData>
        </a:graphic>
      </p:graphicFrame>
      <p:sp>
        <p:nvSpPr>
          <p:cNvPr id="30" name="TextBox 29"/>
          <p:cNvSpPr txBox="1"/>
          <p:nvPr/>
        </p:nvSpPr>
        <p:spPr>
          <a:xfrm>
            <a:off x="3505200" y="5505126"/>
            <a:ext cx="357790"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31" name="TextBox 30"/>
          <p:cNvSpPr txBox="1"/>
          <p:nvPr/>
        </p:nvSpPr>
        <p:spPr>
          <a:xfrm>
            <a:off x="8534401" y="5581326"/>
            <a:ext cx="543739"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8</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32" name="Rectangle 31"/>
          <p:cNvSpPr/>
          <p:nvPr/>
        </p:nvSpPr>
        <p:spPr>
          <a:xfrm>
            <a:off x="1371600" y="6519446"/>
            <a:ext cx="7772400" cy="338554"/>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600" b="1" dirty="0" smtClean="0"/>
              <a:t>V. K. Sharma, S. </a:t>
            </a:r>
            <a:r>
              <a:rPr lang="en-US" sz="1600" b="1" dirty="0" err="1" smtClean="0"/>
              <a:t>Bhagour</a:t>
            </a:r>
            <a:r>
              <a:rPr lang="en-US" sz="1600" b="1" dirty="0" smtClean="0"/>
              <a:t>, S. </a:t>
            </a:r>
            <a:r>
              <a:rPr lang="en-US" sz="1600" b="1" dirty="0" err="1" smtClean="0"/>
              <a:t>Solanki</a:t>
            </a:r>
            <a:r>
              <a:rPr lang="en-US" sz="1600" b="1" dirty="0" smtClean="0"/>
              <a:t>, J. </a:t>
            </a:r>
            <a:r>
              <a:rPr lang="en-US" sz="1600" b="1" dirty="0" err="1" smtClean="0"/>
              <a:t>Kataria</a:t>
            </a:r>
            <a:r>
              <a:rPr lang="en-US" sz="1600" b="1" dirty="0" smtClean="0"/>
              <a:t>, Int. J. </a:t>
            </a:r>
            <a:r>
              <a:rPr lang="en-US" sz="1600" b="1" dirty="0" err="1" smtClean="0"/>
              <a:t>Pharma</a:t>
            </a:r>
            <a:r>
              <a:rPr lang="en-US" sz="1600" b="1" dirty="0" smtClean="0"/>
              <a:t> Bio. Sci. 6(2), 611-633, 2015. </a:t>
            </a:r>
            <a:endParaRPr lang="en-US" sz="1600" b="1" dirty="0"/>
          </a:p>
        </p:txBody>
      </p:sp>
      <p:sp>
        <p:nvSpPr>
          <p:cNvPr id="33" name="Rectangle 32"/>
          <p:cNvSpPr/>
          <p:nvPr/>
        </p:nvSpPr>
        <p:spPr>
          <a:xfrm>
            <a:off x="76200" y="4505980"/>
            <a:ext cx="3352800" cy="1384995"/>
          </a:xfrm>
          <a:prstGeom prst="rect">
            <a:avLst/>
          </a:prstGeom>
        </p:spPr>
        <p:txBody>
          <a:bodyPr wrap="square">
            <a:spAutoFit/>
          </a:bodyPr>
          <a:lstStyle/>
          <a:p>
            <a:pPr>
              <a:buFont typeface="Wingdings" pitchFamily="2" charset="2"/>
              <a:buChar char="Ø"/>
            </a:pPr>
            <a:r>
              <a:rPr lang="en-IN" sz="1400" b="1" dirty="0" smtClean="0"/>
              <a:t> V</a:t>
            </a:r>
            <a:r>
              <a:rPr lang="en-IN" sz="1400" b="1" dirty="0" smtClean="0"/>
              <a:t>. K. Sharma</a:t>
            </a:r>
            <a:r>
              <a:rPr lang="en-IN" sz="1400" dirty="0" smtClean="0"/>
              <a:t>, J. </a:t>
            </a:r>
            <a:r>
              <a:rPr lang="en-IN" sz="1400" dirty="0" err="1" smtClean="0"/>
              <a:t>Kataria</a:t>
            </a:r>
            <a:r>
              <a:rPr lang="en-IN" sz="1400" dirty="0" smtClean="0"/>
              <a:t>, S. </a:t>
            </a:r>
            <a:r>
              <a:rPr lang="en-IN" sz="1400" dirty="0" err="1" smtClean="0"/>
              <a:t>Solanki</a:t>
            </a:r>
            <a:r>
              <a:rPr lang="en-IN" sz="1400" dirty="0" smtClean="0"/>
              <a:t>, J. </a:t>
            </a:r>
            <a:r>
              <a:rPr lang="en-IN" sz="1400" dirty="0" smtClean="0"/>
              <a:t>Chem</a:t>
            </a:r>
            <a:r>
              <a:rPr lang="en-IN" sz="1400" dirty="0" smtClean="0"/>
              <a:t>. </a:t>
            </a:r>
            <a:r>
              <a:rPr lang="en-IN" sz="1400" dirty="0" err="1" smtClean="0"/>
              <a:t>Thermodyn</a:t>
            </a:r>
            <a:r>
              <a:rPr lang="en-IN" sz="1400" dirty="0" smtClean="0"/>
              <a:t>. 86, 43-56, 2015</a:t>
            </a:r>
            <a:r>
              <a:rPr lang="en-IN" sz="1400" dirty="0" smtClean="0"/>
              <a:t>.</a:t>
            </a:r>
          </a:p>
          <a:p>
            <a:pPr>
              <a:buFont typeface="Wingdings" pitchFamily="2" charset="2"/>
              <a:buChar char="Ø"/>
            </a:pPr>
            <a:r>
              <a:rPr lang="en-IN" sz="1400" dirty="0" smtClean="0"/>
              <a:t> </a:t>
            </a:r>
            <a:r>
              <a:rPr lang="en-IN" sz="1400" b="1" dirty="0" smtClean="0"/>
              <a:t>V. K. Sharma, </a:t>
            </a:r>
            <a:r>
              <a:rPr lang="en-IN" sz="1400" dirty="0" smtClean="0"/>
              <a:t>S. </a:t>
            </a:r>
            <a:r>
              <a:rPr lang="en-IN" sz="1400" dirty="0" err="1" smtClean="0"/>
              <a:t>Solanki</a:t>
            </a:r>
            <a:r>
              <a:rPr lang="en-IN" sz="1400" dirty="0" smtClean="0"/>
              <a:t>, S. </a:t>
            </a:r>
            <a:r>
              <a:rPr lang="en-IN" sz="1400" dirty="0" err="1" smtClean="0"/>
              <a:t>Bhagour</a:t>
            </a:r>
            <a:r>
              <a:rPr lang="en-IN" sz="1400" dirty="0" smtClean="0"/>
              <a:t>,</a:t>
            </a:r>
            <a:r>
              <a:rPr lang="en-IN" sz="1400" b="1" dirty="0" smtClean="0"/>
              <a:t> </a:t>
            </a:r>
            <a:r>
              <a:rPr lang="en-IN" sz="1400" i="1" dirty="0" smtClean="0"/>
              <a:t>J. Chem. Eng. Data</a:t>
            </a:r>
            <a:r>
              <a:rPr lang="en-IN" sz="1400" dirty="0" smtClean="0"/>
              <a:t> 59, 1140-1158, 2014</a:t>
            </a:r>
            <a:r>
              <a:rPr lang="en-IN" sz="1400" dirty="0" smtClean="0"/>
              <a:t>.</a:t>
            </a:r>
          </a:p>
          <a:p>
            <a:pPr>
              <a:buFont typeface="Wingdings" pitchFamily="2" charset="2"/>
              <a:buChar char="Ø"/>
            </a:pPr>
            <a:r>
              <a:rPr lang="en-IN" sz="1400" dirty="0" smtClean="0"/>
              <a:t> </a:t>
            </a:r>
            <a:r>
              <a:rPr lang="en-IN" sz="1400" b="1" dirty="0" smtClean="0"/>
              <a:t>V. K. Sharma</a:t>
            </a:r>
            <a:r>
              <a:rPr lang="en-IN" sz="1400" dirty="0" smtClean="0"/>
              <a:t>, A. </a:t>
            </a:r>
            <a:r>
              <a:rPr lang="en-IN" sz="1400" dirty="0" err="1" smtClean="0"/>
              <a:t>Rohilla</a:t>
            </a:r>
            <a:r>
              <a:rPr lang="en-IN" sz="1400" dirty="0" smtClean="0"/>
              <a:t>, S. </a:t>
            </a:r>
            <a:r>
              <a:rPr lang="en-IN" sz="1400" dirty="0" err="1" smtClean="0"/>
              <a:t>Bhagour</a:t>
            </a:r>
            <a:r>
              <a:rPr lang="en-IN" sz="1400" dirty="0" smtClean="0"/>
              <a:t>, </a:t>
            </a:r>
            <a:r>
              <a:rPr lang="en-IN" sz="1400" i="1" dirty="0" smtClean="0"/>
              <a:t>J. Mol. Liquid, </a:t>
            </a:r>
            <a:r>
              <a:rPr lang="en-IN" sz="1400" dirty="0" smtClean="0"/>
              <a:t>193, 94-115, 2014.</a:t>
            </a:r>
            <a:r>
              <a:rPr lang="en-IN" sz="1400" dirty="0" smtClean="0"/>
              <a:t> </a:t>
            </a:r>
            <a:endParaRPr lang="en-US" sz="14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2"/>
            <a:ext cx="9144000" cy="830997"/>
          </a:xfrm>
          <a:prstGeom prst="rect">
            <a:avLst/>
          </a:prstGeom>
          <a:noFill/>
        </p:spPr>
        <p:txBody>
          <a:bodyPr wrap="square" rtlCol="0">
            <a:spAutoFit/>
          </a:bodyPr>
          <a:lstStyle/>
          <a:p>
            <a:r>
              <a:rPr lang="en-US" sz="2400" dirty="0" smtClean="0">
                <a:solidFill>
                  <a:srgbClr val="7030A0"/>
                </a:solidFill>
                <a:latin typeface="Times New Roman" pitchFamily="18" charset="0"/>
                <a:cs typeface="Times New Roman" pitchFamily="18" charset="0"/>
              </a:rPr>
              <a:t>For the present mixtures, if it be assumed that</a:t>
            </a:r>
            <a:r>
              <a:rPr lang="en-US" sz="2400" baseline="-25000" dirty="0" smtClean="0">
                <a:solidFill>
                  <a:srgbClr val="7030A0"/>
                </a:solidFill>
                <a:latin typeface="Times New Roman" pitchFamily="18" charset="0"/>
                <a:cs typeface="Times New Roman" pitchFamily="18" charset="0"/>
              </a:rPr>
              <a:t>                              </a:t>
            </a:r>
            <a:r>
              <a:rPr lang="en-US" sz="2400" dirty="0" smtClean="0">
                <a:solidFill>
                  <a:srgbClr val="7030A0"/>
                </a:solidFill>
                <a:latin typeface="Times New Roman" pitchFamily="18" charset="0"/>
                <a:cs typeface="Times New Roman" pitchFamily="18" charset="0"/>
              </a:rPr>
              <a:t>;                  </a:t>
            </a:r>
            <a:r>
              <a:rPr lang="en-US" sz="2400" baseline="-25000" dirty="0" smtClean="0">
                <a:solidFill>
                  <a:srgbClr val="7030A0"/>
                </a:solidFill>
                <a:latin typeface="Times New Roman" pitchFamily="18" charset="0"/>
                <a:cs typeface="Times New Roman" pitchFamily="18" charset="0"/>
              </a:rPr>
              <a:t>       </a:t>
            </a:r>
            <a:r>
              <a:rPr lang="en-US" sz="2400" dirty="0" smtClean="0">
                <a:solidFill>
                  <a:srgbClr val="7030A0"/>
                </a:solidFill>
                <a:latin typeface="Times New Roman" pitchFamily="18" charset="0"/>
                <a:cs typeface="Times New Roman" pitchFamily="18" charset="0"/>
              </a:rPr>
              <a:t>;                         and</a:t>
            </a:r>
            <a:r>
              <a:rPr lang="en-US" sz="2400" baseline="-25000" dirty="0" smtClean="0">
                <a:solidFill>
                  <a:srgbClr val="7030A0"/>
                </a:solidFill>
                <a:latin typeface="Times New Roman" pitchFamily="18" charset="0"/>
                <a:cs typeface="Times New Roman" pitchFamily="18" charset="0"/>
              </a:rPr>
              <a:t>                                       </a:t>
            </a:r>
            <a:r>
              <a:rPr lang="en-US" sz="2400" dirty="0" smtClean="0">
                <a:solidFill>
                  <a:srgbClr val="7030A0"/>
                </a:solidFill>
                <a:latin typeface="Times New Roman" pitchFamily="18" charset="0"/>
                <a:cs typeface="Times New Roman" pitchFamily="18" charset="0"/>
              </a:rPr>
              <a:t>Eq. (11) then reduced to</a:t>
            </a:r>
            <a:endParaRPr lang="en-US" sz="2400" dirty="0">
              <a:solidFill>
                <a:srgbClr val="7030A0"/>
              </a:solidFill>
              <a:latin typeface="Times New Roman" pitchFamily="18" charset="0"/>
              <a:cs typeface="Times New Roman" pitchFamily="18" charset="0"/>
            </a:endParaRPr>
          </a:p>
        </p:txBody>
      </p:sp>
      <p:sp>
        <p:nvSpPr>
          <p:cNvPr id="163842" name="Rectangle 2"/>
          <p:cNvSpPr>
            <a:spLocks noChangeArrowheads="1"/>
          </p:cNvSpPr>
          <p:nvPr/>
        </p:nvSpPr>
        <p:spPr bwMode="auto">
          <a:xfrm>
            <a:off x="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3841" name="Object 1"/>
          <p:cNvGraphicFramePr>
            <a:graphicFrameLocks noChangeAspect="1"/>
          </p:cNvGraphicFramePr>
          <p:nvPr/>
        </p:nvGraphicFramePr>
        <p:xfrm>
          <a:off x="5638800" y="-46234"/>
          <a:ext cx="1600200" cy="503434"/>
        </p:xfrm>
        <a:graphic>
          <a:graphicData uri="http://schemas.openxmlformats.org/presentationml/2006/ole">
            <p:oleObj spid="_x0000_s43062" name="Equation" r:id="rId3" imgW="850531" imgH="253890" progId="Equation.DSMT4">
              <p:embed/>
            </p:oleObj>
          </a:graphicData>
        </a:graphic>
      </p:graphicFrame>
      <p:sp>
        <p:nvSpPr>
          <p:cNvPr id="163844" name="Rectangle 4"/>
          <p:cNvSpPr>
            <a:spLocks noChangeArrowheads="1"/>
          </p:cNvSpPr>
          <p:nvPr/>
        </p:nvSpPr>
        <p:spPr bwMode="auto">
          <a:xfrm>
            <a:off x="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3843" name="Object 3"/>
          <p:cNvGraphicFramePr>
            <a:graphicFrameLocks noChangeAspect="1"/>
          </p:cNvGraphicFramePr>
          <p:nvPr/>
        </p:nvGraphicFramePr>
        <p:xfrm>
          <a:off x="7239000" y="-76200"/>
          <a:ext cx="1905000" cy="549897"/>
        </p:xfrm>
        <a:graphic>
          <a:graphicData uri="http://schemas.openxmlformats.org/presentationml/2006/ole">
            <p:oleObj spid="_x0000_s43063" name="Equation" r:id="rId4" imgW="926698" imgH="253890" progId="Equation.DSMT4">
              <p:embed/>
            </p:oleObj>
          </a:graphicData>
        </a:graphic>
      </p:graphicFrame>
      <p:sp>
        <p:nvSpPr>
          <p:cNvPr id="163846" name="Rectangle 6"/>
          <p:cNvSpPr>
            <a:spLocks noChangeArrowheads="1"/>
          </p:cNvSpPr>
          <p:nvPr/>
        </p:nvSpPr>
        <p:spPr bwMode="auto">
          <a:xfrm>
            <a:off x="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3845" name="Object 5"/>
          <p:cNvGraphicFramePr>
            <a:graphicFrameLocks noChangeAspect="1"/>
          </p:cNvGraphicFramePr>
          <p:nvPr/>
        </p:nvGraphicFramePr>
        <p:xfrm>
          <a:off x="152400" y="381000"/>
          <a:ext cx="1809750" cy="533400"/>
        </p:xfrm>
        <a:graphic>
          <a:graphicData uri="http://schemas.openxmlformats.org/presentationml/2006/ole">
            <p:oleObj spid="_x0000_s43064" name="Equation" r:id="rId5" imgW="914400" imgH="254000" progId="Equation.DSMT4">
              <p:embed/>
            </p:oleObj>
          </a:graphicData>
        </a:graphic>
      </p:graphicFrame>
      <p:sp>
        <p:nvSpPr>
          <p:cNvPr id="163848" name="Rectangle 8"/>
          <p:cNvSpPr>
            <a:spLocks noChangeArrowheads="1"/>
          </p:cNvSpPr>
          <p:nvPr/>
        </p:nvSpPr>
        <p:spPr bwMode="auto">
          <a:xfrm>
            <a:off x="1" y="43934"/>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3847" name="Object 7"/>
          <p:cNvGraphicFramePr>
            <a:graphicFrameLocks noChangeAspect="1"/>
          </p:cNvGraphicFramePr>
          <p:nvPr/>
        </p:nvGraphicFramePr>
        <p:xfrm>
          <a:off x="2743200" y="381000"/>
          <a:ext cx="1752600" cy="539262"/>
        </p:xfrm>
        <a:graphic>
          <a:graphicData uri="http://schemas.openxmlformats.org/presentationml/2006/ole">
            <p:oleObj spid="_x0000_s43065" name="Equation" r:id="rId6" imgW="875920" imgH="253890" progId="Equation.DSMT4">
              <p:embed/>
            </p:oleObj>
          </a:graphicData>
        </a:graphic>
      </p:graphicFrame>
      <p:sp>
        <p:nvSpPr>
          <p:cNvPr id="163850" name="Rectangle 10"/>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3849" name="Object 9"/>
          <p:cNvGraphicFramePr>
            <a:graphicFrameLocks noChangeAspect="1"/>
          </p:cNvGraphicFramePr>
          <p:nvPr/>
        </p:nvGraphicFramePr>
        <p:xfrm>
          <a:off x="612775" y="1066800"/>
          <a:ext cx="2222500" cy="533400"/>
        </p:xfrm>
        <a:graphic>
          <a:graphicData uri="http://schemas.openxmlformats.org/presentationml/2006/ole">
            <p:oleObj spid="_x0000_s43066" name="Equation" r:id="rId7" imgW="1143000" imgH="254000" progId="Equation.DSMT4">
              <p:embed/>
            </p:oleObj>
          </a:graphicData>
        </a:graphic>
      </p:graphicFrame>
      <p:sp>
        <p:nvSpPr>
          <p:cNvPr id="13" name="TextBox 12"/>
          <p:cNvSpPr txBox="1"/>
          <p:nvPr/>
        </p:nvSpPr>
        <p:spPr>
          <a:xfrm>
            <a:off x="3048000" y="1062337"/>
            <a:ext cx="357790"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163852" name="Rectangle 1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3851" name="Object 11"/>
          <p:cNvGraphicFramePr>
            <a:graphicFrameLocks noChangeAspect="1"/>
          </p:cNvGraphicFramePr>
          <p:nvPr/>
        </p:nvGraphicFramePr>
        <p:xfrm>
          <a:off x="3352801" y="838202"/>
          <a:ext cx="4684429" cy="1143001"/>
        </p:xfrm>
        <a:graphic>
          <a:graphicData uri="http://schemas.openxmlformats.org/presentationml/2006/ole">
            <p:oleObj spid="_x0000_s43067" name="Equation" r:id="rId8" imgW="2387600" imgH="584200" progId="Equation.DSMT4">
              <p:embed/>
            </p:oleObj>
          </a:graphicData>
        </a:graphic>
      </p:graphicFrame>
      <p:sp>
        <p:nvSpPr>
          <p:cNvPr id="163854" name="Rectangle 1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3853" name="Object 13"/>
          <p:cNvGraphicFramePr>
            <a:graphicFrameLocks noChangeAspect="1"/>
          </p:cNvGraphicFramePr>
          <p:nvPr/>
        </p:nvGraphicFramePr>
        <p:xfrm>
          <a:off x="3657600" y="2021841"/>
          <a:ext cx="4705350" cy="1254761"/>
        </p:xfrm>
        <a:graphic>
          <a:graphicData uri="http://schemas.openxmlformats.org/presentationml/2006/ole">
            <p:oleObj spid="_x0000_s43068" name="Equation" r:id="rId9" imgW="2070100" imgH="584200" progId="Equation.DSMT4">
              <p:embed/>
            </p:oleObj>
          </a:graphicData>
        </a:graphic>
      </p:graphicFrame>
      <p:sp>
        <p:nvSpPr>
          <p:cNvPr id="163856" name="Rectangle 16"/>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3855" name="Object 15"/>
          <p:cNvGraphicFramePr>
            <a:graphicFrameLocks noChangeAspect="1"/>
          </p:cNvGraphicFramePr>
          <p:nvPr/>
        </p:nvGraphicFramePr>
        <p:xfrm>
          <a:off x="3729927" y="3429000"/>
          <a:ext cx="4956874" cy="1179256"/>
        </p:xfrm>
        <a:graphic>
          <a:graphicData uri="http://schemas.openxmlformats.org/presentationml/2006/ole">
            <p:oleObj spid="_x0000_s43069" name="Equation" r:id="rId10" imgW="2451100" imgH="584200" progId="Equation.DSMT4">
              <p:embed/>
            </p:oleObj>
          </a:graphicData>
        </a:graphic>
      </p:graphicFrame>
      <p:sp>
        <p:nvSpPr>
          <p:cNvPr id="20" name="TextBox 19"/>
          <p:cNvSpPr txBox="1"/>
          <p:nvPr/>
        </p:nvSpPr>
        <p:spPr>
          <a:xfrm>
            <a:off x="3376010" y="2433937"/>
            <a:ext cx="357790"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1" name="TextBox 20"/>
          <p:cNvSpPr txBox="1"/>
          <p:nvPr/>
        </p:nvSpPr>
        <p:spPr>
          <a:xfrm>
            <a:off x="3352800" y="3733800"/>
            <a:ext cx="357790"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2" name="TextBox 21"/>
          <p:cNvSpPr txBox="1"/>
          <p:nvPr/>
        </p:nvSpPr>
        <p:spPr>
          <a:xfrm>
            <a:off x="8534401" y="3810002"/>
            <a:ext cx="543739"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a:t>
            </a:r>
            <a:r>
              <a:rPr lang="en-US" sz="2400" dirty="0" smtClean="0">
                <a:latin typeface="Times New Roman" pitchFamily="18" charset="0"/>
                <a:cs typeface="Times New Roman" pitchFamily="18" charset="0"/>
              </a:rPr>
              <a:t>9</a:t>
            </a:r>
            <a:r>
              <a:rPr lang="en-US" sz="2400" dirty="0" smtClean="0">
                <a:latin typeface="Times New Roman" pitchFamily="18" charset="0"/>
                <a:cs typeface="Times New Roman" pitchFamily="18" charset="0"/>
              </a:rPr>
              <a:t>)</a:t>
            </a:r>
            <a:endParaRPr lang="en-US" sz="2400" dirty="0">
              <a:latin typeface="Times New Roman" pitchFamily="18" charset="0"/>
              <a:cs typeface="Times New Roman" pitchFamily="18" charset="0"/>
            </a:endParaRPr>
          </a:p>
        </p:txBody>
      </p:sp>
      <p:sp>
        <p:nvSpPr>
          <p:cNvPr id="23" name="TextBox 22"/>
          <p:cNvSpPr txBox="1"/>
          <p:nvPr/>
        </p:nvSpPr>
        <p:spPr>
          <a:xfrm>
            <a:off x="1" y="4549676"/>
            <a:ext cx="9144001" cy="2308324"/>
          </a:xfrm>
          <a:prstGeom prst="rect">
            <a:avLst/>
          </a:prstGeom>
          <a:noFill/>
        </p:spPr>
        <p:txBody>
          <a:bodyPr wrap="square" rtlCol="0">
            <a:spAutoFit/>
          </a:bodyPr>
          <a:lstStyle/>
          <a:p>
            <a:r>
              <a:rPr lang="en-US" sz="2400" dirty="0" smtClean="0">
                <a:solidFill>
                  <a:srgbClr val="7030A0"/>
                </a:solidFill>
                <a:latin typeface="Times New Roman" pitchFamily="18" charset="0"/>
                <a:cs typeface="Times New Roman" pitchFamily="18" charset="0"/>
              </a:rPr>
              <a:t>Eq. </a:t>
            </a:r>
            <a:r>
              <a:rPr lang="en-US" sz="2400" dirty="0" smtClean="0">
                <a:solidFill>
                  <a:srgbClr val="7030A0"/>
                </a:solidFill>
                <a:latin typeface="Times New Roman" pitchFamily="18" charset="0"/>
                <a:cs typeface="Times New Roman" pitchFamily="18" charset="0"/>
              </a:rPr>
              <a:t>(</a:t>
            </a:r>
            <a:r>
              <a:rPr lang="en-US" sz="2400" dirty="0" smtClean="0">
                <a:solidFill>
                  <a:srgbClr val="7030A0"/>
                </a:solidFill>
                <a:latin typeface="Times New Roman" pitchFamily="18" charset="0"/>
                <a:cs typeface="Times New Roman" pitchFamily="18" charset="0"/>
              </a:rPr>
              <a:t>9</a:t>
            </a:r>
            <a:r>
              <a:rPr lang="en-US" sz="2400" dirty="0" smtClean="0">
                <a:solidFill>
                  <a:srgbClr val="7030A0"/>
                </a:solidFill>
                <a:latin typeface="Times New Roman" pitchFamily="18" charset="0"/>
                <a:cs typeface="Times New Roman" pitchFamily="18" charset="0"/>
              </a:rPr>
              <a:t>) </a:t>
            </a:r>
            <a:r>
              <a:rPr lang="en-US" sz="2400" dirty="0" smtClean="0">
                <a:solidFill>
                  <a:srgbClr val="7030A0"/>
                </a:solidFill>
                <a:latin typeface="Times New Roman" pitchFamily="18" charset="0"/>
                <a:cs typeface="Times New Roman" pitchFamily="18" charset="0"/>
              </a:rPr>
              <a:t>is comprised of four unknown       ,      ,       ,        parameters and we determined these parameters by employing experimental        and              </a:t>
            </a:r>
          </a:p>
          <a:p>
            <a:r>
              <a:rPr lang="en-US" sz="2400" dirty="0" smtClean="0">
                <a:solidFill>
                  <a:srgbClr val="7030A0"/>
                </a:solidFill>
                <a:latin typeface="Times New Roman" pitchFamily="18" charset="0"/>
                <a:cs typeface="Times New Roman" pitchFamily="18" charset="0"/>
              </a:rPr>
              <a:t>              values at four arbitrary compositions. Such parameters were then utilized to determine  (</a:t>
            </a:r>
            <a:r>
              <a:rPr lang="en-US" sz="2400" i="1" dirty="0" smtClean="0">
                <a:solidFill>
                  <a:srgbClr val="7030A0"/>
                </a:solidFill>
                <a:latin typeface="Times New Roman" pitchFamily="18" charset="0"/>
                <a:cs typeface="Times New Roman" pitchFamily="18" charset="0"/>
              </a:rPr>
              <a:t>X= V or       </a:t>
            </a:r>
            <a:r>
              <a:rPr lang="en-US" sz="2400" dirty="0" smtClean="0">
                <a:solidFill>
                  <a:srgbClr val="7030A0"/>
                </a:solidFill>
                <a:latin typeface="Times New Roman" pitchFamily="18" charset="0"/>
                <a:cs typeface="Times New Roman" pitchFamily="18" charset="0"/>
              </a:rPr>
              <a:t>), at various values of </a:t>
            </a:r>
            <a:r>
              <a:rPr lang="en-US" sz="2400" i="1" dirty="0" smtClean="0">
                <a:solidFill>
                  <a:srgbClr val="7030A0"/>
                </a:solidFill>
                <a:latin typeface="Times New Roman" pitchFamily="18" charset="0"/>
                <a:cs typeface="Times New Roman" pitchFamily="18" charset="0"/>
              </a:rPr>
              <a:t>x</a:t>
            </a:r>
            <a:r>
              <a:rPr lang="en-US" sz="2400" i="1" baseline="-25000" dirty="0" smtClean="0">
                <a:solidFill>
                  <a:srgbClr val="7030A0"/>
                </a:solidFill>
                <a:latin typeface="Times New Roman" pitchFamily="18" charset="0"/>
                <a:cs typeface="Times New Roman" pitchFamily="18" charset="0"/>
              </a:rPr>
              <a:t>i</a:t>
            </a:r>
            <a:r>
              <a:rPr lang="en-US" sz="2400" dirty="0" smtClean="0">
                <a:solidFill>
                  <a:srgbClr val="7030A0"/>
                </a:solidFill>
                <a:latin typeface="Times New Roman" pitchFamily="18" charset="0"/>
                <a:cs typeface="Times New Roman" pitchFamily="18" charset="0"/>
              </a:rPr>
              <a:t> and </a:t>
            </a:r>
            <a:r>
              <a:rPr lang="en-US" sz="2400" i="1" dirty="0" err="1" smtClean="0">
                <a:solidFill>
                  <a:srgbClr val="7030A0"/>
                </a:solidFill>
                <a:latin typeface="Times New Roman" pitchFamily="18" charset="0"/>
                <a:cs typeface="Times New Roman" pitchFamily="18" charset="0"/>
              </a:rPr>
              <a:t>x</a:t>
            </a:r>
            <a:r>
              <a:rPr lang="en-US" sz="2400" i="1" baseline="-25000" dirty="0" err="1" smtClean="0">
                <a:solidFill>
                  <a:srgbClr val="7030A0"/>
                </a:solidFill>
                <a:latin typeface="Times New Roman" pitchFamily="18" charset="0"/>
                <a:cs typeface="Times New Roman" pitchFamily="18" charset="0"/>
              </a:rPr>
              <a:t>j</a:t>
            </a:r>
            <a:r>
              <a:rPr lang="en-US" sz="2400" dirty="0" smtClean="0">
                <a:solidFill>
                  <a:srgbClr val="7030A0"/>
                </a:solidFill>
                <a:latin typeface="Times New Roman" pitchFamily="18" charset="0"/>
                <a:cs typeface="Times New Roman" pitchFamily="18" charset="0"/>
              </a:rPr>
              <a:t>.</a:t>
            </a:r>
          </a:p>
          <a:p>
            <a:r>
              <a:rPr lang="en-US" sz="2400" dirty="0" smtClean="0">
                <a:solidFill>
                  <a:srgbClr val="7030A0"/>
                </a:solidFill>
                <a:latin typeface="Times New Roman" pitchFamily="18" charset="0"/>
                <a:cs typeface="Times New Roman" pitchFamily="18" charset="0"/>
              </a:rPr>
              <a:t>The estimated       and             values along with experimental values       are listed in Tables. </a:t>
            </a:r>
            <a:endParaRPr lang="en-US" sz="2400" dirty="0">
              <a:solidFill>
                <a:srgbClr val="7030A0"/>
              </a:solidFill>
              <a:latin typeface="Times New Roman" pitchFamily="18" charset="0"/>
              <a:cs typeface="Times New Roman" pitchFamily="18" charset="0"/>
            </a:endParaRPr>
          </a:p>
        </p:txBody>
      </p:sp>
      <p:sp>
        <p:nvSpPr>
          <p:cNvPr id="163858" name="Rectangle 18"/>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3857" name="Object 17"/>
          <p:cNvGraphicFramePr>
            <a:graphicFrameLocks noChangeAspect="1"/>
          </p:cNvGraphicFramePr>
          <p:nvPr/>
        </p:nvGraphicFramePr>
        <p:xfrm>
          <a:off x="4876800" y="4495802"/>
          <a:ext cx="457200" cy="556591"/>
        </p:xfrm>
        <a:graphic>
          <a:graphicData uri="http://schemas.openxmlformats.org/presentationml/2006/ole">
            <p:oleObj spid="_x0000_s43070" name="Equation" r:id="rId11" imgW="203024" imgH="253780" progId="Equation.DSMT4">
              <p:embed/>
            </p:oleObj>
          </a:graphicData>
        </a:graphic>
      </p:graphicFrame>
      <p:sp>
        <p:nvSpPr>
          <p:cNvPr id="163860" name="Rectangle 20"/>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3859" name="Object 19"/>
          <p:cNvGraphicFramePr>
            <a:graphicFrameLocks noChangeAspect="1"/>
          </p:cNvGraphicFramePr>
          <p:nvPr/>
        </p:nvGraphicFramePr>
        <p:xfrm>
          <a:off x="5410200" y="4572002"/>
          <a:ext cx="457200" cy="492369"/>
        </p:xfrm>
        <a:graphic>
          <a:graphicData uri="http://schemas.openxmlformats.org/presentationml/2006/ole">
            <p:oleObj spid="_x0000_s43071" name="Equation" r:id="rId12" imgW="241195" imgH="253890" progId="Equation.DSMT4">
              <p:embed/>
            </p:oleObj>
          </a:graphicData>
        </a:graphic>
      </p:graphicFrame>
      <p:sp>
        <p:nvSpPr>
          <p:cNvPr id="163862" name="Rectangle 22"/>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3861" name="Object 21"/>
          <p:cNvGraphicFramePr>
            <a:graphicFrameLocks noChangeAspect="1"/>
          </p:cNvGraphicFramePr>
          <p:nvPr/>
        </p:nvGraphicFramePr>
        <p:xfrm>
          <a:off x="5943600" y="4568689"/>
          <a:ext cx="457200" cy="536713"/>
        </p:xfrm>
        <a:graphic>
          <a:graphicData uri="http://schemas.openxmlformats.org/presentationml/2006/ole">
            <p:oleObj spid="_x0000_s43072" name="Equation" r:id="rId13" imgW="215713" imgH="241091" progId="Equation.DSMT4">
              <p:embed/>
            </p:oleObj>
          </a:graphicData>
        </a:graphic>
      </p:graphicFrame>
      <p:sp>
        <p:nvSpPr>
          <p:cNvPr id="163864" name="Rectangle 24"/>
          <p:cNvSpPr>
            <a:spLocks noChangeArrowheads="1"/>
          </p:cNvSpPr>
          <p:nvPr/>
        </p:nvSpPr>
        <p:spPr bwMode="auto">
          <a:xfrm>
            <a:off x="1" y="-184666"/>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63863" name="Object 23"/>
          <p:cNvGraphicFramePr>
            <a:graphicFrameLocks noChangeAspect="1"/>
          </p:cNvGraphicFramePr>
          <p:nvPr/>
        </p:nvGraphicFramePr>
        <p:xfrm>
          <a:off x="6705600" y="4495800"/>
          <a:ext cx="381000" cy="521368"/>
        </p:xfrm>
        <a:graphic>
          <a:graphicData uri="http://schemas.openxmlformats.org/presentationml/2006/ole">
            <p:oleObj spid="_x0000_s43073" name="Equation" r:id="rId14" imgW="190417" imgH="241195" progId="Equation.DSMT4">
              <p:embed/>
            </p:oleObj>
          </a:graphicData>
        </a:graphic>
      </p:graphicFrame>
      <p:graphicFrame>
        <p:nvGraphicFramePr>
          <p:cNvPr id="163865" name="Object 25"/>
          <p:cNvGraphicFramePr>
            <a:graphicFrameLocks noChangeAspect="1"/>
          </p:cNvGraphicFramePr>
          <p:nvPr/>
        </p:nvGraphicFramePr>
        <p:xfrm>
          <a:off x="4495800" y="5638800"/>
          <a:ext cx="381000" cy="495300"/>
        </p:xfrm>
        <a:graphic>
          <a:graphicData uri="http://schemas.openxmlformats.org/presentationml/2006/ole">
            <p:oleObj spid="_x0000_s43074" name="Equation" r:id="rId15" imgW="203112" imgH="228501" progId="Equation.DSMT4">
              <p:embed/>
            </p:oleObj>
          </a:graphicData>
        </a:graphic>
      </p:graphicFrame>
      <p:graphicFrame>
        <p:nvGraphicFramePr>
          <p:cNvPr id="163867" name="Object 27"/>
          <p:cNvGraphicFramePr>
            <a:graphicFrameLocks noChangeAspect="1"/>
          </p:cNvGraphicFramePr>
          <p:nvPr/>
        </p:nvGraphicFramePr>
        <p:xfrm>
          <a:off x="1828800" y="6019800"/>
          <a:ext cx="457200" cy="533400"/>
        </p:xfrm>
        <a:graphic>
          <a:graphicData uri="http://schemas.openxmlformats.org/presentationml/2006/ole">
            <p:oleObj spid="_x0000_s43075" name="Equation" r:id="rId16" imgW="215713" imgH="253780" progId="Equation.DSMT4">
              <p:embed/>
            </p:oleObj>
          </a:graphicData>
        </a:graphic>
      </p:graphicFrame>
      <p:graphicFrame>
        <p:nvGraphicFramePr>
          <p:cNvPr id="163868" name="Object 28"/>
          <p:cNvGraphicFramePr>
            <a:graphicFrameLocks noChangeAspect="1"/>
          </p:cNvGraphicFramePr>
          <p:nvPr/>
        </p:nvGraphicFramePr>
        <p:xfrm>
          <a:off x="2819400" y="5943600"/>
          <a:ext cx="838200" cy="587375"/>
        </p:xfrm>
        <a:graphic>
          <a:graphicData uri="http://schemas.openxmlformats.org/presentationml/2006/ole">
            <p:oleObj spid="_x0000_s43076" name="Equation" r:id="rId17" imgW="444114" imgH="304536" progId="Equation.DSMT4">
              <p:embed/>
            </p:oleObj>
          </a:graphicData>
        </a:graphic>
      </p:graphicFrame>
      <p:graphicFrame>
        <p:nvGraphicFramePr>
          <p:cNvPr id="43026" name="Object 18"/>
          <p:cNvGraphicFramePr>
            <a:graphicFrameLocks noChangeAspect="1"/>
          </p:cNvGraphicFramePr>
          <p:nvPr/>
        </p:nvGraphicFramePr>
        <p:xfrm>
          <a:off x="7467600" y="4876800"/>
          <a:ext cx="457200" cy="533400"/>
        </p:xfrm>
        <a:graphic>
          <a:graphicData uri="http://schemas.openxmlformats.org/presentationml/2006/ole">
            <p:oleObj spid="_x0000_s43077" name="Equation" r:id="rId18" imgW="215713" imgH="253780" progId="Equation.DSMT4">
              <p:embed/>
            </p:oleObj>
          </a:graphicData>
        </a:graphic>
      </p:graphicFrame>
      <p:graphicFrame>
        <p:nvGraphicFramePr>
          <p:cNvPr id="43027" name="Object 19"/>
          <p:cNvGraphicFramePr>
            <a:graphicFrameLocks noChangeAspect="1"/>
          </p:cNvGraphicFramePr>
          <p:nvPr/>
        </p:nvGraphicFramePr>
        <p:xfrm>
          <a:off x="228600" y="5257800"/>
          <a:ext cx="838200" cy="587375"/>
        </p:xfrm>
        <a:graphic>
          <a:graphicData uri="http://schemas.openxmlformats.org/presentationml/2006/ole">
            <p:oleObj spid="_x0000_s43078" name="Equation" r:id="rId19" imgW="444114" imgH="304536" progId="Equation.DSMT4">
              <p:embed/>
            </p:oleObj>
          </a:graphicData>
        </a:graphic>
      </p:graphicFrame>
      <p:sp>
        <p:nvSpPr>
          <p:cNvPr id="37" name="Rectangle 36"/>
          <p:cNvSpPr/>
          <p:nvPr/>
        </p:nvSpPr>
        <p:spPr>
          <a:xfrm>
            <a:off x="2819400" y="6565612"/>
            <a:ext cx="6324600" cy="29238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300" b="1" dirty="0" smtClean="0"/>
              <a:t>V. K. Sharma, S. </a:t>
            </a:r>
            <a:r>
              <a:rPr lang="en-US" sz="1300" b="1" dirty="0" err="1" smtClean="0"/>
              <a:t>Bhagour</a:t>
            </a:r>
            <a:r>
              <a:rPr lang="en-US" sz="1300" b="1" dirty="0" smtClean="0"/>
              <a:t>, S. </a:t>
            </a:r>
            <a:r>
              <a:rPr lang="en-US" sz="1300" b="1" dirty="0" err="1" smtClean="0"/>
              <a:t>Solanki</a:t>
            </a:r>
            <a:r>
              <a:rPr lang="en-US" sz="1300" b="1" dirty="0" smtClean="0"/>
              <a:t>, J. </a:t>
            </a:r>
            <a:r>
              <a:rPr lang="en-US" sz="1300" b="1" dirty="0" err="1" smtClean="0"/>
              <a:t>Kataria</a:t>
            </a:r>
            <a:r>
              <a:rPr lang="en-US" sz="1300" b="1" dirty="0" smtClean="0"/>
              <a:t>, Int. J. </a:t>
            </a:r>
            <a:r>
              <a:rPr lang="en-US" sz="1300" b="1" dirty="0" err="1" smtClean="0"/>
              <a:t>Pharma</a:t>
            </a:r>
            <a:r>
              <a:rPr lang="en-US" sz="1300" b="1" dirty="0" smtClean="0"/>
              <a:t> Bio. Sci. 6(2), 611-633, 2015. </a:t>
            </a:r>
            <a:endParaRPr lang="en-US" sz="1300" b="1"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txBox="1">
            <a:spLocks/>
          </p:cNvSpPr>
          <p:nvPr/>
        </p:nvSpPr>
        <p:spPr>
          <a:xfrm>
            <a:off x="76200" y="0"/>
            <a:ext cx="8915400" cy="606174"/>
          </a:xfrm>
          <a:prstGeom prst="rect">
            <a:avLst/>
          </a:prstGeom>
        </p:spPr>
        <p:txBody>
          <a:bodyPr rtlCol="0">
            <a:normAutofit fontScale="90000" lnSpcReduction="20000"/>
          </a:bodyPr>
          <a:lstStyle/>
          <a:p>
            <a:pPr marL="0" marR="0" lvl="0" indent="0" algn="ctr" defTabSz="957870" rtl="0" eaLnBrk="1" fontAlgn="auto" latinLnBrk="0" hangingPunct="1">
              <a:lnSpc>
                <a:spcPct val="100000"/>
              </a:lnSpc>
              <a:spcBef>
                <a:spcPct val="0"/>
              </a:spcBef>
              <a:spcAft>
                <a:spcPts val="0"/>
              </a:spcAft>
              <a:buClrTx/>
              <a:buSzTx/>
              <a:buFontTx/>
              <a:buNone/>
              <a:tabLst/>
              <a:defRPr/>
            </a:pPr>
            <a:r>
              <a:rPr kumimoji="0" lang="en-US" sz="2100" b="1" i="0" u="none" strike="noStrike" kern="1200" cap="none" spc="0" normalizeH="0" baseline="0" noProof="0" dirty="0" smtClean="0">
                <a:ln>
                  <a:noFill/>
                </a:ln>
                <a:solidFill>
                  <a:schemeClr val="accent2">
                    <a:lumMod val="75000"/>
                  </a:schemeClr>
                </a:solidFill>
                <a:effectLst/>
                <a:uLnTx/>
                <a:uFillTx/>
                <a:latin typeface="+mj-lt"/>
                <a:ea typeface="+mj-ea"/>
                <a:cs typeface="+mj-cs"/>
              </a:rPr>
              <a:t>Table 1. Molar excess volumes of [</a:t>
            </a:r>
            <a:r>
              <a:rPr kumimoji="0" lang="en-US" sz="2100" b="1" i="0" u="none" strike="noStrike" kern="1200" cap="none" spc="0" normalizeH="0" baseline="0" noProof="0" dirty="0" err="1" smtClean="0">
                <a:ln>
                  <a:noFill/>
                </a:ln>
                <a:solidFill>
                  <a:schemeClr val="accent2">
                    <a:lumMod val="75000"/>
                  </a:schemeClr>
                </a:solidFill>
                <a:effectLst/>
                <a:uLnTx/>
                <a:uFillTx/>
                <a:latin typeface="+mj-lt"/>
                <a:ea typeface="+mj-ea"/>
                <a:cs typeface="+mj-cs"/>
              </a:rPr>
              <a:t>emim</a:t>
            </a:r>
            <a:r>
              <a:rPr kumimoji="0" lang="en-US" sz="2100" b="1" i="0" u="none" strike="noStrike" kern="1200" cap="none" spc="0" normalizeH="0" baseline="0" noProof="0" dirty="0" smtClean="0">
                <a:ln>
                  <a:noFill/>
                </a:ln>
                <a:solidFill>
                  <a:schemeClr val="accent2">
                    <a:lumMod val="75000"/>
                  </a:schemeClr>
                </a:solidFill>
                <a:effectLst/>
                <a:uLnTx/>
                <a:uFillTx/>
                <a:latin typeface="+mj-lt"/>
                <a:ea typeface="+mj-ea"/>
                <a:cs typeface="+mj-cs"/>
              </a:rPr>
              <a:t>][BF</a:t>
            </a:r>
            <a:r>
              <a:rPr kumimoji="0" lang="en-US" sz="2100" b="1" i="0" u="none" strike="noStrike" kern="1200" cap="none" spc="0" normalizeH="0" baseline="-25000" noProof="0" dirty="0" smtClean="0">
                <a:ln>
                  <a:noFill/>
                </a:ln>
                <a:solidFill>
                  <a:schemeClr val="accent2">
                    <a:lumMod val="75000"/>
                  </a:schemeClr>
                </a:solidFill>
                <a:effectLst/>
                <a:uLnTx/>
                <a:uFillTx/>
                <a:latin typeface="+mj-lt"/>
                <a:ea typeface="+mj-ea"/>
                <a:cs typeface="+mj-cs"/>
              </a:rPr>
              <a:t>4</a:t>
            </a:r>
            <a:r>
              <a:rPr kumimoji="0" lang="en-US" sz="2100" b="1" i="0" u="none" strike="noStrike" kern="1200" cap="none" spc="0" normalizeH="0" baseline="0" noProof="0" dirty="0" smtClean="0">
                <a:ln>
                  <a:noFill/>
                </a:ln>
                <a:solidFill>
                  <a:schemeClr val="accent2">
                    <a:lumMod val="75000"/>
                  </a:schemeClr>
                </a:solidFill>
                <a:effectLst/>
                <a:uLnTx/>
                <a:uFillTx/>
                <a:latin typeface="+mj-lt"/>
                <a:ea typeface="+mj-ea"/>
                <a:cs typeface="+mj-cs"/>
              </a:rPr>
              <a:t>] (</a:t>
            </a:r>
            <a:r>
              <a:rPr kumimoji="0" lang="en-US" sz="2100" b="1" i="0" u="none" strike="noStrike" kern="1200" cap="none" spc="0" normalizeH="0" baseline="0" noProof="0" dirty="0" err="1" smtClean="0">
                <a:ln>
                  <a:noFill/>
                </a:ln>
                <a:solidFill>
                  <a:schemeClr val="accent2">
                    <a:lumMod val="75000"/>
                  </a:schemeClr>
                </a:solidFill>
                <a:effectLst/>
                <a:uLnTx/>
                <a:uFillTx/>
                <a:latin typeface="+mj-lt"/>
                <a:ea typeface="+mj-ea"/>
                <a:cs typeface="+mj-cs"/>
              </a:rPr>
              <a:t>i</a:t>
            </a:r>
            <a:r>
              <a:rPr kumimoji="0" lang="en-US" sz="2100" b="1" i="0" u="none" strike="noStrike" kern="1200" cap="none" spc="0" normalizeH="0" baseline="0" noProof="0" dirty="0" smtClean="0">
                <a:ln>
                  <a:noFill/>
                </a:ln>
                <a:solidFill>
                  <a:schemeClr val="accent2">
                    <a:lumMod val="75000"/>
                  </a:schemeClr>
                </a:solidFill>
                <a:effectLst/>
                <a:uLnTx/>
                <a:uFillTx/>
                <a:latin typeface="+mj-lt"/>
                <a:ea typeface="+mj-ea"/>
                <a:cs typeface="+mj-cs"/>
              </a:rPr>
              <a:t>) + water (j) + FD (k) ternary mixture at 298.15 K</a:t>
            </a:r>
            <a:endParaRPr kumimoji="0" lang="en-US" sz="2100" b="0" i="0" u="none" strike="noStrike" kern="1200" cap="none" spc="0" normalizeH="0" baseline="0" noProof="0" dirty="0">
              <a:ln>
                <a:noFill/>
              </a:ln>
              <a:solidFill>
                <a:schemeClr val="accent2">
                  <a:lumMod val="75000"/>
                </a:schemeClr>
              </a:solidFill>
              <a:effectLst/>
              <a:uLnTx/>
              <a:uFillTx/>
              <a:latin typeface="+mj-lt"/>
              <a:ea typeface="+mj-ea"/>
              <a:cs typeface="+mj-cs"/>
            </a:endParaRPr>
          </a:p>
        </p:txBody>
      </p:sp>
      <p:graphicFrame>
        <p:nvGraphicFramePr>
          <p:cNvPr id="7" name="Content Placeholder 3"/>
          <p:cNvGraphicFramePr>
            <a:graphicFrameLocks/>
          </p:cNvGraphicFramePr>
          <p:nvPr/>
        </p:nvGraphicFramePr>
        <p:xfrm>
          <a:off x="76200" y="609600"/>
          <a:ext cx="8915400" cy="6248405"/>
        </p:xfrm>
        <a:graphic>
          <a:graphicData uri="http://schemas.openxmlformats.org/drawingml/2006/table">
            <a:tbl>
              <a:tblPr firstRow="1" bandRow="1">
                <a:tableStyleId>{BC89EF96-8CEA-46FF-86C4-4CE0E7609802}</a:tableStyleId>
              </a:tblPr>
              <a:tblGrid>
                <a:gridCol w="2228850"/>
                <a:gridCol w="2228850"/>
                <a:gridCol w="2228850"/>
                <a:gridCol w="2228850"/>
              </a:tblGrid>
              <a:tr h="484940">
                <a:tc>
                  <a:txBody>
                    <a:bodyPr/>
                    <a:lstStyle/>
                    <a:p>
                      <a:pPr marL="0" marR="0" algn="ctr">
                        <a:lnSpc>
                          <a:spcPct val="150000"/>
                        </a:lnSpc>
                        <a:spcBef>
                          <a:spcPts val="0"/>
                        </a:spcBef>
                        <a:spcAft>
                          <a:spcPts val="0"/>
                        </a:spcAft>
                      </a:pPr>
                      <a:r>
                        <a:rPr lang="en-US" sz="1600" b="1" i="1" dirty="0" smtClean="0">
                          <a:latin typeface="Times New Roman"/>
                          <a:ea typeface="Times New Roman"/>
                          <a:cs typeface="Times New Roman"/>
                        </a:rPr>
                        <a:t>x</a:t>
                      </a:r>
                      <a:r>
                        <a:rPr lang="en-US" sz="1600" b="1" i="1" baseline="-25000" dirty="0" smtClean="0">
                          <a:latin typeface="Times New Roman"/>
                          <a:ea typeface="Times New Roman"/>
                          <a:cs typeface="Times New Roman"/>
                        </a:rPr>
                        <a:t>i</a:t>
                      </a:r>
                      <a:endParaRPr lang="en-US" sz="1600" b="1" baseline="-25000" dirty="0">
                        <a:latin typeface="Times New Roman"/>
                        <a:ea typeface="Times New Roman"/>
                        <a:cs typeface="Times New Roman"/>
                      </a:endParaRPr>
                    </a:p>
                  </a:txBody>
                  <a:tcPr marL="74295" marR="74295" marT="0" marB="0" anchor="ctr">
                    <a:cell3D prstMaterial="dkEdge">
                      <a:bevel prst="riblet"/>
                      <a:lightRig rig="flood" dir="t"/>
                    </a:cell3D>
                  </a:tcPr>
                </a:tc>
                <a:tc>
                  <a:txBody>
                    <a:bodyPr/>
                    <a:lstStyle/>
                    <a:p>
                      <a:pPr marL="0" marR="0" algn="ctr">
                        <a:lnSpc>
                          <a:spcPct val="150000"/>
                        </a:lnSpc>
                        <a:spcBef>
                          <a:spcPts val="0"/>
                        </a:spcBef>
                        <a:spcAft>
                          <a:spcPts val="0"/>
                        </a:spcAft>
                      </a:pPr>
                      <a:r>
                        <a:rPr lang="en-US" sz="1600" b="1" i="1" dirty="0" err="1" smtClean="0">
                          <a:latin typeface="Times New Roman"/>
                          <a:ea typeface="Times New Roman"/>
                          <a:cs typeface="Times New Roman"/>
                        </a:rPr>
                        <a:t>X</a:t>
                      </a:r>
                      <a:r>
                        <a:rPr lang="en-US" sz="1600" b="1" baseline="-25000" dirty="0" err="1" smtClean="0">
                          <a:latin typeface="Times New Roman"/>
                          <a:ea typeface="Times New Roman"/>
                          <a:cs typeface="Times New Roman"/>
                        </a:rPr>
                        <a:t>j</a:t>
                      </a:r>
                      <a:endParaRPr lang="en-US" sz="1600" b="1" baseline="-25000" dirty="0">
                        <a:latin typeface="Times New Roman"/>
                        <a:ea typeface="Times New Roman"/>
                        <a:cs typeface="Times New Roman"/>
                      </a:endParaRPr>
                    </a:p>
                  </a:txBody>
                  <a:tcPr marL="74295" marR="74295" marT="0" marB="0" anchor="ctr">
                    <a:cell3D prstMaterial="dkEdge">
                      <a:bevel prst="riblet"/>
                      <a:lightRig rig="flood" dir="t"/>
                    </a:cell3D>
                  </a:tcPr>
                </a:tc>
                <a:tc>
                  <a:txBody>
                    <a:bodyPr/>
                    <a:lstStyle/>
                    <a:p>
                      <a:pPr marL="0" marR="0" algn="ctr">
                        <a:lnSpc>
                          <a:spcPct val="150000"/>
                        </a:lnSpc>
                        <a:spcBef>
                          <a:spcPts val="0"/>
                        </a:spcBef>
                        <a:spcAft>
                          <a:spcPts val="0"/>
                        </a:spcAft>
                      </a:pPr>
                      <a:r>
                        <a:rPr lang="en-US" sz="1600" b="1" dirty="0" smtClean="0">
                          <a:latin typeface="Times New Roman"/>
                          <a:ea typeface="Times New Roman"/>
                          <a:cs typeface="Times New Roman"/>
                        </a:rPr>
                        <a:t>V</a:t>
                      </a:r>
                      <a:r>
                        <a:rPr lang="en-US" sz="1600" b="1" baseline="30000" dirty="0" smtClean="0">
                          <a:latin typeface="Times New Roman"/>
                          <a:ea typeface="Times New Roman"/>
                          <a:cs typeface="Times New Roman"/>
                        </a:rPr>
                        <a:t>E</a:t>
                      </a:r>
                      <a:r>
                        <a:rPr lang="en-US" sz="1600" b="1" dirty="0" smtClean="0">
                          <a:latin typeface="Times New Roman"/>
                          <a:ea typeface="Times New Roman"/>
                          <a:cs typeface="Times New Roman"/>
                        </a:rPr>
                        <a:t> (</a:t>
                      </a:r>
                      <a:r>
                        <a:rPr lang="en-US" sz="1600" b="1" dirty="0" err="1" smtClean="0">
                          <a:latin typeface="Times New Roman"/>
                          <a:ea typeface="Times New Roman"/>
                          <a:cs typeface="Times New Roman"/>
                        </a:rPr>
                        <a:t>Exptl</a:t>
                      </a:r>
                      <a:r>
                        <a:rPr lang="en-US" sz="1600" b="1" dirty="0" smtClean="0">
                          <a:latin typeface="Times New Roman"/>
                          <a:ea typeface="Times New Roman"/>
                          <a:cs typeface="Times New Roman"/>
                        </a:rPr>
                        <a:t>)</a:t>
                      </a:r>
                      <a:endParaRPr lang="en-US" sz="1600" b="1" dirty="0">
                        <a:latin typeface="Times New Roman"/>
                        <a:ea typeface="Times New Roman"/>
                        <a:cs typeface="Times New Roman"/>
                      </a:endParaRPr>
                    </a:p>
                  </a:txBody>
                  <a:tcPr marL="74295" marR="74295" marT="0" marB="0" anchor="ctr">
                    <a:cell3D prstMaterial="dkEdge">
                      <a:bevel prst="riblet"/>
                      <a:lightRig rig="flood" dir="t"/>
                    </a:cell3D>
                  </a:tcPr>
                </a:tc>
                <a:tc>
                  <a:txBody>
                    <a:bodyPr/>
                    <a:lstStyle/>
                    <a:p>
                      <a:pPr marL="0" marR="0" algn="ctr">
                        <a:lnSpc>
                          <a:spcPct val="150000"/>
                        </a:lnSpc>
                        <a:spcBef>
                          <a:spcPts val="0"/>
                        </a:spcBef>
                        <a:spcAft>
                          <a:spcPts val="0"/>
                        </a:spcAft>
                      </a:pPr>
                      <a:r>
                        <a:rPr lang="en-US" sz="1600" b="1" dirty="0" smtClean="0">
                          <a:latin typeface="Times New Roman"/>
                          <a:ea typeface="Times New Roman"/>
                          <a:cs typeface="Times New Roman"/>
                        </a:rPr>
                        <a:t>V</a:t>
                      </a:r>
                      <a:r>
                        <a:rPr lang="en-US" sz="1600" b="1" baseline="30000" dirty="0" smtClean="0">
                          <a:latin typeface="Times New Roman"/>
                          <a:ea typeface="Times New Roman"/>
                          <a:cs typeface="Times New Roman"/>
                        </a:rPr>
                        <a:t>E</a:t>
                      </a:r>
                      <a:r>
                        <a:rPr lang="en-US" sz="1600" b="1" dirty="0" smtClean="0">
                          <a:latin typeface="Times New Roman"/>
                          <a:ea typeface="Times New Roman"/>
                          <a:cs typeface="Times New Roman"/>
                        </a:rPr>
                        <a:t> (Graph)</a:t>
                      </a:r>
                      <a:endParaRPr lang="en-US" sz="1600" b="1" dirty="0">
                        <a:latin typeface="Times New Roman"/>
                        <a:ea typeface="Times New Roman"/>
                        <a:cs typeface="Times New Roman"/>
                      </a:endParaRPr>
                    </a:p>
                  </a:txBody>
                  <a:tcPr marL="74295" marR="74295" marT="0" marB="0" anchor="ctr">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0.1596</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0.7695</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-0.0401</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-0.0515</a:t>
                      </a:r>
                      <a:endParaRPr lang="en-US" sz="1600">
                        <a:latin typeface="Calibri"/>
                        <a:ea typeface="Calibri"/>
                        <a:cs typeface="Times New Roman"/>
                      </a:endParaRPr>
                    </a:p>
                  </a:txBody>
                  <a:tcPr marL="68580" marR="68580" marT="0" marB="0" anchor="b">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0.1809</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0.7349</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-0.0520</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-0.0585</a:t>
                      </a:r>
                      <a:endParaRPr lang="en-US" sz="1600">
                        <a:latin typeface="Calibri"/>
                        <a:ea typeface="Calibri"/>
                        <a:cs typeface="Times New Roman"/>
                      </a:endParaRPr>
                    </a:p>
                  </a:txBody>
                  <a:tcPr marL="68580" marR="68580" marT="0" marB="0" anchor="b">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0.1947</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0.7076</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-0.0637</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-0.0637</a:t>
                      </a:r>
                      <a:endParaRPr lang="en-US" sz="1600">
                        <a:latin typeface="Calibri"/>
                        <a:ea typeface="Calibri"/>
                        <a:cs typeface="Times New Roman"/>
                      </a:endParaRPr>
                    </a:p>
                  </a:txBody>
                  <a:tcPr marL="68580" marR="68580" marT="0" marB="0" anchor="b">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0.2047</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0.6876</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-0.0721</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-0.0673</a:t>
                      </a:r>
                      <a:endParaRPr lang="en-US" sz="1600">
                        <a:latin typeface="Calibri"/>
                        <a:ea typeface="Calibri"/>
                        <a:cs typeface="Times New Roman"/>
                      </a:endParaRPr>
                    </a:p>
                  </a:txBody>
                  <a:tcPr marL="68580" marR="68580" marT="0" marB="0" anchor="b">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0.2217</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0.6541</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-0.0851</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-0.0729</a:t>
                      </a:r>
                      <a:endParaRPr lang="en-US" sz="1600">
                        <a:latin typeface="Calibri"/>
                        <a:ea typeface="Calibri"/>
                        <a:cs typeface="Times New Roman"/>
                      </a:endParaRPr>
                    </a:p>
                  </a:txBody>
                  <a:tcPr marL="68580" marR="68580" marT="0" marB="0" anchor="b">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0.2441</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0.6168</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-0.0976</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-0.0784</a:t>
                      </a:r>
                      <a:endParaRPr lang="en-US" sz="1600">
                        <a:latin typeface="Calibri"/>
                        <a:ea typeface="Calibri"/>
                        <a:cs typeface="Times New Roman"/>
                      </a:endParaRPr>
                    </a:p>
                  </a:txBody>
                  <a:tcPr marL="68580" marR="68580" marT="0" marB="0" anchor="b">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latin typeface="Times New Roman"/>
                          <a:ea typeface="Calibri"/>
                          <a:cs typeface="Times New Roman"/>
                        </a:rPr>
                        <a:t>0.2604</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0.5856</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-0.1036</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-0.0824</a:t>
                      </a:r>
                      <a:endParaRPr lang="en-US" sz="1600">
                        <a:latin typeface="Calibri"/>
                        <a:ea typeface="Calibri"/>
                        <a:cs typeface="Times New Roman"/>
                      </a:endParaRPr>
                    </a:p>
                  </a:txBody>
                  <a:tcPr marL="68580" marR="68580" marT="0" marB="0" anchor="b">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latin typeface="Times New Roman"/>
                          <a:ea typeface="Calibri"/>
                          <a:cs typeface="Times New Roman"/>
                        </a:rPr>
                        <a:t>0.2839</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0.5491</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-0.1075</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-0.0864</a:t>
                      </a:r>
                      <a:endParaRPr lang="en-US" sz="1600">
                        <a:latin typeface="Calibri"/>
                        <a:ea typeface="Calibri"/>
                        <a:cs typeface="Times New Roman"/>
                      </a:endParaRPr>
                    </a:p>
                  </a:txBody>
                  <a:tcPr marL="68580" marR="68580" marT="0" marB="0" anchor="b">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0.3004</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0.5245</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-0.1079</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-0.0884</a:t>
                      </a:r>
                      <a:endParaRPr lang="en-US" sz="1600">
                        <a:latin typeface="Calibri"/>
                        <a:ea typeface="Calibri"/>
                        <a:cs typeface="Times New Roman"/>
                      </a:endParaRPr>
                    </a:p>
                  </a:txBody>
                  <a:tcPr marL="68580" marR="68580" marT="0" marB="0" anchor="b">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0.3259</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0.4912</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-0.1061</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-0.0906</a:t>
                      </a:r>
                      <a:endParaRPr lang="en-US" sz="1600">
                        <a:latin typeface="Calibri"/>
                        <a:ea typeface="Calibri"/>
                        <a:cs typeface="Times New Roman"/>
                      </a:endParaRPr>
                    </a:p>
                  </a:txBody>
                  <a:tcPr marL="68580" marR="68580" marT="0" marB="0" anchor="b">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0.3475</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0.466</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-0.1036</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-0.0918</a:t>
                      </a:r>
                      <a:endParaRPr lang="en-US" sz="1600">
                        <a:latin typeface="Calibri"/>
                        <a:ea typeface="Calibri"/>
                        <a:cs typeface="Times New Roman"/>
                      </a:endParaRPr>
                    </a:p>
                  </a:txBody>
                  <a:tcPr marL="68580" marR="68580" marT="0" marB="0" anchor="b">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0.3643</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0.4472</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-0.1006</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-0.0924</a:t>
                      </a:r>
                      <a:endParaRPr lang="en-US" sz="1600">
                        <a:latin typeface="Calibri"/>
                        <a:ea typeface="Calibri"/>
                        <a:cs typeface="Times New Roman"/>
                      </a:endParaRPr>
                    </a:p>
                  </a:txBody>
                  <a:tcPr marL="68580" marR="68580" marT="0" marB="0" anchor="b">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0.3884</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0.4218</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-0.0959</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-0.0927</a:t>
                      </a:r>
                      <a:endParaRPr lang="en-US" sz="1600">
                        <a:latin typeface="Calibri"/>
                        <a:ea typeface="Calibri"/>
                        <a:cs typeface="Times New Roman"/>
                      </a:endParaRPr>
                    </a:p>
                  </a:txBody>
                  <a:tcPr marL="68580" marR="68580" marT="0" marB="0" anchor="b">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0.4031</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0.4069</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-0.0927</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-0.0926</a:t>
                      </a:r>
                      <a:endParaRPr lang="en-US" sz="1600">
                        <a:latin typeface="Calibri"/>
                        <a:ea typeface="Calibri"/>
                        <a:cs typeface="Times New Roman"/>
                      </a:endParaRPr>
                    </a:p>
                  </a:txBody>
                  <a:tcPr marL="68580" marR="68580" marT="0" marB="0" anchor="b">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0.4332</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0.3785</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-0.0873</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-0.0919</a:t>
                      </a:r>
                      <a:endParaRPr lang="en-US" sz="1600" dirty="0">
                        <a:latin typeface="Calibri"/>
                        <a:ea typeface="Calibri"/>
                        <a:cs typeface="Times New Roman"/>
                      </a:endParaRPr>
                    </a:p>
                  </a:txBody>
                  <a:tcPr marL="68580" marR="68580" marT="0" marB="0" anchor="b">
                    <a:cell3D prstMaterial="dkEdge">
                      <a:bevel prst="riblet"/>
                      <a:lightRig rig="flood" dir="t"/>
                    </a:cell3D>
                  </a:tcPr>
                </a:tc>
              </a:tr>
            </a:tbl>
          </a:graphicData>
        </a:graphic>
      </p:graphicFrame>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nvGraphicFramePr>
        <p:xfrm>
          <a:off x="76200" y="152400"/>
          <a:ext cx="8915400" cy="6632636"/>
        </p:xfrm>
        <a:graphic>
          <a:graphicData uri="http://schemas.openxmlformats.org/drawingml/2006/table">
            <a:tbl>
              <a:tblPr firstRow="1" bandRow="1">
                <a:tableStyleId>{BC89EF96-8CEA-46FF-86C4-4CE0E7609802}</a:tableStyleId>
              </a:tblPr>
              <a:tblGrid>
                <a:gridCol w="2228850"/>
                <a:gridCol w="2228850"/>
                <a:gridCol w="2228850"/>
                <a:gridCol w="2228850"/>
              </a:tblGrid>
              <a:tr h="484940">
                <a:tc>
                  <a:txBody>
                    <a:bodyPr/>
                    <a:lstStyle/>
                    <a:p>
                      <a:pPr marL="0" marR="0" algn="ctr">
                        <a:lnSpc>
                          <a:spcPct val="150000"/>
                        </a:lnSpc>
                        <a:spcBef>
                          <a:spcPts val="0"/>
                        </a:spcBef>
                        <a:spcAft>
                          <a:spcPts val="0"/>
                        </a:spcAft>
                      </a:pPr>
                      <a:r>
                        <a:rPr lang="en-US" sz="1600" b="1" i="1" dirty="0" smtClean="0">
                          <a:latin typeface="Times New Roman"/>
                          <a:ea typeface="Times New Roman"/>
                          <a:cs typeface="Times New Roman"/>
                        </a:rPr>
                        <a:t>X</a:t>
                      </a:r>
                      <a:r>
                        <a:rPr lang="en-US" sz="1600" b="1" i="1" baseline="-25000" dirty="0" smtClean="0">
                          <a:latin typeface="Times New Roman"/>
                          <a:ea typeface="Times New Roman"/>
                          <a:cs typeface="Times New Roman"/>
                        </a:rPr>
                        <a:t>i</a:t>
                      </a:r>
                      <a:endParaRPr lang="en-US" sz="1600" b="1" baseline="-25000" dirty="0">
                        <a:latin typeface="Times New Roman"/>
                        <a:ea typeface="Times New Roman"/>
                        <a:cs typeface="Times New Roman"/>
                      </a:endParaRPr>
                    </a:p>
                  </a:txBody>
                  <a:tcPr marL="74295" marR="74295" marT="0" marB="0" anchor="ctr">
                    <a:cell3D prstMaterial="dkEdge">
                      <a:bevel prst="riblet"/>
                      <a:lightRig rig="flood" dir="t"/>
                    </a:cell3D>
                  </a:tcPr>
                </a:tc>
                <a:tc>
                  <a:txBody>
                    <a:bodyPr/>
                    <a:lstStyle/>
                    <a:p>
                      <a:pPr marL="0" marR="0" algn="ctr">
                        <a:lnSpc>
                          <a:spcPct val="150000"/>
                        </a:lnSpc>
                        <a:spcBef>
                          <a:spcPts val="0"/>
                        </a:spcBef>
                        <a:spcAft>
                          <a:spcPts val="0"/>
                        </a:spcAft>
                      </a:pPr>
                      <a:r>
                        <a:rPr lang="en-US" sz="1600" b="1" i="1" dirty="0" err="1" smtClean="0">
                          <a:latin typeface="Times New Roman"/>
                          <a:ea typeface="Times New Roman"/>
                          <a:cs typeface="Times New Roman"/>
                        </a:rPr>
                        <a:t>X</a:t>
                      </a:r>
                      <a:r>
                        <a:rPr lang="en-US" sz="1600" b="1" baseline="-25000" dirty="0" err="1" smtClean="0">
                          <a:latin typeface="Times New Roman"/>
                          <a:ea typeface="Times New Roman"/>
                          <a:cs typeface="Times New Roman"/>
                        </a:rPr>
                        <a:t>j</a:t>
                      </a:r>
                      <a:endParaRPr lang="en-US" sz="1600" b="1" baseline="-25000" dirty="0">
                        <a:latin typeface="Times New Roman"/>
                        <a:ea typeface="Times New Roman"/>
                        <a:cs typeface="Times New Roman"/>
                      </a:endParaRPr>
                    </a:p>
                  </a:txBody>
                  <a:tcPr marL="74295" marR="74295" marT="0" marB="0" anchor="ctr">
                    <a:cell3D prstMaterial="dkEdge">
                      <a:bevel prst="riblet"/>
                      <a:lightRig rig="flood" dir="t"/>
                    </a:cell3D>
                  </a:tcPr>
                </a:tc>
                <a:tc>
                  <a:txBody>
                    <a:bodyPr/>
                    <a:lstStyle/>
                    <a:p>
                      <a:pPr marL="0" marR="0" algn="ctr">
                        <a:lnSpc>
                          <a:spcPct val="150000"/>
                        </a:lnSpc>
                        <a:spcBef>
                          <a:spcPts val="0"/>
                        </a:spcBef>
                        <a:spcAft>
                          <a:spcPts val="0"/>
                        </a:spcAft>
                      </a:pPr>
                      <a:r>
                        <a:rPr lang="en-US" sz="1600" b="1" dirty="0" smtClean="0">
                          <a:latin typeface="Times New Roman"/>
                          <a:ea typeface="Times New Roman"/>
                          <a:cs typeface="Times New Roman"/>
                        </a:rPr>
                        <a:t>V</a:t>
                      </a:r>
                      <a:r>
                        <a:rPr lang="en-US" sz="1600" b="1" baseline="30000" dirty="0" smtClean="0">
                          <a:latin typeface="Times New Roman"/>
                          <a:ea typeface="Times New Roman"/>
                          <a:cs typeface="Times New Roman"/>
                        </a:rPr>
                        <a:t>E</a:t>
                      </a:r>
                      <a:r>
                        <a:rPr lang="en-US" sz="1600" b="1" dirty="0" smtClean="0">
                          <a:latin typeface="Times New Roman"/>
                          <a:ea typeface="Times New Roman"/>
                          <a:cs typeface="Times New Roman"/>
                        </a:rPr>
                        <a:t> (</a:t>
                      </a:r>
                      <a:r>
                        <a:rPr lang="en-US" sz="1600" b="1" dirty="0" err="1" smtClean="0">
                          <a:latin typeface="Times New Roman"/>
                          <a:ea typeface="Times New Roman"/>
                          <a:cs typeface="Times New Roman"/>
                        </a:rPr>
                        <a:t>Exptl</a:t>
                      </a:r>
                      <a:r>
                        <a:rPr lang="en-US" sz="1600" b="1" dirty="0" smtClean="0">
                          <a:latin typeface="Times New Roman"/>
                          <a:ea typeface="Times New Roman"/>
                          <a:cs typeface="Times New Roman"/>
                        </a:rPr>
                        <a:t>)</a:t>
                      </a:r>
                      <a:endParaRPr lang="en-US" sz="1600" b="1" dirty="0">
                        <a:latin typeface="Times New Roman"/>
                        <a:ea typeface="Times New Roman"/>
                        <a:cs typeface="Times New Roman"/>
                      </a:endParaRPr>
                    </a:p>
                  </a:txBody>
                  <a:tcPr marL="74295" marR="74295" marT="0" marB="0" anchor="ctr">
                    <a:cell3D prstMaterial="dkEdge">
                      <a:bevel prst="riblet"/>
                      <a:lightRig rig="flood" dir="t"/>
                    </a:cell3D>
                  </a:tcPr>
                </a:tc>
                <a:tc>
                  <a:txBody>
                    <a:bodyPr/>
                    <a:lstStyle/>
                    <a:p>
                      <a:pPr marL="0" marR="0" algn="ctr">
                        <a:lnSpc>
                          <a:spcPct val="150000"/>
                        </a:lnSpc>
                        <a:spcBef>
                          <a:spcPts val="0"/>
                        </a:spcBef>
                        <a:spcAft>
                          <a:spcPts val="0"/>
                        </a:spcAft>
                      </a:pPr>
                      <a:r>
                        <a:rPr lang="en-US" sz="1600" b="1" dirty="0" smtClean="0">
                          <a:latin typeface="Times New Roman"/>
                          <a:ea typeface="Times New Roman"/>
                          <a:cs typeface="Times New Roman"/>
                        </a:rPr>
                        <a:t>V</a:t>
                      </a:r>
                      <a:r>
                        <a:rPr lang="en-US" sz="1600" b="1" baseline="30000" dirty="0" smtClean="0">
                          <a:latin typeface="Times New Roman"/>
                          <a:ea typeface="Times New Roman"/>
                          <a:cs typeface="Times New Roman"/>
                        </a:rPr>
                        <a:t>E</a:t>
                      </a:r>
                      <a:r>
                        <a:rPr lang="en-US" sz="1600" b="1" dirty="0" smtClean="0">
                          <a:latin typeface="Times New Roman"/>
                          <a:ea typeface="Times New Roman"/>
                          <a:cs typeface="Times New Roman"/>
                        </a:rPr>
                        <a:t> (Graph)</a:t>
                      </a:r>
                      <a:endParaRPr lang="en-US" sz="1600" b="1" dirty="0">
                        <a:latin typeface="Times New Roman"/>
                        <a:ea typeface="Times New Roman"/>
                        <a:cs typeface="Times New Roman"/>
                      </a:endParaRPr>
                    </a:p>
                  </a:txBody>
                  <a:tcPr marL="74295" marR="74295" marT="0" marB="0" anchor="ctr">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0.4461</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0.3671</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-0.0857</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-0.0914</a:t>
                      </a:r>
                      <a:endParaRPr lang="en-US" sz="1600">
                        <a:latin typeface="Calibri"/>
                        <a:ea typeface="Calibri"/>
                        <a:cs typeface="Times New Roman"/>
                      </a:endParaRPr>
                    </a:p>
                  </a:txBody>
                  <a:tcPr marL="68580" marR="68580" marT="0" marB="0" anchor="b">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0.4707</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0.3461</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-0.0832</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-0.0902</a:t>
                      </a:r>
                      <a:endParaRPr lang="en-US" sz="1600">
                        <a:latin typeface="Calibri"/>
                        <a:ea typeface="Calibri"/>
                        <a:cs typeface="Times New Roman"/>
                      </a:endParaRPr>
                    </a:p>
                  </a:txBody>
                  <a:tcPr marL="68580" marR="68580" marT="0" marB="0" anchor="b">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0.4848</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0.3344</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-0.0821</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-0.0893</a:t>
                      </a:r>
                      <a:endParaRPr lang="en-US" sz="1600">
                        <a:latin typeface="Calibri"/>
                        <a:ea typeface="Calibri"/>
                        <a:cs typeface="Times New Roman"/>
                      </a:endParaRPr>
                    </a:p>
                  </a:txBody>
                  <a:tcPr marL="68580" marR="68580" marT="0" marB="0" anchor="b">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0.5029</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0.3192</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-0.0802</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-0.0879</a:t>
                      </a:r>
                      <a:endParaRPr lang="en-US" sz="1600">
                        <a:latin typeface="Calibri"/>
                        <a:ea typeface="Calibri"/>
                        <a:cs typeface="Times New Roman"/>
                      </a:endParaRPr>
                    </a:p>
                  </a:txBody>
                  <a:tcPr marL="68580" marR="68580" marT="0" marB="0" anchor="b">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0.529</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0.299</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-0.0804</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-0.0856</a:t>
                      </a:r>
                      <a:endParaRPr lang="en-US" sz="1600">
                        <a:latin typeface="Calibri"/>
                        <a:ea typeface="Calibri"/>
                        <a:cs typeface="Times New Roman"/>
                      </a:endParaRPr>
                    </a:p>
                  </a:txBody>
                  <a:tcPr marL="68580" marR="68580" marT="0" marB="0" anchor="b">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0.5461</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0.2854</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-0.0799</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-0.0837</a:t>
                      </a:r>
                      <a:endParaRPr lang="en-US" sz="1600">
                        <a:latin typeface="Calibri"/>
                        <a:ea typeface="Calibri"/>
                        <a:cs typeface="Times New Roman"/>
                      </a:endParaRPr>
                    </a:p>
                  </a:txBody>
                  <a:tcPr marL="68580" marR="68580" marT="0" marB="0" anchor="b">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0.5829</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0.2557</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-0.0784</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-0.0785</a:t>
                      </a:r>
                      <a:endParaRPr lang="en-US" sz="1600">
                        <a:latin typeface="Calibri"/>
                        <a:ea typeface="Calibri"/>
                        <a:cs typeface="Times New Roman"/>
                      </a:endParaRPr>
                    </a:p>
                  </a:txBody>
                  <a:tcPr marL="68580" marR="68580" marT="0" marB="0" anchor="b">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0.5977</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0.2442</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-0.0789</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-0.0761</a:t>
                      </a:r>
                      <a:endParaRPr lang="en-US" sz="1600">
                        <a:latin typeface="Calibri"/>
                        <a:ea typeface="Calibri"/>
                        <a:cs typeface="Times New Roman"/>
                      </a:endParaRPr>
                    </a:p>
                  </a:txBody>
                  <a:tcPr marL="68580" marR="68580" marT="0" marB="0" anchor="b">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0.6194</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0.2265</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-0.0786</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-0.0718</a:t>
                      </a:r>
                      <a:endParaRPr lang="en-US" sz="1600">
                        <a:latin typeface="Calibri"/>
                        <a:ea typeface="Calibri"/>
                        <a:cs typeface="Times New Roman"/>
                      </a:endParaRPr>
                    </a:p>
                  </a:txBody>
                  <a:tcPr marL="68580" marR="68580" marT="0" marB="0" anchor="b">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0.6347</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0.2092</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-0.0705</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-0.0662</a:t>
                      </a:r>
                      <a:endParaRPr lang="en-US" sz="1600">
                        <a:latin typeface="Calibri"/>
                        <a:ea typeface="Calibri"/>
                        <a:cs typeface="Times New Roman"/>
                      </a:endParaRPr>
                    </a:p>
                  </a:txBody>
                  <a:tcPr marL="68580" marR="68580" marT="0" marB="0" anchor="b">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0.6467</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0.1928</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-0.0600</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-0.0600</a:t>
                      </a:r>
                      <a:endParaRPr lang="en-US" sz="1600">
                        <a:latin typeface="Calibri"/>
                        <a:ea typeface="Calibri"/>
                        <a:cs typeface="Times New Roman"/>
                      </a:endParaRPr>
                    </a:p>
                  </a:txBody>
                  <a:tcPr marL="68580" marR="68580" marT="0" marB="0" anchor="b">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0.6525</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0.188</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-0.0605</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-0.0583</a:t>
                      </a:r>
                      <a:endParaRPr lang="en-US" sz="1600">
                        <a:latin typeface="Calibri"/>
                        <a:ea typeface="Calibri"/>
                        <a:cs typeface="Times New Roman"/>
                      </a:endParaRPr>
                    </a:p>
                  </a:txBody>
                  <a:tcPr marL="68580" marR="68580" marT="0" marB="0" anchor="b">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0.6632</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0.1801</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-0.0613</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-0.0556</a:t>
                      </a:r>
                      <a:endParaRPr lang="en-US" sz="1600">
                        <a:latin typeface="Calibri"/>
                        <a:ea typeface="Calibri"/>
                        <a:cs typeface="Times New Roman"/>
                      </a:endParaRPr>
                    </a:p>
                  </a:txBody>
                  <a:tcPr marL="68580" marR="68580" marT="0" marB="0" anchor="b">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0.6781</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0.169</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-0.0668</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-0.0516</a:t>
                      </a:r>
                      <a:endParaRPr lang="en-US" sz="1600">
                        <a:latin typeface="Calibri"/>
                        <a:ea typeface="Calibri"/>
                        <a:cs typeface="Times New Roman"/>
                      </a:endParaRPr>
                    </a:p>
                  </a:txBody>
                  <a:tcPr marL="68580" marR="68580" marT="0" marB="0" anchor="b">
                    <a:cell3D prstMaterial="dkEdge">
                      <a:bevel prst="riblet"/>
                      <a:lightRig rig="flood" dir="t"/>
                    </a:cell3D>
                  </a:tcPr>
                </a:tc>
              </a:tr>
              <a:tr h="384231">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0.6904</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0.1587</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-0.0685</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-0.0473</a:t>
                      </a:r>
                      <a:endParaRPr lang="en-US" sz="1600" dirty="0">
                        <a:latin typeface="Calibri"/>
                        <a:ea typeface="Calibri"/>
                        <a:cs typeface="Times New Roman"/>
                      </a:endParaRPr>
                    </a:p>
                  </a:txBody>
                  <a:tcPr marL="68580" marR="68580" marT="0" marB="0" anchor="b">
                    <a:cell3D prstMaterial="dkEdge">
                      <a:bevel prst="riblet"/>
                      <a:lightRig rig="flood" dir="t"/>
                    </a:cell3D>
                  </a:tcPr>
                </a:tc>
              </a:tr>
              <a:tr h="384231">
                <a:tc gridSpan="4">
                  <a:txBody>
                    <a:bodyPr/>
                    <a:lstStyle/>
                    <a:p>
                      <a:pPr marL="478935" marR="0" lvl="1" algn="l">
                        <a:lnSpc>
                          <a:spcPct val="150000"/>
                        </a:lnSpc>
                        <a:spcBef>
                          <a:spcPts val="0"/>
                        </a:spcBef>
                        <a:spcAft>
                          <a:spcPts val="0"/>
                        </a:spcAft>
                      </a:pPr>
                      <a:r>
                        <a:rPr lang="en-IN" sz="1600" b="1" kern="1200" dirty="0" smtClean="0">
                          <a:solidFill>
                            <a:schemeClr val="tx1"/>
                          </a:solidFill>
                          <a:latin typeface="+mn-lt"/>
                          <a:ea typeface="+mn-ea"/>
                          <a:cs typeface="+mn-cs"/>
                        </a:rPr>
                        <a:t> </a:t>
                      </a:r>
                      <a:r>
                        <a:rPr lang="en-IN" sz="1600" b="1" i="1" kern="1200" dirty="0" smtClean="0">
                          <a:solidFill>
                            <a:schemeClr val="tx1"/>
                          </a:solidFill>
                          <a:latin typeface="+mn-lt"/>
                          <a:ea typeface="+mn-ea"/>
                          <a:cs typeface="+mn-cs"/>
                        </a:rPr>
                        <a:t>V</a:t>
                      </a:r>
                      <a:r>
                        <a:rPr lang="en-IN" sz="1600" b="1" i="1" kern="1200" baseline="30000" dirty="0" smtClean="0">
                          <a:solidFill>
                            <a:schemeClr val="tx1"/>
                          </a:solidFill>
                          <a:latin typeface="+mn-lt"/>
                          <a:ea typeface="+mn-ea"/>
                          <a:cs typeface="+mn-cs"/>
                        </a:rPr>
                        <a:t>(0</a:t>
                      </a:r>
                      <a:r>
                        <a:rPr lang="en-IN" sz="1600" b="1" kern="1200" baseline="30000" dirty="0" smtClean="0">
                          <a:solidFill>
                            <a:schemeClr val="tx1"/>
                          </a:solidFill>
                          <a:latin typeface="+mn-lt"/>
                          <a:ea typeface="+mn-ea"/>
                          <a:cs typeface="+mn-cs"/>
                        </a:rPr>
                        <a:t>)</a:t>
                      </a:r>
                      <a:r>
                        <a:rPr lang="en-IN" sz="1600" kern="1200" dirty="0" smtClean="0">
                          <a:solidFill>
                            <a:schemeClr val="tx1"/>
                          </a:solidFill>
                          <a:latin typeface="+mn-lt"/>
                          <a:ea typeface="+mn-ea"/>
                          <a:cs typeface="+mn-cs"/>
                        </a:rPr>
                        <a:t>= </a:t>
                      </a:r>
                      <a:r>
                        <a:rPr lang="en-US" sz="1600" kern="1200" dirty="0" smtClean="0">
                          <a:solidFill>
                            <a:schemeClr val="tx1"/>
                          </a:solidFill>
                          <a:latin typeface="+mn-lt"/>
                          <a:ea typeface="+mn-ea"/>
                          <a:cs typeface="+mn-cs"/>
                        </a:rPr>
                        <a:t>6.9720</a:t>
                      </a:r>
                      <a:r>
                        <a:rPr lang="en-IN" sz="1600" kern="1200" dirty="0" smtClean="0">
                          <a:solidFill>
                            <a:schemeClr val="tx1"/>
                          </a:solidFill>
                          <a:latin typeface="+mn-lt"/>
                          <a:ea typeface="+mn-ea"/>
                          <a:cs typeface="+mn-cs"/>
                        </a:rPr>
                        <a:t>; </a:t>
                      </a:r>
                      <a:r>
                        <a:rPr lang="en-IN" sz="1600" b="1" i="1" kern="1200" dirty="0" smtClean="0">
                          <a:solidFill>
                            <a:schemeClr val="tx1"/>
                          </a:solidFill>
                          <a:latin typeface="+mn-lt"/>
                          <a:ea typeface="+mn-ea"/>
                          <a:cs typeface="+mn-cs"/>
                        </a:rPr>
                        <a:t>V</a:t>
                      </a:r>
                      <a:r>
                        <a:rPr lang="en-IN" sz="1600" b="1" i="1" kern="1200" baseline="30000" dirty="0" smtClean="0">
                          <a:solidFill>
                            <a:schemeClr val="tx1"/>
                          </a:solidFill>
                          <a:latin typeface="+mn-lt"/>
                          <a:ea typeface="+mn-ea"/>
                          <a:cs typeface="+mn-cs"/>
                        </a:rPr>
                        <a:t>(1)</a:t>
                      </a:r>
                      <a:r>
                        <a:rPr lang="en-IN" sz="1600" kern="1200" baseline="30000" dirty="0" smtClean="0">
                          <a:solidFill>
                            <a:schemeClr val="tx1"/>
                          </a:solidFill>
                          <a:latin typeface="+mn-lt"/>
                          <a:ea typeface="+mn-ea"/>
                          <a:cs typeface="+mn-cs"/>
                        </a:rPr>
                        <a:t> </a:t>
                      </a:r>
                      <a:r>
                        <a:rPr lang="en-IN" sz="1600" kern="1200" dirty="0" smtClean="0">
                          <a:solidFill>
                            <a:schemeClr val="tx1"/>
                          </a:solidFill>
                          <a:latin typeface="+mn-lt"/>
                          <a:ea typeface="+mn-ea"/>
                          <a:cs typeface="+mn-cs"/>
                        </a:rPr>
                        <a:t>= </a:t>
                      </a:r>
                      <a:r>
                        <a:rPr lang="en-US" sz="1600" kern="1200" dirty="0" smtClean="0">
                          <a:solidFill>
                            <a:schemeClr val="tx1"/>
                          </a:solidFill>
                          <a:latin typeface="+mn-lt"/>
                          <a:ea typeface="+mn-ea"/>
                          <a:cs typeface="+mn-cs"/>
                        </a:rPr>
                        <a:t>-107.1962</a:t>
                      </a:r>
                      <a:r>
                        <a:rPr lang="en-IN" sz="1600" kern="1200" dirty="0" smtClean="0">
                          <a:solidFill>
                            <a:schemeClr val="tx1"/>
                          </a:solidFill>
                          <a:latin typeface="+mn-lt"/>
                          <a:ea typeface="+mn-ea"/>
                          <a:cs typeface="+mn-cs"/>
                        </a:rPr>
                        <a:t>; </a:t>
                      </a:r>
                      <a:r>
                        <a:rPr lang="en-IN" sz="1600" b="1" i="1" kern="1200" dirty="0" smtClean="0">
                          <a:solidFill>
                            <a:schemeClr val="tx1"/>
                          </a:solidFill>
                          <a:latin typeface="+mn-lt"/>
                          <a:ea typeface="+mn-ea"/>
                          <a:cs typeface="+mn-cs"/>
                        </a:rPr>
                        <a:t>V</a:t>
                      </a:r>
                      <a:r>
                        <a:rPr lang="en-IN" sz="1600" b="1" i="1" kern="1200" baseline="30000" dirty="0" smtClean="0">
                          <a:solidFill>
                            <a:schemeClr val="tx1"/>
                          </a:solidFill>
                          <a:latin typeface="+mn-lt"/>
                          <a:ea typeface="+mn-ea"/>
                          <a:cs typeface="+mn-cs"/>
                        </a:rPr>
                        <a:t>(2)</a:t>
                      </a:r>
                      <a:r>
                        <a:rPr lang="en-IN" sz="1600" kern="1200" dirty="0" smtClean="0">
                          <a:solidFill>
                            <a:schemeClr val="tx1"/>
                          </a:solidFill>
                          <a:latin typeface="+mn-lt"/>
                          <a:ea typeface="+mn-ea"/>
                          <a:cs typeface="+mn-cs"/>
                        </a:rPr>
                        <a:t> = </a:t>
                      </a:r>
                      <a:r>
                        <a:rPr lang="en-US" sz="1600" kern="1200" dirty="0" smtClean="0">
                          <a:solidFill>
                            <a:schemeClr val="tx1"/>
                          </a:solidFill>
                          <a:latin typeface="+mn-lt"/>
                          <a:ea typeface="+mn-ea"/>
                          <a:cs typeface="+mn-cs"/>
                        </a:rPr>
                        <a:t>-16.5653</a:t>
                      </a:r>
                      <a:r>
                        <a:rPr lang="en-IN" sz="1600" kern="1200" dirty="0" smtClean="0">
                          <a:solidFill>
                            <a:schemeClr val="tx1"/>
                          </a:solidFill>
                          <a:latin typeface="+mn-lt"/>
                          <a:ea typeface="+mn-ea"/>
                          <a:cs typeface="+mn-cs"/>
                        </a:rPr>
                        <a:t>; </a:t>
                      </a:r>
                      <a:r>
                        <a:rPr lang="en-IN" sz="1600" b="1" i="1" kern="1200" dirty="0" smtClean="0">
                          <a:solidFill>
                            <a:schemeClr val="tx1"/>
                          </a:solidFill>
                          <a:latin typeface="+mn-lt"/>
                          <a:ea typeface="+mn-ea"/>
                          <a:cs typeface="+mn-cs"/>
                          <a:sym typeface="Symbol"/>
                        </a:rPr>
                        <a:t></a:t>
                      </a:r>
                      <a:r>
                        <a:rPr lang="en-IN" sz="1600" b="1" i="1" kern="1200" dirty="0" smtClean="0">
                          <a:solidFill>
                            <a:schemeClr val="tx1"/>
                          </a:solidFill>
                          <a:latin typeface="+mn-lt"/>
                          <a:ea typeface="+mn-ea"/>
                          <a:cs typeface="+mn-cs"/>
                        </a:rPr>
                        <a:t>(V</a:t>
                      </a:r>
                      <a:r>
                        <a:rPr lang="en-IN" sz="1600" b="1" i="1" kern="1200" baseline="30000" dirty="0" smtClean="0">
                          <a:solidFill>
                            <a:schemeClr val="tx1"/>
                          </a:solidFill>
                          <a:latin typeface="+mn-lt"/>
                          <a:ea typeface="+mn-ea"/>
                          <a:cs typeface="+mn-cs"/>
                        </a:rPr>
                        <a:t>E</a:t>
                      </a:r>
                      <a:r>
                        <a:rPr lang="en-IN" sz="1600" b="1" i="1" kern="1200" dirty="0" smtClean="0">
                          <a:solidFill>
                            <a:schemeClr val="tx1"/>
                          </a:solidFill>
                          <a:latin typeface="+mn-lt"/>
                          <a:ea typeface="+mn-ea"/>
                          <a:cs typeface="+mn-cs"/>
                        </a:rPr>
                        <a:t>)</a:t>
                      </a:r>
                      <a:r>
                        <a:rPr lang="en-IN" sz="1600" kern="1200" dirty="0" smtClean="0">
                          <a:solidFill>
                            <a:schemeClr val="tx1"/>
                          </a:solidFill>
                          <a:latin typeface="+mn-lt"/>
                          <a:ea typeface="+mn-ea"/>
                          <a:cs typeface="+mn-cs"/>
                        </a:rPr>
                        <a:t> = </a:t>
                      </a:r>
                      <a:r>
                        <a:rPr lang="en-US" sz="1600" kern="1200" dirty="0" smtClean="0">
                          <a:solidFill>
                            <a:schemeClr val="tx1"/>
                          </a:solidFill>
                          <a:latin typeface="+mn-lt"/>
                          <a:ea typeface="+mn-ea"/>
                          <a:cs typeface="+mn-cs"/>
                        </a:rPr>
                        <a:t>0.0002</a:t>
                      </a:r>
                      <a:r>
                        <a:rPr lang="en-IN" sz="1600" kern="1200" dirty="0" smtClean="0">
                          <a:solidFill>
                            <a:schemeClr val="tx1"/>
                          </a:solidFill>
                          <a:latin typeface="+mn-lt"/>
                          <a:ea typeface="+mn-ea"/>
                          <a:cs typeface="+mn-cs"/>
                        </a:rPr>
                        <a:t> cm</a:t>
                      </a:r>
                      <a:r>
                        <a:rPr lang="en-IN" sz="1600" kern="1200" baseline="30000" dirty="0" smtClean="0">
                          <a:solidFill>
                            <a:schemeClr val="tx1"/>
                          </a:solidFill>
                          <a:latin typeface="+mn-lt"/>
                          <a:ea typeface="+mn-ea"/>
                          <a:cs typeface="+mn-cs"/>
                        </a:rPr>
                        <a:t>3</a:t>
                      </a:r>
                      <a:r>
                        <a:rPr lang="en-IN" sz="1600" kern="1200" dirty="0" smtClean="0">
                          <a:solidFill>
                            <a:schemeClr val="tx1"/>
                          </a:solidFill>
                          <a:latin typeface="+mn-lt"/>
                          <a:ea typeface="+mn-ea"/>
                          <a:cs typeface="+mn-cs"/>
                        </a:rPr>
                        <a:t>. mol </a:t>
                      </a:r>
                      <a:r>
                        <a:rPr lang="en-IN" sz="1600" kern="1200" baseline="30000" dirty="0" smtClean="0">
                          <a:solidFill>
                            <a:schemeClr val="tx1"/>
                          </a:solidFill>
                          <a:latin typeface="+mn-lt"/>
                          <a:ea typeface="+mn-ea"/>
                          <a:cs typeface="+mn-cs"/>
                        </a:rPr>
                        <a:t>-1</a:t>
                      </a:r>
                      <a:endParaRPr lang="en-US" sz="1600" dirty="0">
                        <a:latin typeface="Calibri"/>
                        <a:ea typeface="Calibri"/>
                        <a:cs typeface="Times New Roman"/>
                      </a:endParaRPr>
                    </a:p>
                  </a:txBody>
                  <a:tcPr marL="68580" marR="68580" marT="0" marB="0" anchor="b">
                    <a:cell3D prstMaterial="dkEdge">
                      <a:bevel prst="riblet"/>
                      <a:lightRig rig="flood" dir="t"/>
                    </a:cell3D>
                  </a:tcPr>
                </a:tc>
                <a:tc hMerge="1">
                  <a:txBody>
                    <a:bodyPr/>
                    <a:lstStyle/>
                    <a:p>
                      <a:pPr marL="0" marR="0" algn="ctr">
                        <a:lnSpc>
                          <a:spcPct val="150000"/>
                        </a:lnSpc>
                        <a:spcBef>
                          <a:spcPts val="0"/>
                        </a:spcBef>
                        <a:spcAft>
                          <a:spcPts val="0"/>
                        </a:spcAft>
                      </a:pPr>
                      <a:endParaRPr lang="en-US" sz="1100" dirty="0">
                        <a:latin typeface="Calibri"/>
                        <a:ea typeface="Calibri"/>
                        <a:cs typeface="Times New Roman"/>
                      </a:endParaRPr>
                    </a:p>
                  </a:txBody>
                  <a:tcPr marL="68580" marR="68580" marT="0" marB="0" anchor="b">
                    <a:cell3D prstMaterial="dkEdge">
                      <a:bevel prst="riblet"/>
                      <a:lightRig rig="flood" dir="t"/>
                    </a:cell3D>
                  </a:tcPr>
                </a:tc>
                <a:tc hMerge="1">
                  <a:txBody>
                    <a:bodyPr/>
                    <a:lstStyle/>
                    <a:p>
                      <a:pPr marL="0" marR="0" algn="ctr">
                        <a:lnSpc>
                          <a:spcPct val="150000"/>
                        </a:lnSpc>
                        <a:spcBef>
                          <a:spcPts val="0"/>
                        </a:spcBef>
                        <a:spcAft>
                          <a:spcPts val="0"/>
                        </a:spcAft>
                      </a:pPr>
                      <a:endParaRPr lang="en-US" sz="1100" dirty="0">
                        <a:latin typeface="Calibri"/>
                        <a:ea typeface="Calibri"/>
                        <a:cs typeface="Times New Roman"/>
                      </a:endParaRPr>
                    </a:p>
                  </a:txBody>
                  <a:tcPr marL="68580" marR="68580" marT="0" marB="0" anchor="b">
                    <a:cell3D prstMaterial="dkEdge">
                      <a:bevel prst="riblet"/>
                      <a:lightRig rig="flood" dir="t"/>
                    </a:cell3D>
                  </a:tcPr>
                </a:tc>
                <a:tc hMerge="1">
                  <a:txBody>
                    <a:bodyPr/>
                    <a:lstStyle/>
                    <a:p>
                      <a:pPr marL="0" marR="0" algn="ctr">
                        <a:lnSpc>
                          <a:spcPct val="150000"/>
                        </a:lnSpc>
                        <a:spcBef>
                          <a:spcPts val="0"/>
                        </a:spcBef>
                        <a:spcAft>
                          <a:spcPts val="0"/>
                        </a:spcAft>
                      </a:pPr>
                      <a:endParaRPr lang="en-US" sz="1100" dirty="0">
                        <a:latin typeface="Calibri"/>
                        <a:ea typeface="Calibri"/>
                        <a:cs typeface="Times New Roman"/>
                      </a:endParaRPr>
                    </a:p>
                  </a:txBody>
                  <a:tcPr marL="68580" marR="68580" marT="0" marB="0" anchor="b">
                    <a:cell3D prstMaterial="dkEdge">
                      <a:bevel prst="riblet"/>
                      <a:lightRig rig="flood" dir="t"/>
                    </a:cell3D>
                  </a:tcPr>
                </a:tc>
              </a:tr>
            </a:tbl>
          </a:graphicData>
        </a:graphic>
      </p:graphicFrame>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76200" y="46038"/>
            <a:ext cx="8991600" cy="411162"/>
          </a:xfrm>
          <a:prstGeom prst="rect">
            <a:avLst/>
          </a:prstGeom>
        </p:spPr>
        <p:txBody>
          <a:bodyPr rtlCol="0">
            <a:noAutofit/>
          </a:bodyPr>
          <a:lstStyle/>
          <a:p>
            <a:pPr lvl="0" algn="ctr" defTabSz="957870">
              <a:spcBef>
                <a:spcPct val="0"/>
              </a:spcBef>
              <a:defRPr/>
            </a:pPr>
            <a:r>
              <a:rPr kumimoji="0" lang="en-US" sz="1600" b="1" i="0" u="none" strike="noStrike" kern="1200" cap="none" spc="0" normalizeH="0" baseline="0" noProof="0" dirty="0" smtClean="0">
                <a:ln>
                  <a:noFill/>
                </a:ln>
                <a:solidFill>
                  <a:schemeClr val="accent2">
                    <a:lumMod val="50000"/>
                  </a:schemeClr>
                </a:solidFill>
                <a:effectLst/>
                <a:uLnTx/>
                <a:uFillTx/>
                <a:latin typeface="+mj-lt"/>
                <a:ea typeface="+mj-ea"/>
                <a:cs typeface="+mj-cs"/>
              </a:rPr>
              <a:t>Table 2. Excess isentropic </a:t>
            </a:r>
            <a:r>
              <a:rPr kumimoji="0" lang="en-US" sz="1600" b="1" i="0" u="none" strike="noStrike" kern="1200" cap="none" spc="0" normalizeH="0" baseline="0" noProof="0" dirty="0" err="1" smtClean="0">
                <a:ln>
                  <a:noFill/>
                </a:ln>
                <a:solidFill>
                  <a:schemeClr val="accent2">
                    <a:lumMod val="50000"/>
                  </a:schemeClr>
                </a:solidFill>
                <a:effectLst/>
                <a:uLnTx/>
                <a:uFillTx/>
                <a:latin typeface="+mj-lt"/>
                <a:ea typeface="+mj-ea"/>
                <a:cs typeface="+mj-cs"/>
              </a:rPr>
              <a:t>compressibilities</a:t>
            </a:r>
            <a:r>
              <a:rPr kumimoji="0" lang="en-US" sz="1600" b="1" i="0" u="none" strike="noStrike" kern="1200" cap="none" spc="0" normalizeH="0" baseline="0" noProof="0" dirty="0" smtClean="0">
                <a:ln>
                  <a:noFill/>
                </a:ln>
                <a:solidFill>
                  <a:schemeClr val="accent2">
                    <a:lumMod val="50000"/>
                  </a:schemeClr>
                </a:solidFill>
                <a:effectLst/>
                <a:uLnTx/>
                <a:uFillTx/>
                <a:latin typeface="+mj-lt"/>
                <a:ea typeface="+mj-ea"/>
                <a:cs typeface="+mj-cs"/>
              </a:rPr>
              <a:t> </a:t>
            </a:r>
            <a:r>
              <a:rPr lang="en-US" sz="1600" b="1" dirty="0" smtClean="0">
                <a:solidFill>
                  <a:schemeClr val="accent2">
                    <a:lumMod val="50000"/>
                  </a:schemeClr>
                </a:solidFill>
                <a:latin typeface="+mj-lt"/>
                <a:ea typeface="+mj-ea"/>
                <a:cs typeface="+mj-cs"/>
              </a:rPr>
              <a:t>of [</a:t>
            </a:r>
            <a:r>
              <a:rPr lang="en-US" sz="1600" b="1" dirty="0" err="1" smtClean="0">
                <a:solidFill>
                  <a:schemeClr val="accent2">
                    <a:lumMod val="50000"/>
                  </a:schemeClr>
                </a:solidFill>
                <a:latin typeface="+mj-lt"/>
                <a:ea typeface="+mj-ea"/>
                <a:cs typeface="+mj-cs"/>
              </a:rPr>
              <a:t>emim</a:t>
            </a:r>
            <a:r>
              <a:rPr lang="en-US" sz="1600" b="1" dirty="0" smtClean="0">
                <a:solidFill>
                  <a:schemeClr val="accent2">
                    <a:lumMod val="50000"/>
                  </a:schemeClr>
                </a:solidFill>
                <a:latin typeface="+mj-lt"/>
                <a:ea typeface="+mj-ea"/>
                <a:cs typeface="+mj-cs"/>
              </a:rPr>
              <a:t>][BF4] (</a:t>
            </a:r>
            <a:r>
              <a:rPr lang="en-US" sz="1600" b="1" dirty="0" err="1" smtClean="0">
                <a:solidFill>
                  <a:schemeClr val="accent2">
                    <a:lumMod val="50000"/>
                  </a:schemeClr>
                </a:solidFill>
                <a:latin typeface="+mj-lt"/>
                <a:ea typeface="+mj-ea"/>
                <a:cs typeface="+mj-cs"/>
              </a:rPr>
              <a:t>i</a:t>
            </a:r>
            <a:r>
              <a:rPr lang="en-US" sz="1600" b="1" dirty="0" smtClean="0">
                <a:solidFill>
                  <a:schemeClr val="accent2">
                    <a:lumMod val="50000"/>
                  </a:schemeClr>
                </a:solidFill>
                <a:latin typeface="+mj-lt"/>
                <a:ea typeface="+mj-ea"/>
                <a:cs typeface="+mj-cs"/>
              </a:rPr>
              <a:t>) + water (j) + FD (k) ternary mixture at 298.15 K</a:t>
            </a:r>
            <a:endParaRPr kumimoji="0" lang="en-US" sz="1600" b="0" i="0" u="none" strike="noStrike" kern="1200" cap="none" spc="0" normalizeH="0" baseline="0" noProof="0" dirty="0">
              <a:ln>
                <a:noFill/>
              </a:ln>
              <a:solidFill>
                <a:schemeClr val="accent2">
                  <a:lumMod val="50000"/>
                </a:schemeClr>
              </a:solidFill>
              <a:effectLst/>
              <a:uLnTx/>
              <a:uFillTx/>
              <a:latin typeface="+mj-lt"/>
              <a:ea typeface="+mj-ea"/>
              <a:cs typeface="+mj-cs"/>
            </a:endParaRPr>
          </a:p>
        </p:txBody>
      </p:sp>
      <p:graphicFrame>
        <p:nvGraphicFramePr>
          <p:cNvPr id="5" name="Content Placeholder 3"/>
          <p:cNvGraphicFramePr>
            <a:graphicFrameLocks/>
          </p:cNvGraphicFramePr>
          <p:nvPr/>
        </p:nvGraphicFramePr>
        <p:xfrm>
          <a:off x="76200" y="680426"/>
          <a:ext cx="8991600" cy="6101374"/>
        </p:xfrm>
        <a:graphic>
          <a:graphicData uri="http://schemas.openxmlformats.org/drawingml/2006/table">
            <a:tbl>
              <a:tblPr firstRow="1" bandRow="1">
                <a:tableStyleId>{BC89EF96-8CEA-46FF-86C4-4CE0E7609802}</a:tableStyleId>
              </a:tblPr>
              <a:tblGrid>
                <a:gridCol w="1798320"/>
                <a:gridCol w="1798320"/>
                <a:gridCol w="1798320"/>
                <a:gridCol w="1798320"/>
                <a:gridCol w="1798320"/>
              </a:tblGrid>
              <a:tr h="384982">
                <a:tc>
                  <a:txBody>
                    <a:bodyPr/>
                    <a:lstStyle/>
                    <a:p>
                      <a:pPr marL="0" marR="0" algn="ctr">
                        <a:lnSpc>
                          <a:spcPct val="150000"/>
                        </a:lnSpc>
                        <a:spcBef>
                          <a:spcPts val="0"/>
                        </a:spcBef>
                        <a:spcAft>
                          <a:spcPts val="0"/>
                        </a:spcAft>
                      </a:pPr>
                      <a:r>
                        <a:rPr lang="en-US" sz="1600" b="1" i="1" dirty="0" smtClean="0">
                          <a:latin typeface="Times New Roman"/>
                          <a:ea typeface="Times New Roman"/>
                          <a:cs typeface="Times New Roman"/>
                        </a:rPr>
                        <a:t>x</a:t>
                      </a:r>
                      <a:r>
                        <a:rPr lang="en-US" sz="1600" b="1" baseline="-25000" dirty="0" smtClean="0">
                          <a:latin typeface="Times New Roman"/>
                          <a:ea typeface="Times New Roman"/>
                          <a:cs typeface="Times New Roman"/>
                        </a:rPr>
                        <a:t>i</a:t>
                      </a:r>
                      <a:endParaRPr lang="en-US" sz="1600" b="1" baseline="-25000" dirty="0">
                        <a:latin typeface="Times New Roman"/>
                        <a:ea typeface="Times New Roman"/>
                        <a:cs typeface="Times New Roman"/>
                      </a:endParaRPr>
                    </a:p>
                  </a:txBody>
                  <a:tcPr marL="74295" marR="74295" marT="0" marB="0">
                    <a:cell3D prstMaterial="dkEdge">
                      <a:bevel prst="riblet"/>
                      <a:lightRig rig="flood" dir="t"/>
                    </a:cell3D>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600" b="1" i="1" dirty="0" smtClean="0">
                          <a:latin typeface="Times New Roman"/>
                          <a:ea typeface="Times New Roman"/>
                          <a:cs typeface="Times New Roman"/>
                        </a:rPr>
                        <a:t>x</a:t>
                      </a:r>
                      <a:r>
                        <a:rPr lang="en-US" sz="1600" b="1" i="0" baseline="-25000" dirty="0" smtClean="0">
                          <a:latin typeface="Times New Roman"/>
                          <a:ea typeface="Times New Roman"/>
                          <a:cs typeface="Times New Roman"/>
                        </a:rPr>
                        <a:t>j</a:t>
                      </a:r>
                    </a:p>
                  </a:txBody>
                  <a:tcPr marL="74295" marR="74295" marT="0" marB="0">
                    <a:cell3D prstMaterial="dkEdge">
                      <a:bevel prst="riblet"/>
                      <a:lightRig rig="flood" dir="t"/>
                    </a:cell3D>
                  </a:tcPr>
                </a:tc>
                <a:tc>
                  <a:txBody>
                    <a:bodyPr/>
                    <a:lstStyle/>
                    <a:p>
                      <a:pPr algn="ctr">
                        <a:lnSpc>
                          <a:spcPct val="150000"/>
                        </a:lnSpc>
                      </a:pPr>
                      <a:r>
                        <a:rPr lang="en-US" sz="1600" b="1" dirty="0" smtClean="0">
                          <a:latin typeface="Times New Roman"/>
                          <a:ea typeface="Times New Roman"/>
                          <a:cs typeface="Times New Roman"/>
                          <a:sym typeface="Symbol"/>
                        </a:rPr>
                        <a:t></a:t>
                      </a:r>
                      <a:r>
                        <a:rPr lang="en-US" sz="1600" b="1" baseline="-25000" dirty="0" smtClean="0">
                          <a:latin typeface="Times New Roman"/>
                          <a:ea typeface="Times New Roman"/>
                          <a:cs typeface="Times New Roman"/>
                          <a:sym typeface="Symbol"/>
                        </a:rPr>
                        <a:t>S</a:t>
                      </a:r>
                      <a:endParaRPr lang="en-US" sz="1600" b="1" dirty="0"/>
                    </a:p>
                  </a:txBody>
                  <a:tcPr marL="74295" marR="74295" marT="0" marB="0">
                    <a:cell3D prstMaterial="dkEdge">
                      <a:bevel prst="riblet"/>
                      <a:lightRig rig="flood" dir="t"/>
                    </a:cell3D>
                  </a:tcPr>
                </a:tc>
                <a:tc>
                  <a:txBody>
                    <a:bodyPr/>
                    <a:lstStyle/>
                    <a:p>
                      <a:pPr marL="0" marR="0" algn="ctr">
                        <a:lnSpc>
                          <a:spcPct val="150000"/>
                        </a:lnSpc>
                        <a:spcBef>
                          <a:spcPts val="0"/>
                        </a:spcBef>
                        <a:spcAft>
                          <a:spcPts val="0"/>
                        </a:spcAft>
                      </a:pPr>
                      <a:r>
                        <a:rPr lang="en-US" sz="1600" b="1" dirty="0" smtClean="0">
                          <a:latin typeface="Times New Roman"/>
                          <a:ea typeface="Times New Roman"/>
                          <a:cs typeface="Times New Roman"/>
                          <a:sym typeface="Symbol"/>
                        </a:rPr>
                        <a:t></a:t>
                      </a:r>
                      <a:r>
                        <a:rPr lang="en-US" sz="1600" b="1" baseline="-25000" dirty="0" smtClean="0">
                          <a:latin typeface="Times New Roman"/>
                          <a:ea typeface="Times New Roman"/>
                          <a:cs typeface="Times New Roman"/>
                          <a:sym typeface="Symbol"/>
                        </a:rPr>
                        <a:t>S</a:t>
                      </a:r>
                      <a:r>
                        <a:rPr lang="en-US" sz="1600" b="1" baseline="30000" dirty="0" smtClean="0">
                          <a:latin typeface="Times New Roman"/>
                          <a:ea typeface="Times New Roman"/>
                          <a:cs typeface="Times New Roman"/>
                          <a:sym typeface="Symbol"/>
                        </a:rPr>
                        <a:t>E </a:t>
                      </a:r>
                      <a:r>
                        <a:rPr lang="en-US" sz="1600" b="1" dirty="0" smtClean="0">
                          <a:latin typeface="Times New Roman"/>
                          <a:ea typeface="Times New Roman"/>
                          <a:cs typeface="Times New Roman"/>
                          <a:sym typeface="Symbol"/>
                        </a:rPr>
                        <a:t>(</a:t>
                      </a:r>
                      <a:r>
                        <a:rPr lang="en-US" sz="1600" b="1" dirty="0" err="1" smtClean="0">
                          <a:latin typeface="Times New Roman"/>
                          <a:ea typeface="Times New Roman"/>
                          <a:cs typeface="Times New Roman"/>
                          <a:sym typeface="Symbol"/>
                        </a:rPr>
                        <a:t>Exptl</a:t>
                      </a:r>
                      <a:r>
                        <a:rPr lang="en-US" sz="1600" b="1" dirty="0" smtClean="0">
                          <a:latin typeface="Times New Roman"/>
                          <a:ea typeface="Times New Roman"/>
                          <a:cs typeface="Times New Roman"/>
                          <a:sym typeface="Symbol"/>
                        </a:rPr>
                        <a:t>)</a:t>
                      </a:r>
                      <a:endParaRPr lang="en-US" sz="1600" b="1" baseline="30000" dirty="0">
                        <a:latin typeface="Times New Roman"/>
                        <a:ea typeface="Times New Roman"/>
                        <a:cs typeface="Times New Roman"/>
                      </a:endParaRPr>
                    </a:p>
                  </a:txBody>
                  <a:tcPr marL="74295" marR="74295" marT="0" marB="0">
                    <a:cell3D prstMaterial="dkEdge">
                      <a:bevel prst="riblet"/>
                      <a:lightRig rig="flood" dir="t"/>
                    </a:cell3D>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600" b="1" dirty="0" smtClean="0">
                          <a:latin typeface="Times New Roman"/>
                          <a:ea typeface="Times New Roman"/>
                          <a:cs typeface="Times New Roman"/>
                          <a:sym typeface="Symbol"/>
                        </a:rPr>
                        <a:t></a:t>
                      </a:r>
                      <a:r>
                        <a:rPr lang="en-US" sz="1600" b="1" baseline="-25000" dirty="0" smtClean="0">
                          <a:latin typeface="Times New Roman"/>
                          <a:ea typeface="Times New Roman"/>
                          <a:cs typeface="Times New Roman"/>
                          <a:sym typeface="Symbol"/>
                        </a:rPr>
                        <a:t>S</a:t>
                      </a:r>
                      <a:r>
                        <a:rPr lang="en-US" sz="1600" b="1" baseline="30000" dirty="0" smtClean="0">
                          <a:latin typeface="Times New Roman"/>
                          <a:ea typeface="Times New Roman"/>
                          <a:cs typeface="Times New Roman"/>
                          <a:sym typeface="Symbol"/>
                        </a:rPr>
                        <a:t>E</a:t>
                      </a:r>
                      <a:r>
                        <a:rPr lang="en-US" sz="1600" b="1" baseline="0" dirty="0" smtClean="0">
                          <a:latin typeface="Times New Roman"/>
                          <a:ea typeface="Times New Roman"/>
                          <a:cs typeface="Times New Roman"/>
                          <a:sym typeface="Symbol"/>
                        </a:rPr>
                        <a:t>(Graph</a:t>
                      </a:r>
                      <a:r>
                        <a:rPr lang="en-US" sz="1600" b="1" dirty="0" smtClean="0">
                          <a:latin typeface="Times New Roman"/>
                          <a:ea typeface="Times New Roman"/>
                          <a:cs typeface="Times New Roman"/>
                          <a:sym typeface="Symbol"/>
                        </a:rPr>
                        <a:t>)</a:t>
                      </a:r>
                      <a:endParaRPr lang="en-US" sz="1600" b="1" baseline="30000" dirty="0" smtClean="0">
                        <a:latin typeface="Times New Roman"/>
                        <a:ea typeface="Times New Roman"/>
                        <a:cs typeface="Times New Roman"/>
                      </a:endParaRPr>
                    </a:p>
                  </a:txBody>
                  <a:tcPr marL="74295" marR="74295" marT="0" marB="0">
                    <a:cell3D prstMaterial="dkEdge">
                      <a:bevel prst="riblet"/>
                      <a:lightRig rig="flood" dir="t"/>
                    </a:cell3D>
                  </a:tcPr>
                </a:tc>
              </a:tr>
              <a:tr h="384982">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0.1596</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0.7695</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340.34</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-76.27</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-79.25</a:t>
                      </a:r>
                      <a:endParaRPr lang="en-US" sz="1600">
                        <a:latin typeface="Calibri"/>
                        <a:ea typeface="Calibri"/>
                        <a:cs typeface="Times New Roman"/>
                      </a:endParaRPr>
                    </a:p>
                  </a:txBody>
                  <a:tcPr marL="68580" marR="68580" marT="0" marB="0" anchor="b">
                    <a:cell3D prstMaterial="dkEdge">
                      <a:bevel prst="riblet"/>
                      <a:lightRig rig="flood" dir="t"/>
                    </a:cell3D>
                  </a:tcPr>
                </a:tc>
              </a:tr>
              <a:tr h="384982">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0.1809</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0.7349</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331.57</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-80.51</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-82.45</a:t>
                      </a:r>
                      <a:endParaRPr lang="en-US" sz="1600">
                        <a:latin typeface="Calibri"/>
                        <a:ea typeface="Calibri"/>
                        <a:cs typeface="Times New Roman"/>
                      </a:endParaRPr>
                    </a:p>
                  </a:txBody>
                  <a:tcPr marL="68580" marR="68580" marT="0" marB="0" anchor="b">
                    <a:cell3D prstMaterial="dkEdge">
                      <a:bevel prst="riblet"/>
                      <a:lightRig rig="flood" dir="t"/>
                    </a:cell3D>
                  </a:tcPr>
                </a:tc>
              </a:tr>
              <a:tr h="384982">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0.1947</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0.7076</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326.46</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-82.19</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-82.19</a:t>
                      </a:r>
                      <a:endParaRPr lang="en-US" sz="1600">
                        <a:latin typeface="Calibri"/>
                        <a:ea typeface="Calibri"/>
                        <a:cs typeface="Times New Roman"/>
                      </a:endParaRPr>
                    </a:p>
                  </a:txBody>
                  <a:tcPr marL="68580" marR="68580" marT="0" marB="0" anchor="b">
                    <a:cell3D prstMaterial="dkEdge">
                      <a:bevel prst="riblet"/>
                      <a:lightRig rig="flood" dir="t"/>
                    </a:cell3D>
                  </a:tcPr>
                </a:tc>
              </a:tr>
              <a:tr h="384982">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0.2047</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0.6876</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323.16</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-82.98</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-81.64</a:t>
                      </a:r>
                      <a:endParaRPr lang="en-US" sz="1600">
                        <a:latin typeface="Calibri"/>
                        <a:ea typeface="Calibri"/>
                        <a:cs typeface="Times New Roman"/>
                      </a:endParaRPr>
                    </a:p>
                  </a:txBody>
                  <a:tcPr marL="68580" marR="68580" marT="0" marB="0" anchor="b">
                    <a:cell3D prstMaterial="dkEdge">
                      <a:bevel prst="riblet"/>
                      <a:lightRig rig="flood" dir="t"/>
                    </a:cell3D>
                  </a:tcPr>
                </a:tc>
              </a:tr>
              <a:tr h="384982">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0.2217</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0.6541</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318.39</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-83.55</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-80.34</a:t>
                      </a:r>
                      <a:endParaRPr lang="en-US" sz="1600">
                        <a:latin typeface="Calibri"/>
                        <a:ea typeface="Calibri"/>
                        <a:cs typeface="Times New Roman"/>
                      </a:endParaRPr>
                    </a:p>
                  </a:txBody>
                  <a:tcPr marL="68580" marR="68580" marT="0" marB="0" anchor="b">
                    <a:cell3D prstMaterial="dkEdge">
                      <a:bevel prst="riblet"/>
                      <a:lightRig rig="flood" dir="t"/>
                    </a:cell3D>
                  </a:tcPr>
                </a:tc>
              </a:tr>
              <a:tr h="384982">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0.2441</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0.6168</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313.12</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-83.96</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-79.89</a:t>
                      </a:r>
                      <a:endParaRPr lang="en-US" sz="1600">
                        <a:latin typeface="Calibri"/>
                        <a:ea typeface="Calibri"/>
                        <a:cs typeface="Times New Roman"/>
                      </a:endParaRPr>
                    </a:p>
                  </a:txBody>
                  <a:tcPr marL="68580" marR="68580" marT="0" marB="0" anchor="b">
                    <a:cell3D prstMaterial="dkEdge">
                      <a:bevel prst="riblet"/>
                      <a:lightRig rig="flood" dir="t"/>
                    </a:cell3D>
                  </a:tcPr>
                </a:tc>
              </a:tr>
              <a:tr h="384982">
                <a:tc>
                  <a:txBody>
                    <a:bodyPr/>
                    <a:lstStyle/>
                    <a:p>
                      <a:pPr marL="0" marR="0" algn="ctr">
                        <a:lnSpc>
                          <a:spcPct val="150000"/>
                        </a:lnSpc>
                        <a:spcBef>
                          <a:spcPts val="0"/>
                        </a:spcBef>
                        <a:spcAft>
                          <a:spcPts val="0"/>
                        </a:spcAft>
                      </a:pPr>
                      <a:r>
                        <a:rPr lang="en-US" sz="1600" dirty="0">
                          <a:latin typeface="Times New Roman"/>
                          <a:ea typeface="Calibri"/>
                          <a:cs typeface="Times New Roman"/>
                        </a:rPr>
                        <a:t>0.2604</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0.5856</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310.71</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-82.43</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-77.60</a:t>
                      </a:r>
                      <a:endParaRPr lang="en-US" sz="1600">
                        <a:latin typeface="Calibri"/>
                        <a:ea typeface="Calibri"/>
                        <a:cs typeface="Times New Roman"/>
                      </a:endParaRPr>
                    </a:p>
                  </a:txBody>
                  <a:tcPr marL="68580" marR="68580" marT="0" marB="0" anchor="b">
                    <a:cell3D prstMaterial="dkEdge">
                      <a:bevel prst="riblet"/>
                      <a:lightRig rig="flood" dir="t"/>
                    </a:cell3D>
                  </a:tcPr>
                </a:tc>
              </a:tr>
              <a:tr h="384982">
                <a:tc>
                  <a:txBody>
                    <a:bodyPr/>
                    <a:lstStyle/>
                    <a:p>
                      <a:pPr marL="0" marR="0" algn="ctr">
                        <a:lnSpc>
                          <a:spcPct val="150000"/>
                        </a:lnSpc>
                        <a:spcBef>
                          <a:spcPts val="0"/>
                        </a:spcBef>
                        <a:spcAft>
                          <a:spcPts val="0"/>
                        </a:spcAft>
                      </a:pPr>
                      <a:r>
                        <a:rPr lang="en-US" sz="1600" dirty="0">
                          <a:latin typeface="Times New Roman"/>
                          <a:ea typeface="Calibri"/>
                          <a:cs typeface="Times New Roman"/>
                        </a:rPr>
                        <a:t>0.2839</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0.5491</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307.98</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-80.33</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-75.74</a:t>
                      </a:r>
                      <a:endParaRPr lang="en-US" sz="1600">
                        <a:latin typeface="Calibri"/>
                        <a:ea typeface="Calibri"/>
                        <a:cs typeface="Times New Roman"/>
                      </a:endParaRPr>
                    </a:p>
                  </a:txBody>
                  <a:tcPr marL="68580" marR="68580" marT="0" marB="0" anchor="b">
                    <a:cell3D prstMaterial="dkEdge">
                      <a:bevel prst="riblet"/>
                      <a:lightRig rig="flood" dir="t"/>
                    </a:cell3D>
                  </a:tcPr>
                </a:tc>
              </a:tr>
              <a:tr h="384982">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0.3004</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0.5245</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306.36</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-78.66</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-74.65</a:t>
                      </a:r>
                      <a:endParaRPr lang="en-US" sz="1600">
                        <a:latin typeface="Calibri"/>
                        <a:ea typeface="Calibri"/>
                        <a:cs typeface="Times New Roman"/>
                      </a:endParaRPr>
                    </a:p>
                  </a:txBody>
                  <a:tcPr marL="68580" marR="68580" marT="0" marB="0" anchor="b">
                    <a:cell3D prstMaterial="dkEdge">
                      <a:bevel prst="riblet"/>
                      <a:lightRig rig="flood" dir="t"/>
                    </a:cell3D>
                  </a:tcPr>
                </a:tc>
              </a:tr>
              <a:tr h="384982">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0.3259</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0.4912</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304.64</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-75.78</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-72.94</a:t>
                      </a:r>
                      <a:endParaRPr lang="en-US" sz="1600">
                        <a:latin typeface="Calibri"/>
                        <a:ea typeface="Calibri"/>
                        <a:cs typeface="Times New Roman"/>
                      </a:endParaRPr>
                    </a:p>
                  </a:txBody>
                  <a:tcPr marL="68580" marR="68580" marT="0" marB="0" anchor="b">
                    <a:cell3D prstMaterial="dkEdge">
                      <a:bevel prst="riblet"/>
                      <a:lightRig rig="flood" dir="t"/>
                    </a:cell3D>
                  </a:tcPr>
                </a:tc>
              </a:tr>
              <a:tr h="384982">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0.3475</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0.466</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303.49</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-73.33</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-71.53</a:t>
                      </a:r>
                      <a:endParaRPr lang="en-US" sz="1600">
                        <a:latin typeface="Calibri"/>
                        <a:ea typeface="Calibri"/>
                        <a:cs typeface="Times New Roman"/>
                      </a:endParaRPr>
                    </a:p>
                  </a:txBody>
                  <a:tcPr marL="68580" marR="68580" marT="0" marB="0" anchor="b">
                    <a:cell3D prstMaterial="dkEdge">
                      <a:bevel prst="riblet"/>
                      <a:lightRig rig="flood" dir="t"/>
                    </a:cell3D>
                  </a:tcPr>
                </a:tc>
              </a:tr>
              <a:tr h="384982">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0.3643</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0.4472</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302.92</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-71.18</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-70.17</a:t>
                      </a:r>
                      <a:endParaRPr lang="en-US" sz="1600">
                        <a:latin typeface="Calibri"/>
                        <a:ea typeface="Calibri"/>
                        <a:cs typeface="Times New Roman"/>
                      </a:endParaRPr>
                    </a:p>
                  </a:txBody>
                  <a:tcPr marL="68580" marR="68580" marT="0" marB="0" anchor="b">
                    <a:cell3D prstMaterial="dkEdge">
                      <a:bevel prst="riblet"/>
                      <a:lightRig rig="flood" dir="t"/>
                    </a:cell3D>
                  </a:tcPr>
                </a:tc>
              </a:tr>
              <a:tr h="384982">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0.3884</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0.4218</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302.37</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-67.99</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-67.99</a:t>
                      </a:r>
                      <a:endParaRPr lang="en-US" sz="1600">
                        <a:latin typeface="Calibri"/>
                        <a:ea typeface="Calibri"/>
                        <a:cs typeface="Times New Roman"/>
                      </a:endParaRPr>
                    </a:p>
                  </a:txBody>
                  <a:tcPr marL="68580" marR="68580" marT="0" marB="0" anchor="b">
                    <a:cell3D prstMaterial="dkEdge">
                      <a:bevel prst="riblet"/>
                      <a:lightRig rig="flood" dir="t"/>
                    </a:cell3D>
                  </a:tcPr>
                </a:tc>
              </a:tr>
              <a:tr h="384982">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0.4031</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0.4069</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302.2</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-65.94</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-66.47</a:t>
                      </a:r>
                      <a:endParaRPr lang="en-US" sz="1600">
                        <a:latin typeface="Calibri"/>
                        <a:ea typeface="Calibri"/>
                        <a:cs typeface="Times New Roman"/>
                      </a:endParaRPr>
                    </a:p>
                  </a:txBody>
                  <a:tcPr marL="68580" marR="68580" marT="0" marB="0" anchor="b">
                    <a:cell3D prstMaterial="dkEdge">
                      <a:bevel prst="riblet"/>
                      <a:lightRig rig="flood" dir="t"/>
                    </a:cell3D>
                  </a:tcPr>
                </a:tc>
              </a:tr>
              <a:tr h="263774">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0.4332</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0.3785</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301.91</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-61.90</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-63.21</a:t>
                      </a:r>
                      <a:endParaRPr lang="en-US" sz="1600" dirty="0">
                        <a:latin typeface="Calibri"/>
                        <a:ea typeface="Calibri"/>
                        <a:cs typeface="Times New Roman"/>
                      </a:endParaRPr>
                    </a:p>
                  </a:txBody>
                  <a:tcPr marL="68580" marR="68580" marT="0" marB="0" anchor="b">
                    <a:cell3D prstMaterial="dkEdge">
                      <a:bevel prst="riblet"/>
                      <a:lightRig rig="flood" dir="t"/>
                    </a:cell3D>
                  </a:tcPr>
                </a:tc>
              </a:tr>
            </a:tbl>
          </a:graphicData>
        </a:graphic>
      </p:graphicFrame>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3"/>
          <p:cNvGraphicFramePr>
            <a:graphicFrameLocks/>
          </p:cNvGraphicFramePr>
          <p:nvPr/>
        </p:nvGraphicFramePr>
        <p:xfrm>
          <a:off x="76200" y="228600"/>
          <a:ext cx="8991600" cy="6545303"/>
        </p:xfrm>
        <a:graphic>
          <a:graphicData uri="http://schemas.openxmlformats.org/drawingml/2006/table">
            <a:tbl>
              <a:tblPr firstRow="1" bandRow="1">
                <a:tableStyleId>{BC89EF96-8CEA-46FF-86C4-4CE0E7609802}</a:tableStyleId>
              </a:tblPr>
              <a:tblGrid>
                <a:gridCol w="1798320"/>
                <a:gridCol w="1798320"/>
                <a:gridCol w="1798320"/>
                <a:gridCol w="1798320"/>
                <a:gridCol w="1798320"/>
              </a:tblGrid>
              <a:tr h="384982">
                <a:tc>
                  <a:txBody>
                    <a:bodyPr/>
                    <a:lstStyle/>
                    <a:p>
                      <a:pPr marL="0" marR="0" algn="ctr">
                        <a:lnSpc>
                          <a:spcPct val="150000"/>
                        </a:lnSpc>
                        <a:spcBef>
                          <a:spcPts val="0"/>
                        </a:spcBef>
                        <a:spcAft>
                          <a:spcPts val="0"/>
                        </a:spcAft>
                      </a:pPr>
                      <a:r>
                        <a:rPr lang="en-US" sz="1600" b="1" i="1" dirty="0" smtClean="0">
                          <a:latin typeface="Times New Roman"/>
                          <a:ea typeface="Times New Roman"/>
                          <a:cs typeface="Times New Roman"/>
                        </a:rPr>
                        <a:t>x</a:t>
                      </a:r>
                      <a:r>
                        <a:rPr lang="en-US" sz="1600" b="1" baseline="-25000" dirty="0" smtClean="0">
                          <a:latin typeface="Times New Roman"/>
                          <a:ea typeface="Times New Roman"/>
                          <a:cs typeface="Times New Roman"/>
                        </a:rPr>
                        <a:t>i</a:t>
                      </a:r>
                      <a:endParaRPr lang="en-US" sz="1600" b="1" baseline="-25000" dirty="0">
                        <a:latin typeface="Times New Roman"/>
                        <a:ea typeface="Times New Roman"/>
                        <a:cs typeface="Times New Roman"/>
                      </a:endParaRPr>
                    </a:p>
                  </a:txBody>
                  <a:tcPr marL="74295" marR="74295" marT="0" marB="0">
                    <a:cell3D prstMaterial="dkEdge">
                      <a:bevel prst="riblet"/>
                      <a:lightRig rig="flood" dir="t"/>
                    </a:cell3D>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600" b="1" i="1" dirty="0" smtClean="0">
                          <a:latin typeface="Times New Roman"/>
                          <a:ea typeface="Times New Roman"/>
                          <a:cs typeface="Times New Roman"/>
                        </a:rPr>
                        <a:t>x</a:t>
                      </a:r>
                      <a:r>
                        <a:rPr lang="en-US" sz="1600" b="1" i="0" baseline="-25000" dirty="0" smtClean="0">
                          <a:latin typeface="Times New Roman"/>
                          <a:ea typeface="Times New Roman"/>
                          <a:cs typeface="Times New Roman"/>
                        </a:rPr>
                        <a:t>j</a:t>
                      </a:r>
                    </a:p>
                  </a:txBody>
                  <a:tcPr marL="74295" marR="74295" marT="0" marB="0">
                    <a:cell3D prstMaterial="dkEdge">
                      <a:bevel prst="riblet"/>
                      <a:lightRig rig="flood" dir="t"/>
                    </a:cell3D>
                  </a:tcPr>
                </a:tc>
                <a:tc>
                  <a:txBody>
                    <a:bodyPr/>
                    <a:lstStyle/>
                    <a:p>
                      <a:pPr algn="ctr">
                        <a:lnSpc>
                          <a:spcPct val="150000"/>
                        </a:lnSpc>
                      </a:pPr>
                      <a:r>
                        <a:rPr lang="en-US" sz="1600" b="1" dirty="0" smtClean="0">
                          <a:latin typeface="Times New Roman"/>
                          <a:ea typeface="Times New Roman"/>
                          <a:cs typeface="Times New Roman"/>
                          <a:sym typeface="Symbol"/>
                        </a:rPr>
                        <a:t></a:t>
                      </a:r>
                      <a:r>
                        <a:rPr lang="en-US" sz="1600" b="1" baseline="-25000" dirty="0" smtClean="0">
                          <a:latin typeface="Times New Roman"/>
                          <a:ea typeface="Times New Roman"/>
                          <a:cs typeface="Times New Roman"/>
                          <a:sym typeface="Symbol"/>
                        </a:rPr>
                        <a:t>S</a:t>
                      </a:r>
                      <a:endParaRPr lang="en-US" sz="1600" b="1" dirty="0"/>
                    </a:p>
                  </a:txBody>
                  <a:tcPr marL="74295" marR="74295" marT="0" marB="0">
                    <a:cell3D prstMaterial="dkEdge">
                      <a:bevel prst="riblet"/>
                      <a:lightRig rig="flood" dir="t"/>
                    </a:cell3D>
                  </a:tcPr>
                </a:tc>
                <a:tc>
                  <a:txBody>
                    <a:bodyPr/>
                    <a:lstStyle/>
                    <a:p>
                      <a:pPr marL="0" marR="0" algn="ctr">
                        <a:lnSpc>
                          <a:spcPct val="150000"/>
                        </a:lnSpc>
                        <a:spcBef>
                          <a:spcPts val="0"/>
                        </a:spcBef>
                        <a:spcAft>
                          <a:spcPts val="0"/>
                        </a:spcAft>
                      </a:pPr>
                      <a:r>
                        <a:rPr lang="en-US" sz="1600" b="1" dirty="0" smtClean="0">
                          <a:latin typeface="Times New Roman"/>
                          <a:ea typeface="Times New Roman"/>
                          <a:cs typeface="Times New Roman"/>
                          <a:sym typeface="Symbol"/>
                        </a:rPr>
                        <a:t></a:t>
                      </a:r>
                      <a:r>
                        <a:rPr lang="en-US" sz="1600" b="1" baseline="-25000" dirty="0" smtClean="0">
                          <a:latin typeface="Times New Roman"/>
                          <a:ea typeface="Times New Roman"/>
                          <a:cs typeface="Times New Roman"/>
                          <a:sym typeface="Symbol"/>
                        </a:rPr>
                        <a:t>S</a:t>
                      </a:r>
                      <a:r>
                        <a:rPr lang="en-US" sz="1600" b="1" baseline="30000" dirty="0" smtClean="0">
                          <a:latin typeface="Times New Roman"/>
                          <a:ea typeface="Times New Roman"/>
                          <a:cs typeface="Times New Roman"/>
                          <a:sym typeface="Symbol"/>
                        </a:rPr>
                        <a:t>E </a:t>
                      </a:r>
                      <a:r>
                        <a:rPr lang="en-US" sz="1600" b="1" dirty="0" smtClean="0">
                          <a:latin typeface="Times New Roman"/>
                          <a:ea typeface="Times New Roman"/>
                          <a:cs typeface="Times New Roman"/>
                          <a:sym typeface="Symbol"/>
                        </a:rPr>
                        <a:t>(</a:t>
                      </a:r>
                      <a:r>
                        <a:rPr lang="en-US" sz="1600" b="1" dirty="0" err="1" smtClean="0">
                          <a:latin typeface="Times New Roman"/>
                          <a:ea typeface="Times New Roman"/>
                          <a:cs typeface="Times New Roman"/>
                          <a:sym typeface="Symbol"/>
                        </a:rPr>
                        <a:t>Exptl</a:t>
                      </a:r>
                      <a:r>
                        <a:rPr lang="en-US" sz="1600" b="1" dirty="0" smtClean="0">
                          <a:latin typeface="Times New Roman"/>
                          <a:ea typeface="Times New Roman"/>
                          <a:cs typeface="Times New Roman"/>
                          <a:sym typeface="Symbol"/>
                        </a:rPr>
                        <a:t>)</a:t>
                      </a:r>
                      <a:endParaRPr lang="en-US" sz="1600" b="1" baseline="30000" dirty="0">
                        <a:latin typeface="Times New Roman"/>
                        <a:ea typeface="Times New Roman"/>
                        <a:cs typeface="Times New Roman"/>
                      </a:endParaRPr>
                    </a:p>
                  </a:txBody>
                  <a:tcPr marL="74295" marR="74295" marT="0" marB="0">
                    <a:cell3D prstMaterial="dkEdge">
                      <a:bevel prst="riblet"/>
                      <a:lightRig rig="flood" dir="t"/>
                    </a:cell3D>
                  </a:tcPr>
                </a:tc>
                <a:tc>
                  <a:txBody>
                    <a:bodyPr/>
                    <a:lstStyle/>
                    <a:p>
                      <a:pPr marL="0" marR="0" indent="0" algn="ctr" defTabSz="914400" rtl="0" eaLnBrk="1" fontAlgn="auto" latinLnBrk="0" hangingPunct="1">
                        <a:lnSpc>
                          <a:spcPct val="150000"/>
                        </a:lnSpc>
                        <a:spcBef>
                          <a:spcPts val="0"/>
                        </a:spcBef>
                        <a:spcAft>
                          <a:spcPts val="0"/>
                        </a:spcAft>
                        <a:buClrTx/>
                        <a:buSzTx/>
                        <a:buFontTx/>
                        <a:buNone/>
                        <a:tabLst/>
                        <a:defRPr/>
                      </a:pPr>
                      <a:r>
                        <a:rPr lang="en-US" sz="1600" b="1" dirty="0" smtClean="0">
                          <a:latin typeface="Times New Roman"/>
                          <a:ea typeface="Times New Roman"/>
                          <a:cs typeface="Times New Roman"/>
                          <a:sym typeface="Symbol"/>
                        </a:rPr>
                        <a:t></a:t>
                      </a:r>
                      <a:r>
                        <a:rPr lang="en-US" sz="1600" b="1" baseline="-25000" dirty="0" smtClean="0">
                          <a:latin typeface="Times New Roman"/>
                          <a:ea typeface="Times New Roman"/>
                          <a:cs typeface="Times New Roman"/>
                          <a:sym typeface="Symbol"/>
                        </a:rPr>
                        <a:t>S</a:t>
                      </a:r>
                      <a:r>
                        <a:rPr lang="en-US" sz="1600" b="1" baseline="30000" dirty="0" smtClean="0">
                          <a:latin typeface="Times New Roman"/>
                          <a:ea typeface="Times New Roman"/>
                          <a:cs typeface="Times New Roman"/>
                          <a:sym typeface="Symbol"/>
                        </a:rPr>
                        <a:t>E</a:t>
                      </a:r>
                      <a:r>
                        <a:rPr lang="en-US" sz="1600" b="1" baseline="0" dirty="0" smtClean="0">
                          <a:latin typeface="Times New Roman"/>
                          <a:ea typeface="Times New Roman"/>
                          <a:cs typeface="Times New Roman"/>
                          <a:sym typeface="Symbol"/>
                        </a:rPr>
                        <a:t>(Graph</a:t>
                      </a:r>
                      <a:r>
                        <a:rPr lang="en-US" sz="1600" b="1" dirty="0" smtClean="0">
                          <a:latin typeface="Times New Roman"/>
                          <a:ea typeface="Times New Roman"/>
                          <a:cs typeface="Times New Roman"/>
                          <a:sym typeface="Symbol"/>
                        </a:rPr>
                        <a:t>)</a:t>
                      </a:r>
                      <a:endParaRPr lang="en-US" sz="1600" b="1" baseline="30000" dirty="0" smtClean="0">
                        <a:latin typeface="Times New Roman"/>
                        <a:ea typeface="Times New Roman"/>
                        <a:cs typeface="Times New Roman"/>
                      </a:endParaRPr>
                    </a:p>
                  </a:txBody>
                  <a:tcPr marL="74295" marR="74295" marT="0" marB="0">
                    <a:cell3D prstMaterial="dkEdge">
                      <a:bevel prst="riblet"/>
                      <a:lightRig rig="flood" dir="t"/>
                    </a:cell3D>
                  </a:tcPr>
                </a:tc>
              </a:tr>
              <a:tr h="384982">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0.4461</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0.3671</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301.78</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-60.25</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-61.75</a:t>
                      </a:r>
                      <a:endParaRPr lang="en-US" sz="1600">
                        <a:latin typeface="Calibri"/>
                        <a:ea typeface="Calibri"/>
                        <a:cs typeface="Times New Roman"/>
                      </a:endParaRPr>
                    </a:p>
                  </a:txBody>
                  <a:tcPr marL="68580" marR="68580" marT="0" marB="0" anchor="b">
                    <a:cell3D prstMaterial="dkEdge">
                      <a:bevel prst="riblet"/>
                      <a:lightRig rig="flood" dir="t"/>
                    </a:cell3D>
                  </a:tcPr>
                </a:tc>
              </a:tr>
              <a:tr h="384982">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0.4707</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0.3461</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301.6</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-57.11</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-58.77</a:t>
                      </a:r>
                      <a:endParaRPr lang="en-US" sz="1600" dirty="0">
                        <a:latin typeface="Calibri"/>
                        <a:ea typeface="Calibri"/>
                        <a:cs typeface="Times New Roman"/>
                      </a:endParaRPr>
                    </a:p>
                  </a:txBody>
                  <a:tcPr marL="68580" marR="68580" marT="0" marB="0" anchor="b">
                    <a:cell3D prstMaterial="dkEdge">
                      <a:bevel prst="riblet"/>
                      <a:lightRig rig="flood" dir="t"/>
                    </a:cell3D>
                  </a:tcPr>
                </a:tc>
              </a:tr>
              <a:tr h="384982">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0.4848</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0.3344</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301.53</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-55.31</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-56.94</a:t>
                      </a:r>
                      <a:endParaRPr lang="en-US" sz="1600">
                        <a:latin typeface="Calibri"/>
                        <a:ea typeface="Calibri"/>
                        <a:cs typeface="Times New Roman"/>
                      </a:endParaRPr>
                    </a:p>
                  </a:txBody>
                  <a:tcPr marL="68580" marR="68580" marT="0" marB="0" anchor="b">
                    <a:cell3D prstMaterial="dkEdge">
                      <a:bevel prst="riblet"/>
                      <a:lightRig rig="flood" dir="t"/>
                    </a:cell3D>
                  </a:tcPr>
                </a:tc>
              </a:tr>
              <a:tr h="384982">
                <a:tc>
                  <a:txBody>
                    <a:bodyPr/>
                    <a:lstStyle/>
                    <a:p>
                      <a:pPr marL="0" marR="0" algn="ctr">
                        <a:lnSpc>
                          <a:spcPct val="150000"/>
                        </a:lnSpc>
                        <a:spcBef>
                          <a:spcPts val="0"/>
                        </a:spcBef>
                        <a:spcAft>
                          <a:spcPts val="0"/>
                        </a:spcAft>
                      </a:pPr>
                      <a:r>
                        <a:rPr lang="en-US" sz="1600" dirty="0" smtClean="0">
                          <a:solidFill>
                            <a:srgbClr val="000000"/>
                          </a:solidFill>
                          <a:latin typeface="Times New Roman"/>
                          <a:ea typeface="Calibri"/>
                          <a:cs typeface="Times New Roman"/>
                        </a:rPr>
                        <a:t>0.5029</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0.3192</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301.58</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-52.84</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-54.39</a:t>
                      </a:r>
                      <a:endParaRPr lang="en-US" sz="1600">
                        <a:latin typeface="Calibri"/>
                        <a:ea typeface="Calibri"/>
                        <a:cs typeface="Times New Roman"/>
                      </a:endParaRPr>
                    </a:p>
                  </a:txBody>
                  <a:tcPr marL="68580" marR="68580" marT="0" marB="0" anchor="b">
                    <a:cell3D prstMaterial="dkEdge">
                      <a:bevel prst="riblet"/>
                      <a:lightRig rig="flood" dir="t"/>
                    </a:cell3D>
                  </a:tcPr>
                </a:tc>
              </a:tr>
              <a:tr h="384982">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0.529</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0.299</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301.39</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-49.72</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-50.80</a:t>
                      </a:r>
                      <a:endParaRPr lang="en-US" sz="1600">
                        <a:latin typeface="Calibri"/>
                        <a:ea typeface="Calibri"/>
                        <a:cs typeface="Times New Roman"/>
                      </a:endParaRPr>
                    </a:p>
                  </a:txBody>
                  <a:tcPr marL="68580" marR="68580" marT="0" marB="0" anchor="b">
                    <a:cell3D prstMaterial="dkEdge">
                      <a:bevel prst="riblet"/>
                      <a:lightRig rig="flood" dir="t"/>
                    </a:cell3D>
                  </a:tcPr>
                </a:tc>
              </a:tr>
              <a:tr h="384982">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0.5461</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0.2854</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301.4</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-47.50</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-48.24</a:t>
                      </a:r>
                      <a:endParaRPr lang="en-US" sz="1600">
                        <a:latin typeface="Calibri"/>
                        <a:ea typeface="Calibri"/>
                        <a:cs typeface="Times New Roman"/>
                      </a:endParaRPr>
                    </a:p>
                  </a:txBody>
                  <a:tcPr marL="68580" marR="68580" marT="0" marB="0" anchor="b">
                    <a:cell3D prstMaterial="dkEdge">
                      <a:bevel prst="riblet"/>
                      <a:lightRig rig="flood" dir="t"/>
                    </a:cell3D>
                  </a:tcPr>
                </a:tc>
              </a:tr>
              <a:tr h="384982">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0.5829</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0.2557</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301.51</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-42.59</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-42.52</a:t>
                      </a:r>
                      <a:endParaRPr lang="en-US" sz="1600">
                        <a:latin typeface="Calibri"/>
                        <a:ea typeface="Calibri"/>
                        <a:cs typeface="Times New Roman"/>
                      </a:endParaRPr>
                    </a:p>
                  </a:txBody>
                  <a:tcPr marL="68580" marR="68580" marT="0" marB="0" anchor="b">
                    <a:cell3D prstMaterial="dkEdge">
                      <a:bevel prst="riblet"/>
                      <a:lightRig rig="flood" dir="t"/>
                    </a:cell3D>
                  </a:tcPr>
                </a:tc>
              </a:tr>
              <a:tr h="384982">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0.5977</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0.2442</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301.44</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-40.78</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-40.30</a:t>
                      </a:r>
                      <a:endParaRPr lang="en-US" sz="1600">
                        <a:latin typeface="Calibri"/>
                        <a:ea typeface="Calibri"/>
                        <a:cs typeface="Times New Roman"/>
                      </a:endParaRPr>
                    </a:p>
                  </a:txBody>
                  <a:tcPr marL="68580" marR="68580" marT="0" marB="0" anchor="b">
                    <a:cell3D prstMaterial="dkEdge">
                      <a:bevel prst="riblet"/>
                      <a:lightRig rig="flood" dir="t"/>
                    </a:cell3D>
                  </a:tcPr>
                </a:tc>
              </a:tr>
              <a:tr h="384982">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0.6194</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0.2265</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301.38</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-38.00</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-37.02</a:t>
                      </a:r>
                      <a:endParaRPr lang="en-US" sz="1600">
                        <a:latin typeface="Calibri"/>
                        <a:ea typeface="Calibri"/>
                        <a:cs typeface="Times New Roman"/>
                      </a:endParaRPr>
                    </a:p>
                  </a:txBody>
                  <a:tcPr marL="68580" marR="68580" marT="0" marB="0" anchor="b">
                    <a:cell3D prstMaterial="dkEdge">
                      <a:bevel prst="riblet"/>
                      <a:lightRig rig="flood" dir="t"/>
                    </a:cell3D>
                  </a:tcPr>
                </a:tc>
              </a:tr>
              <a:tr h="384982">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0.6347</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0.2092</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301.74</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-35.14</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-34.50</a:t>
                      </a:r>
                      <a:endParaRPr lang="en-US" sz="1600">
                        <a:latin typeface="Calibri"/>
                        <a:ea typeface="Calibri"/>
                        <a:cs typeface="Times New Roman"/>
                      </a:endParaRPr>
                    </a:p>
                  </a:txBody>
                  <a:tcPr marL="68580" marR="68580" marT="0" marB="0" anchor="b">
                    <a:cell3D prstMaterial="dkEdge">
                      <a:bevel prst="riblet"/>
                      <a:lightRig rig="flood" dir="t"/>
                    </a:cell3D>
                  </a:tcPr>
                </a:tc>
              </a:tr>
              <a:tr h="384982">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0.6467</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0.1928</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301.94</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-32.70</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-32.70</a:t>
                      </a:r>
                      <a:endParaRPr lang="en-US" sz="1600">
                        <a:latin typeface="Calibri"/>
                        <a:ea typeface="Calibri"/>
                        <a:cs typeface="Times New Roman"/>
                      </a:endParaRPr>
                    </a:p>
                  </a:txBody>
                  <a:tcPr marL="68580" marR="68580" marT="0" marB="0" anchor="b">
                    <a:cell3D prstMaterial="dkEdge">
                      <a:bevel prst="riblet"/>
                      <a:lightRig rig="flood" dir="t"/>
                    </a:cell3D>
                  </a:tcPr>
                </a:tc>
              </a:tr>
              <a:tr h="384982">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0.6525</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0.188</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301.73</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-32.15</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-32.06</a:t>
                      </a:r>
                      <a:endParaRPr lang="en-US" sz="1600">
                        <a:latin typeface="Calibri"/>
                        <a:ea typeface="Calibri"/>
                        <a:cs typeface="Times New Roman"/>
                      </a:endParaRPr>
                    </a:p>
                  </a:txBody>
                  <a:tcPr marL="68580" marR="68580" marT="0" marB="0" anchor="b">
                    <a:cell3D prstMaterial="dkEdge">
                      <a:bevel prst="riblet"/>
                      <a:lightRig rig="flood" dir="t"/>
                    </a:cell3D>
                  </a:tcPr>
                </a:tc>
              </a:tr>
              <a:tr h="384982">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0.6632</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0.1801</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301.26</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-31.30</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-30.97</a:t>
                      </a:r>
                      <a:endParaRPr lang="en-US" sz="1600">
                        <a:latin typeface="Calibri"/>
                        <a:ea typeface="Calibri"/>
                        <a:cs typeface="Times New Roman"/>
                      </a:endParaRPr>
                    </a:p>
                  </a:txBody>
                  <a:tcPr marL="68580" marR="68580" marT="0" marB="0" anchor="b">
                    <a:cell3D prstMaterial="dkEdge">
                      <a:bevel prst="riblet"/>
                      <a:lightRig rig="flood" dir="t"/>
                    </a:cell3D>
                  </a:tcPr>
                </a:tc>
              </a:tr>
              <a:tr h="384982">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0.6781</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solidFill>
                            <a:srgbClr val="000000"/>
                          </a:solidFill>
                          <a:latin typeface="Times New Roman"/>
                          <a:ea typeface="Calibri"/>
                          <a:cs typeface="Times New Roman"/>
                        </a:rPr>
                        <a:t>0.169</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360.88</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30.17</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-29.58</a:t>
                      </a:r>
                      <a:endParaRPr lang="en-US" sz="1600">
                        <a:latin typeface="Calibri"/>
                        <a:ea typeface="Calibri"/>
                        <a:cs typeface="Times New Roman"/>
                      </a:endParaRPr>
                    </a:p>
                  </a:txBody>
                  <a:tcPr marL="68580" marR="68580" marT="0" marB="0" anchor="b">
                    <a:cell3D prstMaterial="dkEdge">
                      <a:bevel prst="riblet"/>
                      <a:lightRig rig="flood" dir="t"/>
                    </a:cell3D>
                  </a:tcPr>
                </a:tc>
              </a:tr>
              <a:tr h="263774">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0.6904</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dirty="0">
                          <a:solidFill>
                            <a:srgbClr val="000000"/>
                          </a:solidFill>
                          <a:latin typeface="Times New Roman"/>
                          <a:ea typeface="Calibri"/>
                          <a:cs typeface="Times New Roman"/>
                        </a:rPr>
                        <a:t>0.1587</a:t>
                      </a:r>
                      <a:endParaRPr lang="en-US" sz="1600" dirty="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299.88</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a:latin typeface="Times New Roman"/>
                          <a:ea typeface="Calibri"/>
                          <a:cs typeface="Times New Roman"/>
                        </a:rPr>
                        <a:t>-29.19</a:t>
                      </a:r>
                      <a:endParaRPr lang="en-US" sz="1600">
                        <a:latin typeface="Calibri"/>
                        <a:ea typeface="Calibri"/>
                        <a:cs typeface="Times New Roman"/>
                      </a:endParaRPr>
                    </a:p>
                  </a:txBody>
                  <a:tcPr marL="68580" marR="68580" marT="0" marB="0" anchor="b">
                    <a:cell3D prstMaterial="dkEdge">
                      <a:bevel prst="riblet"/>
                      <a:lightRig rig="flood" dir="t"/>
                    </a:cell3D>
                  </a:tcPr>
                </a:tc>
                <a:tc>
                  <a:txBody>
                    <a:bodyPr/>
                    <a:lstStyle/>
                    <a:p>
                      <a:pPr marL="0" marR="0" algn="ctr">
                        <a:lnSpc>
                          <a:spcPct val="150000"/>
                        </a:lnSpc>
                        <a:spcBef>
                          <a:spcPts val="0"/>
                        </a:spcBef>
                        <a:spcAft>
                          <a:spcPts val="0"/>
                        </a:spcAft>
                      </a:pPr>
                      <a:r>
                        <a:rPr lang="en-US" sz="1600" dirty="0">
                          <a:latin typeface="Times New Roman"/>
                          <a:ea typeface="Calibri"/>
                          <a:cs typeface="Times New Roman"/>
                        </a:rPr>
                        <a:t>-28.61</a:t>
                      </a:r>
                      <a:endParaRPr lang="en-US" sz="1600" dirty="0">
                        <a:latin typeface="Calibri"/>
                        <a:ea typeface="Calibri"/>
                        <a:cs typeface="Times New Roman"/>
                      </a:endParaRPr>
                    </a:p>
                  </a:txBody>
                  <a:tcPr marL="68580" marR="68580" marT="0" marB="0" anchor="b">
                    <a:cell3D prstMaterial="dkEdge">
                      <a:bevel prst="riblet"/>
                      <a:lightRig rig="flood" dir="t"/>
                    </a:cell3D>
                  </a:tcPr>
                </a:tc>
              </a:tr>
              <a:tr h="263774">
                <a:tc gridSpan="5">
                  <a:txBody>
                    <a:bodyPr/>
                    <a:lstStyle/>
                    <a:p>
                      <a:pPr marL="0" marR="0" indent="0" algn="l" defTabSz="957870" rtl="0" eaLnBrk="1" fontAlgn="auto" latinLnBrk="0" hangingPunct="1">
                        <a:lnSpc>
                          <a:spcPct val="150000"/>
                        </a:lnSpc>
                        <a:spcBef>
                          <a:spcPts val="0"/>
                        </a:spcBef>
                        <a:spcAft>
                          <a:spcPts val="0"/>
                        </a:spcAft>
                        <a:buClrTx/>
                        <a:buSzTx/>
                        <a:buFontTx/>
                        <a:buNone/>
                        <a:tabLst/>
                        <a:defRPr/>
                      </a:pPr>
                      <a:r>
                        <a:rPr lang="en-IN" sz="1900" kern="1200" baseline="0" dirty="0" smtClean="0">
                          <a:solidFill>
                            <a:schemeClr val="tx1"/>
                          </a:solidFill>
                          <a:latin typeface="+mn-lt"/>
                          <a:ea typeface="+mn-ea"/>
                          <a:cs typeface="+mn-cs"/>
                        </a:rPr>
                        <a:t>    </a:t>
                      </a:r>
                      <a:r>
                        <a:rPr lang="en-US" sz="2000" b="1" dirty="0" smtClean="0">
                          <a:latin typeface="Times New Roman"/>
                          <a:ea typeface="Times New Roman"/>
                          <a:cs typeface="Times New Roman"/>
                          <a:sym typeface="Symbol"/>
                        </a:rPr>
                        <a:t></a:t>
                      </a:r>
                      <a:r>
                        <a:rPr lang="en-US" sz="2000" b="1" baseline="-25000" dirty="0" smtClean="0">
                          <a:latin typeface="Times New Roman"/>
                          <a:ea typeface="Times New Roman"/>
                          <a:cs typeface="Times New Roman"/>
                          <a:sym typeface="Symbol"/>
                        </a:rPr>
                        <a:t>S</a:t>
                      </a:r>
                      <a:r>
                        <a:rPr lang="en-US" sz="2000" b="1" baseline="30000" dirty="0" smtClean="0">
                          <a:latin typeface="Times New Roman"/>
                          <a:ea typeface="Times New Roman"/>
                          <a:cs typeface="Times New Roman"/>
                          <a:sym typeface="Symbol"/>
                        </a:rPr>
                        <a:t>(o)</a:t>
                      </a:r>
                      <a:r>
                        <a:rPr lang="en-IN" sz="1900" kern="1200" baseline="0" dirty="0" smtClean="0">
                          <a:solidFill>
                            <a:schemeClr val="tx1"/>
                          </a:solidFill>
                          <a:latin typeface="+mn-lt"/>
                          <a:ea typeface="+mn-ea"/>
                          <a:cs typeface="+mn-cs"/>
                        </a:rPr>
                        <a:t>   </a:t>
                      </a:r>
                      <a:r>
                        <a:rPr lang="en-IN" sz="1900" kern="1200" dirty="0" smtClean="0">
                          <a:solidFill>
                            <a:schemeClr val="tx1"/>
                          </a:solidFill>
                          <a:latin typeface="+mn-lt"/>
                          <a:ea typeface="+mn-ea"/>
                          <a:cs typeface="+mn-cs"/>
                        </a:rPr>
                        <a:t>= -223.27; </a:t>
                      </a:r>
                      <a:r>
                        <a:rPr lang="en-US" sz="2000" b="1" dirty="0" smtClean="0">
                          <a:latin typeface="Times New Roman"/>
                          <a:ea typeface="Times New Roman"/>
                          <a:cs typeface="Times New Roman"/>
                          <a:sym typeface="Symbol"/>
                        </a:rPr>
                        <a:t></a:t>
                      </a:r>
                      <a:r>
                        <a:rPr lang="en-US" sz="2000" b="1" baseline="-25000" dirty="0" smtClean="0">
                          <a:latin typeface="Times New Roman"/>
                          <a:ea typeface="Times New Roman"/>
                          <a:cs typeface="Times New Roman"/>
                          <a:sym typeface="Symbol"/>
                        </a:rPr>
                        <a:t>S</a:t>
                      </a:r>
                      <a:r>
                        <a:rPr lang="en-US" sz="2000" b="1" baseline="30000" dirty="0" smtClean="0">
                          <a:latin typeface="Times New Roman"/>
                          <a:ea typeface="Times New Roman"/>
                          <a:cs typeface="Times New Roman"/>
                          <a:sym typeface="Symbol"/>
                        </a:rPr>
                        <a:t>(1)</a:t>
                      </a:r>
                      <a:r>
                        <a:rPr lang="en-IN" sz="1900" kern="1200" dirty="0" smtClean="0">
                          <a:solidFill>
                            <a:schemeClr val="tx1"/>
                          </a:solidFill>
                          <a:latin typeface="+mn-lt"/>
                          <a:ea typeface="+mn-ea"/>
                          <a:cs typeface="+mn-cs"/>
                        </a:rPr>
                        <a:t> = 117.38; </a:t>
                      </a:r>
                      <a:r>
                        <a:rPr lang="en-US" sz="2000" b="1" dirty="0" smtClean="0">
                          <a:latin typeface="Times New Roman"/>
                          <a:ea typeface="Times New Roman"/>
                          <a:cs typeface="Times New Roman"/>
                          <a:sym typeface="Symbol"/>
                        </a:rPr>
                        <a:t></a:t>
                      </a:r>
                      <a:r>
                        <a:rPr lang="en-US" sz="2000" b="1" baseline="-25000" dirty="0" smtClean="0">
                          <a:latin typeface="Times New Roman"/>
                          <a:ea typeface="Times New Roman"/>
                          <a:cs typeface="Times New Roman"/>
                          <a:sym typeface="Symbol"/>
                        </a:rPr>
                        <a:t>S</a:t>
                      </a:r>
                      <a:r>
                        <a:rPr lang="en-US" sz="2000" b="1" baseline="30000" dirty="0" smtClean="0">
                          <a:latin typeface="Times New Roman"/>
                          <a:ea typeface="Times New Roman"/>
                          <a:cs typeface="Times New Roman"/>
                          <a:sym typeface="Symbol"/>
                        </a:rPr>
                        <a:t>(2)</a:t>
                      </a:r>
                      <a:r>
                        <a:rPr lang="en-IN" sz="1900" kern="1200" dirty="0" smtClean="0">
                          <a:solidFill>
                            <a:schemeClr val="tx1"/>
                          </a:solidFill>
                          <a:latin typeface="+mn-lt"/>
                          <a:ea typeface="+mn-ea"/>
                          <a:cs typeface="+mn-cs"/>
                        </a:rPr>
                        <a:t> = -58.75;    </a:t>
                      </a:r>
                      <a:r>
                        <a:rPr lang="en-IN" sz="1900" kern="1200" dirty="0" smtClean="0">
                          <a:solidFill>
                            <a:schemeClr val="tx1"/>
                          </a:solidFill>
                          <a:latin typeface="+mn-lt"/>
                          <a:ea typeface="+mn-ea"/>
                          <a:cs typeface="+mn-cs"/>
                          <a:sym typeface="Symbol"/>
                        </a:rPr>
                        <a:t></a:t>
                      </a:r>
                      <a:r>
                        <a:rPr lang="en-IN" sz="1900" kern="1200" dirty="0" smtClean="0">
                          <a:solidFill>
                            <a:schemeClr val="tx1"/>
                          </a:solidFill>
                          <a:latin typeface="+mn-lt"/>
                          <a:ea typeface="+mn-ea"/>
                          <a:cs typeface="+mn-cs"/>
                        </a:rPr>
                        <a:t>(</a:t>
                      </a:r>
                      <a:r>
                        <a:rPr lang="en-US" sz="2000" b="1" dirty="0" smtClean="0">
                          <a:latin typeface="Times New Roman"/>
                          <a:ea typeface="Times New Roman"/>
                          <a:cs typeface="Times New Roman"/>
                          <a:sym typeface="Symbol"/>
                        </a:rPr>
                        <a:t></a:t>
                      </a:r>
                      <a:r>
                        <a:rPr lang="en-US" sz="2000" b="1" baseline="-25000" dirty="0" smtClean="0">
                          <a:latin typeface="Times New Roman"/>
                          <a:ea typeface="Times New Roman"/>
                          <a:cs typeface="Times New Roman"/>
                          <a:sym typeface="Symbol"/>
                        </a:rPr>
                        <a:t>S</a:t>
                      </a:r>
                      <a:r>
                        <a:rPr lang="en-US" sz="2000" b="1" baseline="30000" dirty="0" smtClean="0">
                          <a:latin typeface="Times New Roman"/>
                          <a:ea typeface="Times New Roman"/>
                          <a:cs typeface="Times New Roman"/>
                          <a:sym typeface="Symbol"/>
                        </a:rPr>
                        <a:t>E</a:t>
                      </a:r>
                      <a:r>
                        <a:rPr lang="en-IN" sz="1900" kern="1200" dirty="0" smtClean="0">
                          <a:solidFill>
                            <a:schemeClr val="tx1"/>
                          </a:solidFill>
                          <a:latin typeface="+mn-lt"/>
                          <a:ea typeface="+mn-ea"/>
                          <a:cs typeface="+mn-cs"/>
                        </a:rPr>
                        <a:t>) = 0.09 TPa</a:t>
                      </a:r>
                      <a:r>
                        <a:rPr lang="en-IN" sz="1900" kern="1200" baseline="30000" dirty="0" smtClean="0">
                          <a:solidFill>
                            <a:schemeClr val="tx1"/>
                          </a:solidFill>
                          <a:latin typeface="+mn-lt"/>
                          <a:ea typeface="+mn-ea"/>
                          <a:cs typeface="+mn-cs"/>
                        </a:rPr>
                        <a:t>-1</a:t>
                      </a:r>
                      <a:endParaRPr lang="en-US" sz="1600" dirty="0">
                        <a:latin typeface="Calibri"/>
                        <a:ea typeface="Calibri"/>
                        <a:cs typeface="Times New Roman"/>
                      </a:endParaRPr>
                    </a:p>
                  </a:txBody>
                  <a:tcPr marL="68580" marR="68580" marT="0" marB="0" anchor="b">
                    <a:cell3D prstMaterial="dkEdge">
                      <a:bevel prst="riblet"/>
                      <a:lightRig rig="flood" dir="t"/>
                    </a:cell3D>
                  </a:tcPr>
                </a:tc>
                <a:tc hMerge="1">
                  <a:txBody>
                    <a:bodyPr/>
                    <a:lstStyle/>
                    <a:p>
                      <a:pPr marL="0" marR="0" algn="ctr">
                        <a:lnSpc>
                          <a:spcPct val="150000"/>
                        </a:lnSpc>
                        <a:spcBef>
                          <a:spcPts val="0"/>
                        </a:spcBef>
                        <a:spcAft>
                          <a:spcPts val="0"/>
                        </a:spcAft>
                      </a:pPr>
                      <a:endParaRPr lang="en-US" sz="1600" dirty="0">
                        <a:latin typeface="Calibri"/>
                        <a:ea typeface="Calibri"/>
                        <a:cs typeface="Times New Roman"/>
                      </a:endParaRPr>
                    </a:p>
                  </a:txBody>
                  <a:tcPr marL="68580" marR="68580" marT="0" marB="0" anchor="b">
                    <a:cell3D prstMaterial="dkEdge">
                      <a:bevel prst="riblet"/>
                      <a:lightRig rig="flood" dir="t"/>
                    </a:cell3D>
                  </a:tcPr>
                </a:tc>
                <a:tc hMerge="1">
                  <a:txBody>
                    <a:bodyPr/>
                    <a:lstStyle/>
                    <a:p>
                      <a:pPr marL="0" marR="0" algn="ctr">
                        <a:lnSpc>
                          <a:spcPct val="150000"/>
                        </a:lnSpc>
                        <a:spcBef>
                          <a:spcPts val="0"/>
                        </a:spcBef>
                        <a:spcAft>
                          <a:spcPts val="0"/>
                        </a:spcAft>
                      </a:pPr>
                      <a:endParaRPr lang="en-US" sz="1600">
                        <a:latin typeface="Calibri"/>
                        <a:ea typeface="Calibri"/>
                        <a:cs typeface="Times New Roman"/>
                      </a:endParaRPr>
                    </a:p>
                  </a:txBody>
                  <a:tcPr marL="68580" marR="68580" marT="0" marB="0" anchor="b">
                    <a:cell3D prstMaterial="dkEdge">
                      <a:bevel prst="riblet"/>
                      <a:lightRig rig="flood" dir="t"/>
                    </a:cell3D>
                  </a:tcPr>
                </a:tc>
                <a:tc hMerge="1">
                  <a:txBody>
                    <a:bodyPr/>
                    <a:lstStyle/>
                    <a:p>
                      <a:pPr marL="0" marR="0" algn="ctr">
                        <a:lnSpc>
                          <a:spcPct val="150000"/>
                        </a:lnSpc>
                        <a:spcBef>
                          <a:spcPts val="0"/>
                        </a:spcBef>
                        <a:spcAft>
                          <a:spcPts val="0"/>
                        </a:spcAft>
                      </a:pPr>
                      <a:endParaRPr lang="en-US" sz="1600">
                        <a:latin typeface="Calibri"/>
                        <a:ea typeface="Calibri"/>
                        <a:cs typeface="Times New Roman"/>
                      </a:endParaRPr>
                    </a:p>
                  </a:txBody>
                  <a:tcPr marL="68580" marR="68580" marT="0" marB="0" anchor="b">
                    <a:cell3D prstMaterial="dkEdge">
                      <a:bevel prst="riblet"/>
                      <a:lightRig rig="flood" dir="t"/>
                    </a:cell3D>
                  </a:tcPr>
                </a:tc>
                <a:tc hMerge="1">
                  <a:txBody>
                    <a:bodyPr/>
                    <a:lstStyle/>
                    <a:p>
                      <a:pPr marL="0" marR="0" algn="ctr">
                        <a:lnSpc>
                          <a:spcPct val="150000"/>
                        </a:lnSpc>
                        <a:spcBef>
                          <a:spcPts val="0"/>
                        </a:spcBef>
                        <a:spcAft>
                          <a:spcPts val="0"/>
                        </a:spcAft>
                      </a:pPr>
                      <a:endParaRPr lang="en-US" sz="1600" dirty="0">
                        <a:latin typeface="Calibri"/>
                        <a:ea typeface="Calibri"/>
                        <a:cs typeface="Times New Roman"/>
                      </a:endParaRPr>
                    </a:p>
                  </a:txBody>
                  <a:tcPr marL="68580" marR="68580" marT="0" marB="0" anchor="b">
                    <a:cell3D prstMaterial="dkEdge">
                      <a:bevel prst="riblet"/>
                      <a:lightRig rig="flood" dir="t"/>
                    </a:cell3D>
                  </a:tcPr>
                </a:tc>
              </a:tr>
            </a:tbl>
          </a:graphicData>
        </a:graphic>
      </p:graphicFrame>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0"/>
            <a:ext cx="9144000" cy="523220"/>
          </a:xfrm>
          <a:prstGeom prst="rect">
            <a:avLst/>
          </a:prstGeom>
          <a:solidFill>
            <a:srgbClr val="7030A0"/>
          </a:solidFill>
        </p:spPr>
        <p:txBody>
          <a:bodyPr wrap="square" rtlCol="0">
            <a:spAutoFit/>
          </a:bodyPr>
          <a:lstStyle/>
          <a:p>
            <a:pPr algn="ctr"/>
            <a:r>
              <a:rPr lang="en-US" sz="2800" b="1" dirty="0" smtClean="0">
                <a:solidFill>
                  <a:schemeClr val="bg1"/>
                </a:solidFill>
                <a:latin typeface="Times New Roman" pitchFamily="18" charset="0"/>
                <a:cs typeface="Times New Roman" pitchFamily="18" charset="0"/>
              </a:rPr>
              <a:t>CONCLUSION </a:t>
            </a:r>
            <a:endParaRPr lang="en-US" sz="2800" dirty="0">
              <a:solidFill>
                <a:schemeClr val="bg1"/>
              </a:solidFill>
              <a:latin typeface="Times New Roman" pitchFamily="18" charset="0"/>
              <a:cs typeface="Times New Roman" pitchFamily="18" charset="0"/>
            </a:endParaRPr>
          </a:p>
        </p:txBody>
      </p:sp>
      <p:sp>
        <p:nvSpPr>
          <p:cNvPr id="3" name="TextBox 2"/>
          <p:cNvSpPr txBox="1"/>
          <p:nvPr/>
        </p:nvSpPr>
        <p:spPr>
          <a:xfrm>
            <a:off x="0" y="457202"/>
            <a:ext cx="9144000" cy="1200329"/>
          </a:xfrm>
          <a:prstGeom prst="rect">
            <a:avLst/>
          </a:prstGeom>
          <a:noFill/>
        </p:spPr>
        <p:txBody>
          <a:bodyPr wrap="square" rtlCol="0">
            <a:spAutoFit/>
          </a:bodyPr>
          <a:lstStyle/>
          <a:p>
            <a:pPr>
              <a:buFont typeface="Wingdings" pitchFamily="2" charset="2"/>
              <a:buChar char="v"/>
            </a:pPr>
            <a:r>
              <a:rPr lang="en-US" sz="2400" dirty="0" smtClean="0">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The densities, speeds of sound data for the present mixtures at 293.15,</a:t>
            </a:r>
          </a:p>
          <a:p>
            <a:r>
              <a:rPr lang="en-US" sz="2400" dirty="0" smtClean="0">
                <a:solidFill>
                  <a:srgbClr val="0070C0"/>
                </a:solidFill>
                <a:latin typeface="Times New Roman" pitchFamily="18" charset="0"/>
                <a:cs typeface="Times New Roman" pitchFamily="18" charset="0"/>
              </a:rPr>
              <a:t>     298.15, 303.15, 308.15 K have been used to determine excess molar </a:t>
            </a:r>
          </a:p>
          <a:p>
            <a:r>
              <a:rPr lang="en-US" sz="2400" dirty="0" smtClean="0">
                <a:solidFill>
                  <a:srgbClr val="0070C0"/>
                </a:solidFill>
                <a:latin typeface="Times New Roman" pitchFamily="18" charset="0"/>
                <a:cs typeface="Times New Roman" pitchFamily="18" charset="0"/>
              </a:rPr>
              <a:t>     volumes,         and excess isentropic compressibilties,       .</a:t>
            </a:r>
            <a:endParaRPr lang="en-US" sz="2400" dirty="0">
              <a:solidFill>
                <a:srgbClr val="0070C0"/>
              </a:solidFill>
              <a:latin typeface="Times New Roman" pitchFamily="18" charset="0"/>
              <a:cs typeface="Times New Roman" pitchFamily="18" charset="0"/>
            </a:endParaRPr>
          </a:p>
        </p:txBody>
      </p:sp>
      <p:graphicFrame>
        <p:nvGraphicFramePr>
          <p:cNvPr id="168962" name="Object 2"/>
          <p:cNvGraphicFramePr>
            <a:graphicFrameLocks noChangeAspect="1"/>
          </p:cNvGraphicFramePr>
          <p:nvPr/>
        </p:nvGraphicFramePr>
        <p:xfrm>
          <a:off x="1676400" y="1143000"/>
          <a:ext cx="457200" cy="557212"/>
        </p:xfrm>
        <a:graphic>
          <a:graphicData uri="http://schemas.openxmlformats.org/presentationml/2006/ole">
            <p:oleObj spid="_x0000_s52245" name="Equation" r:id="rId3" imgW="215713" imgH="253780" progId="Equation.DSMT4">
              <p:embed/>
            </p:oleObj>
          </a:graphicData>
        </a:graphic>
      </p:graphicFrame>
      <p:graphicFrame>
        <p:nvGraphicFramePr>
          <p:cNvPr id="168963" name="Object 3"/>
          <p:cNvGraphicFramePr>
            <a:graphicFrameLocks noChangeAspect="1"/>
          </p:cNvGraphicFramePr>
          <p:nvPr/>
        </p:nvGraphicFramePr>
        <p:xfrm>
          <a:off x="6934200" y="1143002"/>
          <a:ext cx="838200" cy="587375"/>
        </p:xfrm>
        <a:graphic>
          <a:graphicData uri="http://schemas.openxmlformats.org/presentationml/2006/ole">
            <p:oleObj spid="_x0000_s52246" name="Equation" r:id="rId4" imgW="444114" imgH="304536" progId="Equation.DSMT4">
              <p:embed/>
            </p:oleObj>
          </a:graphicData>
        </a:graphic>
      </p:graphicFrame>
      <p:sp>
        <p:nvSpPr>
          <p:cNvPr id="6" name="TextBox 5"/>
          <p:cNvSpPr txBox="1"/>
          <p:nvPr/>
        </p:nvSpPr>
        <p:spPr>
          <a:xfrm>
            <a:off x="0" y="1752600"/>
            <a:ext cx="9144000" cy="4524315"/>
          </a:xfrm>
          <a:prstGeom prst="rect">
            <a:avLst/>
          </a:prstGeom>
          <a:noFill/>
        </p:spPr>
        <p:txBody>
          <a:bodyPr wrap="square" rtlCol="0">
            <a:spAutoFit/>
          </a:bodyPr>
          <a:lstStyle/>
          <a:p>
            <a:pPr algn="just"/>
            <a:r>
              <a:rPr lang="en-US" sz="2400" dirty="0" smtClean="0">
                <a:latin typeface="Times New Roman" pitchFamily="18" charset="0"/>
                <a:cs typeface="Times New Roman" pitchFamily="18" charset="0"/>
              </a:rPr>
              <a:t> </a:t>
            </a:r>
            <a:r>
              <a:rPr lang="en-US" sz="2400" dirty="0" smtClean="0">
                <a:solidFill>
                  <a:srgbClr val="FF0000"/>
                </a:solidFill>
                <a:latin typeface="Times New Roman" pitchFamily="18" charset="0"/>
                <a:ea typeface="Times New Roman"/>
                <a:cs typeface="Times New Roman" pitchFamily="18" charset="0"/>
              </a:rPr>
              <a:t>The        and            data have been fitted </a:t>
            </a:r>
            <a:r>
              <a:rPr lang="en-US" sz="2400" dirty="0" err="1" smtClean="0">
                <a:solidFill>
                  <a:srgbClr val="FF0000"/>
                </a:solidFill>
                <a:latin typeface="Times New Roman" pitchFamily="18" charset="0"/>
                <a:ea typeface="Times New Roman"/>
                <a:cs typeface="Times New Roman" pitchFamily="18" charset="0"/>
              </a:rPr>
              <a:t>Redlich-Kister</a:t>
            </a:r>
            <a:r>
              <a:rPr lang="en-US" sz="2400" dirty="0" smtClean="0">
                <a:solidFill>
                  <a:srgbClr val="FF0000"/>
                </a:solidFill>
                <a:latin typeface="Times New Roman" pitchFamily="18" charset="0"/>
                <a:ea typeface="Times New Roman"/>
                <a:cs typeface="Times New Roman" pitchFamily="18" charset="0"/>
              </a:rPr>
              <a:t> equation to calculate ternary adjustable parameters and standard deviations.</a:t>
            </a:r>
          </a:p>
          <a:p>
            <a:pPr algn="just">
              <a:buFont typeface="Wingdings" pitchFamily="2" charset="2"/>
              <a:buChar char="v"/>
            </a:pPr>
            <a:endParaRPr lang="en-US" sz="2400" dirty="0" smtClean="0">
              <a:solidFill>
                <a:srgbClr val="FF0000"/>
              </a:solidFill>
              <a:latin typeface="Times New Roman" pitchFamily="18" charset="0"/>
              <a:ea typeface="Times New Roman"/>
              <a:cs typeface="Times New Roman" pitchFamily="18" charset="0"/>
            </a:endParaRPr>
          </a:p>
          <a:p>
            <a:pPr algn="just">
              <a:buFont typeface="Wingdings" pitchFamily="2" charset="2"/>
              <a:buChar char="v"/>
            </a:pPr>
            <a:r>
              <a:rPr lang="en-US" sz="2400" dirty="0" smtClean="0">
                <a:solidFill>
                  <a:srgbClr val="FF0000"/>
                </a:solidFill>
                <a:latin typeface="Times New Roman" pitchFamily="18" charset="0"/>
                <a:ea typeface="Times New Roman"/>
                <a:cs typeface="Times New Roman" pitchFamily="18" charset="0"/>
              </a:rPr>
              <a:t> The standard deviations in the measured properties suggest that observed data are of required accuracy to be used in industries for various applications.</a:t>
            </a:r>
          </a:p>
          <a:p>
            <a:pPr algn="just"/>
            <a:endParaRPr lang="en-US" sz="2400" dirty="0" smtClean="0">
              <a:solidFill>
                <a:srgbClr val="FF0000"/>
              </a:solidFill>
              <a:latin typeface="Times New Roman" pitchFamily="18" charset="0"/>
              <a:ea typeface="Times New Roman"/>
              <a:cs typeface="Times New Roman" pitchFamily="18" charset="0"/>
            </a:endParaRPr>
          </a:p>
          <a:p>
            <a:pPr algn="just">
              <a:buFont typeface="Wingdings" pitchFamily="2" charset="2"/>
              <a:buChar char="v"/>
            </a:pPr>
            <a:r>
              <a:rPr lang="en-US" sz="2400" dirty="0" smtClean="0">
                <a:solidFill>
                  <a:srgbClr val="FF0000"/>
                </a:solidFill>
                <a:latin typeface="Times New Roman" pitchFamily="18" charset="0"/>
                <a:ea typeface="Times New Roman"/>
                <a:cs typeface="Times New Roman" pitchFamily="18" charset="0"/>
              </a:rPr>
              <a:t> The analysis of V</a:t>
            </a:r>
            <a:r>
              <a:rPr lang="en-US" sz="2400" baseline="30000" dirty="0" smtClean="0">
                <a:solidFill>
                  <a:srgbClr val="FF0000"/>
                </a:solidFill>
                <a:latin typeface="Times New Roman" pitchFamily="18" charset="0"/>
                <a:ea typeface="Times New Roman"/>
                <a:cs typeface="Times New Roman" pitchFamily="18" charset="0"/>
              </a:rPr>
              <a:t>E</a:t>
            </a:r>
            <a:r>
              <a:rPr lang="en-US" sz="2400" dirty="0" smtClean="0">
                <a:solidFill>
                  <a:srgbClr val="FF0000"/>
                </a:solidFill>
                <a:latin typeface="Times New Roman" pitchFamily="18" charset="0"/>
                <a:ea typeface="Times New Roman"/>
                <a:cs typeface="Times New Roman" pitchFamily="18" charset="0"/>
              </a:rPr>
              <a:t> data of [</a:t>
            </a:r>
            <a:r>
              <a:rPr lang="en-US" sz="2400" dirty="0" err="1" smtClean="0">
                <a:solidFill>
                  <a:srgbClr val="FF0000"/>
                </a:solidFill>
                <a:latin typeface="Times New Roman" pitchFamily="18" charset="0"/>
                <a:ea typeface="Times New Roman"/>
                <a:cs typeface="Times New Roman" pitchFamily="18" charset="0"/>
              </a:rPr>
              <a:t>emim</a:t>
            </a:r>
            <a:r>
              <a:rPr lang="en-US" sz="2400" dirty="0" smtClean="0">
                <a:solidFill>
                  <a:srgbClr val="FF0000"/>
                </a:solidFill>
                <a:latin typeface="Times New Roman" pitchFamily="18" charset="0"/>
                <a:ea typeface="Times New Roman"/>
                <a:cs typeface="Times New Roman" pitchFamily="18" charset="0"/>
              </a:rPr>
              <a:t>][BF4] (</a:t>
            </a:r>
            <a:r>
              <a:rPr lang="en-US" sz="2400" dirty="0" err="1" smtClean="0">
                <a:solidFill>
                  <a:srgbClr val="FF0000"/>
                </a:solidFill>
                <a:latin typeface="Times New Roman" pitchFamily="18" charset="0"/>
                <a:ea typeface="Times New Roman"/>
                <a:cs typeface="Times New Roman" pitchFamily="18" charset="0"/>
              </a:rPr>
              <a:t>i</a:t>
            </a:r>
            <a:r>
              <a:rPr lang="en-US" sz="2400" dirty="0" smtClean="0">
                <a:solidFill>
                  <a:srgbClr val="FF0000"/>
                </a:solidFill>
                <a:latin typeface="Times New Roman" pitchFamily="18" charset="0"/>
                <a:ea typeface="Times New Roman"/>
                <a:cs typeface="Times New Roman" pitchFamily="18" charset="0"/>
              </a:rPr>
              <a:t>) +  FD or DMF or water (j) mixtures in terms of Graph theory has suggested that  [</a:t>
            </a:r>
            <a:r>
              <a:rPr lang="en-US" sz="2400" dirty="0" err="1" smtClean="0">
                <a:solidFill>
                  <a:srgbClr val="FF0000"/>
                </a:solidFill>
                <a:latin typeface="Times New Roman" pitchFamily="18" charset="0"/>
                <a:ea typeface="Times New Roman"/>
                <a:cs typeface="Times New Roman" pitchFamily="18" charset="0"/>
              </a:rPr>
              <a:t>emim</a:t>
            </a:r>
            <a:r>
              <a:rPr lang="en-US" sz="2400" dirty="0" smtClean="0">
                <a:solidFill>
                  <a:srgbClr val="FF0000"/>
                </a:solidFill>
                <a:latin typeface="Times New Roman" pitchFamily="18" charset="0"/>
                <a:ea typeface="Times New Roman"/>
                <a:cs typeface="Times New Roman" pitchFamily="18" charset="0"/>
              </a:rPr>
              <a:t>][BF4] exist as monomer; FD or DMF or water exist as associated molecular entities</a:t>
            </a:r>
          </a:p>
          <a:p>
            <a:pPr algn="just"/>
            <a:endParaRPr lang="en-US" sz="2400" dirty="0" smtClean="0">
              <a:solidFill>
                <a:srgbClr val="FF0000"/>
              </a:solidFill>
              <a:latin typeface="Times New Roman" pitchFamily="18" charset="0"/>
              <a:ea typeface="Times New Roman"/>
              <a:cs typeface="Times New Roman" pitchFamily="18" charset="0"/>
            </a:endParaRPr>
          </a:p>
          <a:p>
            <a:pPr algn="just"/>
            <a:r>
              <a:rPr lang="en-US" sz="2400" dirty="0" smtClean="0">
                <a:solidFill>
                  <a:srgbClr val="FF0000"/>
                </a:solidFill>
                <a:latin typeface="Times New Roman" pitchFamily="18" charset="0"/>
                <a:ea typeface="Times New Roman"/>
                <a:cs typeface="Times New Roman" pitchFamily="18" charset="0"/>
              </a:rPr>
              <a:t> </a:t>
            </a:r>
            <a:endParaRPr lang="en-US" sz="2400" dirty="0">
              <a:solidFill>
                <a:srgbClr val="FF0000"/>
              </a:solidFill>
              <a:latin typeface="Times New Roman" pitchFamily="18" charset="0"/>
              <a:cs typeface="Times New Roman" pitchFamily="18" charset="0"/>
            </a:endParaRPr>
          </a:p>
        </p:txBody>
      </p:sp>
      <p:graphicFrame>
        <p:nvGraphicFramePr>
          <p:cNvPr id="168964" name="Object 4"/>
          <p:cNvGraphicFramePr>
            <a:graphicFrameLocks noChangeAspect="1"/>
          </p:cNvGraphicFramePr>
          <p:nvPr/>
        </p:nvGraphicFramePr>
        <p:xfrm>
          <a:off x="838200" y="1728787"/>
          <a:ext cx="457200" cy="557213"/>
        </p:xfrm>
        <a:graphic>
          <a:graphicData uri="http://schemas.openxmlformats.org/presentationml/2006/ole">
            <p:oleObj spid="_x0000_s52247" name="Equation" r:id="rId5" imgW="215713" imgH="253780" progId="Equation.DSMT4">
              <p:embed/>
            </p:oleObj>
          </a:graphicData>
        </a:graphic>
      </p:graphicFrame>
      <p:graphicFrame>
        <p:nvGraphicFramePr>
          <p:cNvPr id="168965" name="Object 5"/>
          <p:cNvGraphicFramePr>
            <a:graphicFrameLocks noChangeAspect="1"/>
          </p:cNvGraphicFramePr>
          <p:nvPr/>
        </p:nvGraphicFramePr>
        <p:xfrm>
          <a:off x="2133600" y="1676400"/>
          <a:ext cx="838200" cy="587375"/>
        </p:xfrm>
        <a:graphic>
          <a:graphicData uri="http://schemas.openxmlformats.org/presentationml/2006/ole">
            <p:oleObj spid="_x0000_s52248" name="Equation" r:id="rId6" imgW="444114" imgH="304536" progId="Equation.DSMT4">
              <p:embed/>
            </p:oleObj>
          </a:graphicData>
        </a:graphic>
      </p:graphicFrame>
      <p:sp>
        <p:nvSpPr>
          <p:cNvPr id="10" name="TextBox 9"/>
          <p:cNvSpPr txBox="1"/>
          <p:nvPr/>
        </p:nvSpPr>
        <p:spPr>
          <a:xfrm>
            <a:off x="1" y="5638800"/>
            <a:ext cx="9144001" cy="1200329"/>
          </a:xfrm>
          <a:prstGeom prst="rect">
            <a:avLst/>
          </a:prstGeom>
          <a:noFill/>
        </p:spPr>
        <p:txBody>
          <a:bodyPr wrap="square" rtlCol="0">
            <a:spAutoFit/>
          </a:bodyPr>
          <a:lstStyle/>
          <a:p>
            <a:pPr>
              <a:buFont typeface="Wingdings" pitchFamily="2" charset="2"/>
              <a:buChar char="v"/>
            </a:pPr>
            <a:r>
              <a:rPr lang="en-US" sz="2400" dirty="0" smtClean="0">
                <a:latin typeface="Times New Roman" pitchFamily="18" charset="0"/>
                <a:cs typeface="Times New Roman" pitchFamily="18" charset="0"/>
              </a:rPr>
              <a:t>  </a:t>
            </a:r>
            <a:r>
              <a:rPr lang="en-US" sz="2400" dirty="0" smtClean="0">
                <a:solidFill>
                  <a:srgbClr val="0070C0"/>
                </a:solidFill>
                <a:latin typeface="Times New Roman" pitchFamily="18" charset="0"/>
                <a:cs typeface="Times New Roman" pitchFamily="18" charset="0"/>
              </a:rPr>
              <a:t>The topology of the constituent molecules of the mixtures containing </a:t>
            </a:r>
          </a:p>
          <a:p>
            <a:r>
              <a:rPr lang="en-US" sz="2400" dirty="0" smtClean="0">
                <a:solidFill>
                  <a:srgbClr val="0070C0"/>
                </a:solidFill>
                <a:latin typeface="Times New Roman" pitchFamily="18" charset="0"/>
                <a:cs typeface="Times New Roman" pitchFamily="18" charset="0"/>
              </a:rPr>
              <a:t>     ionic liquid as one of the component has been utilized (Graph theory)</a:t>
            </a:r>
          </a:p>
          <a:p>
            <a:r>
              <a:rPr lang="en-US" sz="2400" dirty="0" smtClean="0">
                <a:solidFill>
                  <a:srgbClr val="0070C0"/>
                </a:solidFill>
                <a:latin typeface="Times New Roman" pitchFamily="18" charset="0"/>
                <a:cs typeface="Times New Roman" pitchFamily="18" charset="0"/>
              </a:rPr>
              <a:t>     to obtain expression that describe well          ,         values.</a:t>
            </a:r>
            <a:endParaRPr lang="en-US" sz="2400" dirty="0">
              <a:solidFill>
                <a:srgbClr val="0070C0"/>
              </a:solidFill>
              <a:latin typeface="Times New Roman" pitchFamily="18" charset="0"/>
              <a:cs typeface="Times New Roman" pitchFamily="18" charset="0"/>
            </a:endParaRPr>
          </a:p>
        </p:txBody>
      </p:sp>
      <p:graphicFrame>
        <p:nvGraphicFramePr>
          <p:cNvPr id="168967" name="Object 7"/>
          <p:cNvGraphicFramePr>
            <a:graphicFrameLocks noChangeAspect="1"/>
          </p:cNvGraphicFramePr>
          <p:nvPr/>
        </p:nvGraphicFramePr>
        <p:xfrm>
          <a:off x="5257800" y="6324600"/>
          <a:ext cx="457200" cy="557213"/>
        </p:xfrm>
        <a:graphic>
          <a:graphicData uri="http://schemas.openxmlformats.org/presentationml/2006/ole">
            <p:oleObj spid="_x0000_s52249" name="Equation" r:id="rId7" imgW="215713" imgH="253780" progId="Equation.DSMT4">
              <p:embed/>
            </p:oleObj>
          </a:graphicData>
        </a:graphic>
      </p:graphicFrame>
      <p:graphicFrame>
        <p:nvGraphicFramePr>
          <p:cNvPr id="168968" name="Object 8"/>
          <p:cNvGraphicFramePr>
            <a:graphicFrameLocks noChangeAspect="1"/>
          </p:cNvGraphicFramePr>
          <p:nvPr/>
        </p:nvGraphicFramePr>
        <p:xfrm>
          <a:off x="5943600" y="6346825"/>
          <a:ext cx="838200" cy="587375"/>
        </p:xfrm>
        <a:graphic>
          <a:graphicData uri="http://schemas.openxmlformats.org/presentationml/2006/ole">
            <p:oleObj spid="_x0000_s52250" name="Equation" r:id="rId8" imgW="444114" imgH="304536" progId="Equation.DSMT4">
              <p:embed/>
            </p:oleObj>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85800"/>
          </a:xfrm>
        </p:spPr>
        <p:txBody>
          <a:bodyPr rtlCol="0">
            <a:normAutofit/>
          </a:bodyPr>
          <a:lstStyle/>
          <a:p>
            <a:pPr defTabSz="957870" fontAlgn="auto">
              <a:spcAft>
                <a:spcPts val="0"/>
              </a:spcAft>
              <a:defRPr/>
            </a:pPr>
            <a:r>
              <a:rPr lang="en-US" sz="2800" b="1" dirty="0" smtClean="0"/>
              <a:t>List of Publications (2014-15)</a:t>
            </a:r>
            <a:endParaRPr lang="en-US" sz="2800" b="1" dirty="0"/>
          </a:p>
        </p:txBody>
      </p:sp>
      <p:sp>
        <p:nvSpPr>
          <p:cNvPr id="3" name="Content Placeholder 2"/>
          <p:cNvSpPr>
            <a:spLocks noGrp="1"/>
          </p:cNvSpPr>
          <p:nvPr>
            <p:ph idx="1"/>
          </p:nvPr>
        </p:nvSpPr>
        <p:spPr>
          <a:xfrm>
            <a:off x="140677" y="533400"/>
            <a:ext cx="8792308" cy="5943600"/>
          </a:xfrm>
        </p:spPr>
        <p:txBody>
          <a:bodyPr>
            <a:noAutofit/>
          </a:bodyPr>
          <a:lstStyle/>
          <a:p>
            <a:pPr marL="0" indent="0" algn="just">
              <a:buNone/>
            </a:pPr>
            <a:r>
              <a:rPr lang="en-US" sz="1650" dirty="0" smtClean="0">
                <a:latin typeface="Times New Roman" pitchFamily="18" charset="0"/>
                <a:cs typeface="Times New Roman" pitchFamily="18" charset="0"/>
              </a:rPr>
              <a:t>1.	</a:t>
            </a:r>
            <a:r>
              <a:rPr lang="en-IN" sz="1650" dirty="0"/>
              <a:t>Topological studies of molecular interactions in binary and ternary liquid mixtures </a:t>
            </a:r>
            <a:r>
              <a:rPr lang="en-IN" sz="1650" dirty="0" smtClean="0"/>
              <a:t>	containing </a:t>
            </a:r>
            <a:r>
              <a:rPr lang="en-IN" sz="1650" dirty="0"/>
              <a:t>lactams and isomeric </a:t>
            </a:r>
            <a:r>
              <a:rPr lang="en-IN" sz="1650" dirty="0" smtClean="0"/>
              <a:t>	</a:t>
            </a:r>
            <a:r>
              <a:rPr lang="en-IN" sz="1650" dirty="0" err="1" smtClean="0"/>
              <a:t>chlorotoluenes</a:t>
            </a:r>
            <a:r>
              <a:rPr lang="en-IN" sz="1650" dirty="0"/>
              <a:t>, </a:t>
            </a:r>
            <a:r>
              <a:rPr lang="en-IN" sz="1650" b="1" dirty="0"/>
              <a:t>V. K. Sharma</a:t>
            </a:r>
            <a:r>
              <a:rPr lang="en-IN" sz="1650" dirty="0"/>
              <a:t>, A. </a:t>
            </a:r>
            <a:r>
              <a:rPr lang="en-IN" sz="1650" dirty="0" err="1"/>
              <a:t>Rohilla</a:t>
            </a:r>
            <a:r>
              <a:rPr lang="en-IN" sz="1650" dirty="0"/>
              <a:t>, S. </a:t>
            </a:r>
            <a:r>
              <a:rPr lang="en-IN" sz="1650" dirty="0" err="1"/>
              <a:t>Bhagour</a:t>
            </a:r>
            <a:r>
              <a:rPr lang="en-IN" sz="1650" dirty="0"/>
              <a:t>, </a:t>
            </a:r>
            <a:r>
              <a:rPr lang="en-IN" sz="1650" i="1" dirty="0"/>
              <a:t>J. </a:t>
            </a:r>
            <a:r>
              <a:rPr lang="en-IN" sz="1650" i="1" dirty="0" smtClean="0"/>
              <a:t>	Mol</a:t>
            </a:r>
            <a:r>
              <a:rPr lang="en-IN" sz="1650" i="1" dirty="0"/>
              <a:t>. Liquid, </a:t>
            </a:r>
            <a:r>
              <a:rPr lang="en-IN" sz="1650" dirty="0"/>
              <a:t>193, 94-115, 2014. </a:t>
            </a:r>
            <a:r>
              <a:rPr lang="en-IN" sz="1650" b="1" i="1" dirty="0"/>
              <a:t>Impact factor </a:t>
            </a:r>
            <a:r>
              <a:rPr lang="en-IN" sz="1650" b="1" i="1" dirty="0" smtClean="0"/>
              <a:t>2.551</a:t>
            </a:r>
            <a:endParaRPr lang="en-US" sz="1650" dirty="0"/>
          </a:p>
          <a:p>
            <a:pPr marL="0" indent="0" algn="just">
              <a:buNone/>
            </a:pPr>
            <a:r>
              <a:rPr lang="en-IN" sz="1650" dirty="0" smtClean="0"/>
              <a:t>2.</a:t>
            </a:r>
            <a:r>
              <a:rPr lang="en-IN" sz="1650" dirty="0"/>
              <a:t>	Topological and thermodynamic investigations of mixtures containing </a:t>
            </a:r>
            <a:r>
              <a:rPr lang="en-IN" sz="1650" i="1" dirty="0"/>
              <a:t>o</a:t>
            </a:r>
            <a:r>
              <a:rPr lang="en-IN" sz="1650" dirty="0"/>
              <a:t>-</a:t>
            </a:r>
            <a:r>
              <a:rPr lang="en-IN" sz="1650" dirty="0" err="1"/>
              <a:t>chlorotoluene</a:t>
            </a:r>
            <a:r>
              <a:rPr lang="en-IN" sz="1650" dirty="0"/>
              <a:t> </a:t>
            </a:r>
            <a:r>
              <a:rPr lang="en-IN" sz="1650" dirty="0" smtClean="0"/>
              <a:t>	and </a:t>
            </a:r>
            <a:r>
              <a:rPr lang="en-IN" sz="1650" dirty="0"/>
              <a:t>lower amides, </a:t>
            </a:r>
            <a:r>
              <a:rPr lang="en-IN" sz="1650" b="1" dirty="0"/>
              <a:t>V. K. Sharma</a:t>
            </a:r>
            <a:r>
              <a:rPr lang="en-IN" sz="1650" dirty="0"/>
              <a:t>, </a:t>
            </a:r>
            <a:r>
              <a:rPr lang="en-IN" sz="1650" dirty="0" smtClean="0"/>
              <a:t>R. </a:t>
            </a:r>
            <a:r>
              <a:rPr lang="en-IN" sz="1650" dirty="0" err="1" smtClean="0"/>
              <a:t>Dua</a:t>
            </a:r>
            <a:r>
              <a:rPr lang="en-IN" sz="1650" dirty="0"/>
              <a:t>, </a:t>
            </a:r>
            <a:r>
              <a:rPr lang="en-IN" sz="1650" i="1" dirty="0"/>
              <a:t>J. Chem</a:t>
            </a:r>
            <a:r>
              <a:rPr lang="en-IN" sz="1650" dirty="0"/>
              <a:t>. </a:t>
            </a:r>
            <a:r>
              <a:rPr lang="en-IN" sz="1650" i="1" dirty="0" err="1"/>
              <a:t>Thermodyn</a:t>
            </a:r>
            <a:r>
              <a:rPr lang="en-IN" sz="1650" i="1" dirty="0"/>
              <a:t>., </a:t>
            </a:r>
            <a:r>
              <a:rPr lang="en-IN" sz="1650" dirty="0"/>
              <a:t>71, 182-195, </a:t>
            </a:r>
            <a:r>
              <a:rPr lang="en-IN" sz="1650" dirty="0" smtClean="0"/>
              <a:t>	2014</a:t>
            </a:r>
            <a:r>
              <a:rPr lang="en-IN" sz="1650" dirty="0"/>
              <a:t>.</a:t>
            </a:r>
            <a:r>
              <a:rPr lang="en-IN" sz="1650" b="1" i="1" dirty="0"/>
              <a:t> </a:t>
            </a:r>
            <a:r>
              <a:rPr lang="en-IN" sz="1650" b="1" i="1" dirty="0" smtClean="0"/>
              <a:t>	Impact </a:t>
            </a:r>
            <a:r>
              <a:rPr lang="en-IN" sz="1650" b="1" i="1" dirty="0"/>
              <a:t>factor </a:t>
            </a:r>
            <a:r>
              <a:rPr lang="en-IN" sz="1650" b="1" i="1" dirty="0" smtClean="0"/>
              <a:t>2.679</a:t>
            </a:r>
            <a:endParaRPr lang="en-US" sz="1650" dirty="0"/>
          </a:p>
          <a:p>
            <a:pPr marL="0" indent="0" algn="just">
              <a:buNone/>
            </a:pPr>
            <a:r>
              <a:rPr lang="en-IN" sz="1650" dirty="0" smtClean="0"/>
              <a:t>3	</a:t>
            </a:r>
            <a:r>
              <a:rPr lang="en-IN" sz="1650" dirty="0" err="1" smtClean="0"/>
              <a:t>Themodynamic</a:t>
            </a:r>
            <a:r>
              <a:rPr lang="en-IN" sz="1650" dirty="0" smtClean="0"/>
              <a:t> </a:t>
            </a:r>
            <a:r>
              <a:rPr lang="en-IN" sz="1650" dirty="0"/>
              <a:t>properties of mixtures containing linear and cyclic ketones: </a:t>
            </a:r>
            <a:r>
              <a:rPr lang="en-IN" sz="1650" b="1" dirty="0"/>
              <a:t>V. K. </a:t>
            </a:r>
            <a:r>
              <a:rPr lang="en-IN" sz="1650" b="1" dirty="0" smtClean="0"/>
              <a:t>	Sharma</a:t>
            </a:r>
            <a:r>
              <a:rPr lang="en-IN" sz="1650" dirty="0"/>
              <a:t>, J. </a:t>
            </a:r>
            <a:r>
              <a:rPr lang="en-IN" sz="1650" dirty="0" err="1"/>
              <a:t>Kataria</a:t>
            </a:r>
            <a:r>
              <a:rPr lang="en-IN" sz="1650" dirty="0"/>
              <a:t>, S. </a:t>
            </a:r>
            <a:r>
              <a:rPr lang="en-IN" sz="1650" dirty="0" err="1"/>
              <a:t>Bhagour</a:t>
            </a:r>
            <a:r>
              <a:rPr lang="en-IN" sz="1650" dirty="0"/>
              <a:t>, </a:t>
            </a:r>
            <a:r>
              <a:rPr lang="en-IN" sz="1650" i="1" dirty="0"/>
              <a:t>J. Mol. </a:t>
            </a:r>
            <a:r>
              <a:rPr lang="en-IN" sz="1650" i="1" dirty="0" err="1" smtClean="0"/>
              <a:t>Liqs</a:t>
            </a:r>
            <a:r>
              <a:rPr lang="en-IN" sz="1650" dirty="0"/>
              <a:t>, 195, 132-138, 2014. </a:t>
            </a:r>
            <a:r>
              <a:rPr lang="en-IN" sz="1650" b="1" i="1" dirty="0"/>
              <a:t>Impact factor </a:t>
            </a:r>
            <a:r>
              <a:rPr lang="en-IN" sz="1650" b="1" i="1" dirty="0" smtClean="0"/>
              <a:t>2.551</a:t>
            </a:r>
            <a:endParaRPr lang="en-US" sz="1650" dirty="0" smtClean="0"/>
          </a:p>
          <a:p>
            <a:pPr marL="0" indent="0" algn="just">
              <a:buNone/>
            </a:pPr>
            <a:r>
              <a:rPr lang="en-IN" sz="1650" dirty="0" smtClean="0"/>
              <a:t>4	Molecular interactions in binary mixtures of lactams with cyclic </a:t>
            </a:r>
            <a:r>
              <a:rPr lang="en-IN" sz="1650" dirty="0" err="1" smtClean="0"/>
              <a:t>alkonones</a:t>
            </a:r>
            <a:r>
              <a:rPr lang="en-IN" sz="1650" dirty="0" smtClean="0"/>
              <a:t>, </a:t>
            </a:r>
            <a:r>
              <a:rPr lang="en-IN" sz="1650" b="1" dirty="0" smtClean="0"/>
              <a:t>V. K. Sharma</a:t>
            </a:r>
            <a:r>
              <a:rPr lang="en-IN" sz="1650" dirty="0" smtClean="0"/>
              <a:t>, </a:t>
            </a:r>
            <a:r>
              <a:rPr lang="en-IN" sz="1650" dirty="0" smtClean="0"/>
              <a:t>	J</a:t>
            </a:r>
            <a:r>
              <a:rPr lang="en-IN" sz="1650" dirty="0" smtClean="0"/>
              <a:t>. </a:t>
            </a:r>
            <a:r>
              <a:rPr lang="en-IN" sz="1650" dirty="0" err="1" smtClean="0"/>
              <a:t>Kataria</a:t>
            </a:r>
            <a:r>
              <a:rPr lang="en-IN" sz="1650" dirty="0" smtClean="0"/>
              <a:t>, S. Solanki, </a:t>
            </a:r>
            <a:r>
              <a:rPr lang="en-IN" sz="1650" i="1" dirty="0" smtClean="0"/>
              <a:t>J. Solution. 	Chem</a:t>
            </a:r>
            <a:r>
              <a:rPr lang="en-IN" sz="1650" dirty="0" smtClean="0"/>
              <a:t>. 43, 486-524, 2014. </a:t>
            </a:r>
            <a:r>
              <a:rPr lang="en-IN" sz="1650" b="1" i="1" dirty="0" smtClean="0"/>
              <a:t>Impact factor 1.083</a:t>
            </a:r>
            <a:endParaRPr lang="en-US" sz="1650" dirty="0" smtClean="0"/>
          </a:p>
          <a:p>
            <a:pPr marL="0" indent="0" algn="just">
              <a:buNone/>
            </a:pPr>
            <a:r>
              <a:rPr lang="en-IN" sz="1650" dirty="0" smtClean="0"/>
              <a:t>5	Excess heat capacities of binary and ternary mixtures containing </a:t>
            </a:r>
            <a:r>
              <a:rPr lang="en-IN" sz="1650" dirty="0" smtClean="0"/>
              <a:t>1-ethyl-3-	</a:t>
            </a:r>
            <a:r>
              <a:rPr lang="en-IN" sz="1650" dirty="0" err="1" smtClean="0"/>
              <a:t>methylimidazolium</a:t>
            </a:r>
            <a:r>
              <a:rPr lang="en-IN" sz="1650" dirty="0" smtClean="0"/>
              <a:t> </a:t>
            </a:r>
            <a:r>
              <a:rPr lang="en-IN" sz="1650" dirty="0" err="1" smtClean="0"/>
              <a:t>tetrafluoroborate</a:t>
            </a:r>
            <a:r>
              <a:rPr lang="en-IN" sz="1650" dirty="0" smtClean="0"/>
              <a:t> and 	anilines, </a:t>
            </a:r>
            <a:r>
              <a:rPr lang="en-IN" sz="1650" b="1" dirty="0" smtClean="0"/>
              <a:t>V. K. Sharma</a:t>
            </a:r>
            <a:r>
              <a:rPr lang="en-IN" sz="1650" dirty="0" smtClean="0"/>
              <a:t>, S. Solanki, S. </a:t>
            </a:r>
            <a:r>
              <a:rPr lang="en-IN" sz="1650" dirty="0" err="1" smtClean="0"/>
              <a:t>Bhagour</a:t>
            </a:r>
            <a:r>
              <a:rPr lang="en-IN" sz="1650" dirty="0" smtClean="0"/>
              <a:t>,  </a:t>
            </a:r>
            <a:r>
              <a:rPr lang="en-IN" sz="1650" dirty="0" smtClean="0"/>
              <a:t>	</a:t>
            </a:r>
            <a:r>
              <a:rPr lang="en-IN" sz="1650" i="1" dirty="0" smtClean="0"/>
              <a:t>J</a:t>
            </a:r>
            <a:r>
              <a:rPr lang="en-IN" sz="1650" i="1" dirty="0" smtClean="0"/>
              <a:t>. Chem. Eng. Data</a:t>
            </a:r>
            <a:r>
              <a:rPr lang="en-IN" sz="1650" dirty="0" smtClean="0"/>
              <a:t>, 59, 1852-1864, 2014. </a:t>
            </a:r>
            <a:r>
              <a:rPr lang="en-IN" sz="1650" b="1" i="1" dirty="0" smtClean="0"/>
              <a:t>Impact factor 2.045</a:t>
            </a:r>
            <a:endParaRPr lang="en-US" sz="1650" dirty="0" smtClean="0"/>
          </a:p>
          <a:p>
            <a:pPr marL="0" indent="0" algn="just">
              <a:buNone/>
            </a:pPr>
            <a:r>
              <a:rPr lang="en-IN" sz="1650" dirty="0" smtClean="0"/>
              <a:t>6	Thermodynamic </a:t>
            </a:r>
            <a:r>
              <a:rPr lang="en-IN" sz="1650" dirty="0"/>
              <a:t>properties of ternary mixtures containing ionic liquid and organic liquids: </a:t>
            </a:r>
            <a:r>
              <a:rPr lang="en-IN" sz="1650" dirty="0" smtClean="0"/>
              <a:t>	excess </a:t>
            </a:r>
            <a:r>
              <a:rPr lang="en-IN" sz="1650" dirty="0"/>
              <a:t>molar volume and excess </a:t>
            </a:r>
            <a:r>
              <a:rPr lang="en-IN" sz="1650" dirty="0" smtClean="0"/>
              <a:t>	isentropic </a:t>
            </a:r>
            <a:r>
              <a:rPr lang="en-IN" sz="1650" dirty="0"/>
              <a:t>compressibility:</a:t>
            </a:r>
            <a:r>
              <a:rPr lang="en-IN" sz="1650" b="1" dirty="0"/>
              <a:t> V. K. Sharma, </a:t>
            </a:r>
            <a:r>
              <a:rPr lang="en-IN" sz="1650" dirty="0"/>
              <a:t>S. Solanki, S. </a:t>
            </a:r>
            <a:r>
              <a:rPr lang="en-IN" sz="1650" dirty="0" smtClean="0"/>
              <a:t>	</a:t>
            </a:r>
            <a:r>
              <a:rPr lang="en-IN" sz="1650" dirty="0" err="1" smtClean="0"/>
              <a:t>Bhagour</a:t>
            </a:r>
            <a:r>
              <a:rPr lang="en-IN" sz="1650" dirty="0"/>
              <a:t>,</a:t>
            </a:r>
            <a:r>
              <a:rPr lang="en-IN" sz="1650" b="1" dirty="0"/>
              <a:t> </a:t>
            </a:r>
            <a:r>
              <a:rPr lang="en-IN" sz="1650" i="1" dirty="0"/>
              <a:t>J. Chem. Eng. Data</a:t>
            </a:r>
            <a:r>
              <a:rPr lang="en-IN" sz="1650" dirty="0"/>
              <a:t> 59, 1140-1158, 2014. </a:t>
            </a:r>
            <a:r>
              <a:rPr lang="en-IN" sz="1650" b="1" i="1" dirty="0"/>
              <a:t>Impact factor </a:t>
            </a:r>
            <a:r>
              <a:rPr lang="en-IN" sz="1650" b="1" i="1" dirty="0" smtClean="0"/>
              <a:t>	2.045</a:t>
            </a:r>
            <a:endParaRPr lang="en-US" sz="1650" dirty="0"/>
          </a:p>
          <a:p>
            <a:pPr marL="0" indent="0" algn="just">
              <a:buNone/>
            </a:pPr>
            <a:r>
              <a:rPr lang="en-IN" sz="1650" dirty="0" smtClean="0"/>
              <a:t>7	Densities</a:t>
            </a:r>
            <a:r>
              <a:rPr lang="en-IN" sz="1650" dirty="0"/>
              <a:t>, speeds of sound, excess molar enthalpies and heat capacities of </a:t>
            </a:r>
            <a:r>
              <a:rPr lang="en-IN" sz="1650" dirty="0" smtClean="0"/>
              <a:t>o-	</a:t>
            </a:r>
            <a:r>
              <a:rPr lang="en-IN" sz="1650" dirty="0" err="1" smtClean="0"/>
              <a:t>chlorotoluene</a:t>
            </a:r>
            <a:r>
              <a:rPr lang="en-IN" sz="1650" dirty="0" smtClean="0"/>
              <a:t> </a:t>
            </a:r>
            <a:r>
              <a:rPr lang="en-IN" sz="1650" dirty="0"/>
              <a:t>and cyclic ether mixtures: </a:t>
            </a:r>
            <a:r>
              <a:rPr lang="en-IN" sz="1650" b="1" dirty="0"/>
              <a:t>V. K. </a:t>
            </a:r>
            <a:r>
              <a:rPr lang="en-IN" sz="1650" b="1" dirty="0" smtClean="0"/>
              <a:t>Sharma</a:t>
            </a:r>
            <a:r>
              <a:rPr lang="en-IN" sz="1650" dirty="0"/>
              <a:t>, R. </a:t>
            </a:r>
            <a:r>
              <a:rPr lang="en-IN" sz="1650" dirty="0" err="1"/>
              <a:t>Dua</a:t>
            </a:r>
            <a:r>
              <a:rPr lang="en-IN" sz="1650" dirty="0"/>
              <a:t>, </a:t>
            </a:r>
            <a:r>
              <a:rPr lang="en-IN" sz="1650" i="1" dirty="0"/>
              <a:t>J. Chem. Eng. </a:t>
            </a:r>
            <a:r>
              <a:rPr lang="en-IN" sz="1650" i="1" dirty="0" smtClean="0"/>
              <a:t>	Data</a:t>
            </a:r>
            <a:r>
              <a:rPr lang="en-IN" sz="1650" dirty="0" smtClean="0"/>
              <a:t> </a:t>
            </a:r>
            <a:r>
              <a:rPr lang="en-IN" sz="1650" dirty="0"/>
              <a:t>59, </a:t>
            </a:r>
            <a:r>
              <a:rPr lang="en-IN" sz="1650" dirty="0" smtClean="0"/>
              <a:t>	684-695</a:t>
            </a:r>
            <a:r>
              <a:rPr lang="en-IN" sz="1650" dirty="0"/>
              <a:t>, 2014. </a:t>
            </a:r>
            <a:r>
              <a:rPr lang="en-IN" sz="1650" b="1" i="1" dirty="0"/>
              <a:t>Impact factor 2.045</a:t>
            </a:r>
            <a:endParaRPr lang="en-US" sz="1650" dirty="0"/>
          </a:p>
          <a:p>
            <a:pPr marL="0" indent="0" algn="just">
              <a:buNone/>
            </a:pPr>
            <a:r>
              <a:rPr lang="en-IN" sz="1650" dirty="0" smtClean="0"/>
              <a:t>8	Excess </a:t>
            </a:r>
            <a:r>
              <a:rPr lang="en-IN" sz="1650" dirty="0"/>
              <a:t>molar volumes, excess isentropic </a:t>
            </a:r>
            <a:r>
              <a:rPr lang="en-IN" sz="1650" dirty="0" err="1"/>
              <a:t>compressililities</a:t>
            </a:r>
            <a:r>
              <a:rPr lang="en-IN" sz="1650" dirty="0"/>
              <a:t> of binary and ternary mixtures </a:t>
            </a:r>
            <a:r>
              <a:rPr lang="en-IN" sz="1650" dirty="0" smtClean="0"/>
              <a:t>	of </a:t>
            </a:r>
            <a:r>
              <a:rPr lang="en-IN" sz="1650" dirty="0"/>
              <a:t>o-</a:t>
            </a:r>
            <a:r>
              <a:rPr lang="en-IN" sz="1650" dirty="0" err="1"/>
              <a:t>chlorotoluene</a:t>
            </a:r>
            <a:r>
              <a:rPr lang="en-IN" sz="1650" dirty="0"/>
              <a:t> and cyclic ether </a:t>
            </a:r>
            <a:r>
              <a:rPr lang="en-IN" sz="1650" dirty="0" smtClean="0"/>
              <a:t>and </a:t>
            </a:r>
            <a:r>
              <a:rPr lang="en-IN" sz="1650" dirty="0"/>
              <a:t>amides or cyclohexane at different </a:t>
            </a:r>
            <a:r>
              <a:rPr lang="en-IN" sz="1650" dirty="0" smtClean="0"/>
              <a:t>	temperatures</a:t>
            </a:r>
            <a:r>
              <a:rPr lang="en-IN" sz="1650" dirty="0"/>
              <a:t>: </a:t>
            </a:r>
            <a:r>
              <a:rPr lang="en-IN" sz="1650" b="1" dirty="0"/>
              <a:t>V. K. Sharma</a:t>
            </a:r>
            <a:r>
              <a:rPr lang="en-IN" sz="1650" dirty="0"/>
              <a:t>, R. </a:t>
            </a:r>
            <a:r>
              <a:rPr lang="en-IN" sz="1650" dirty="0" err="1"/>
              <a:t>Dua</a:t>
            </a:r>
            <a:r>
              <a:rPr lang="en-IN" sz="1650" dirty="0"/>
              <a:t> and D. Sharma </a:t>
            </a:r>
            <a:r>
              <a:rPr lang="en-IN" sz="1650" i="1" dirty="0"/>
              <a:t>J. Chem. </a:t>
            </a:r>
            <a:r>
              <a:rPr lang="en-IN" sz="1650" i="1" dirty="0" err="1"/>
              <a:t>Thermodyn</a:t>
            </a:r>
            <a:r>
              <a:rPr lang="en-IN" sz="1650" dirty="0"/>
              <a:t>. 78, </a:t>
            </a:r>
            <a:r>
              <a:rPr lang="en-IN" sz="1650" dirty="0" smtClean="0"/>
              <a:t>241-	253</a:t>
            </a:r>
            <a:r>
              <a:rPr lang="en-IN" sz="1650" dirty="0"/>
              <a:t>, 2014. </a:t>
            </a:r>
            <a:r>
              <a:rPr lang="en-IN" sz="1650" b="1" i="1" dirty="0"/>
              <a:t>Impact Factor </a:t>
            </a:r>
            <a:r>
              <a:rPr lang="en-IN" sz="1650" b="1" i="1" dirty="0" smtClean="0"/>
              <a:t>2.679</a:t>
            </a:r>
            <a:endParaRPr lang="en-US" sz="1650" dirty="0"/>
          </a:p>
          <a:p>
            <a:pPr marL="0" indent="0" algn="just">
              <a:buNone/>
            </a:pPr>
            <a:endParaRPr lang="en-US" sz="1650" dirty="0" smtClean="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9144000" cy="6247864"/>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pPr algn="just"/>
            <a:endParaRPr lang="en-IN" sz="2500" b="1" dirty="0" smtClean="0"/>
          </a:p>
          <a:p>
            <a:pPr algn="just">
              <a:buFont typeface="Wingdings" pitchFamily="2" charset="2"/>
              <a:buChar char="q"/>
            </a:pPr>
            <a:r>
              <a:rPr lang="en-US" sz="2500" dirty="0" smtClean="0"/>
              <a:t> Precise density data of liquid mixtures have immense significance in designing engineering processes and production in chemical and biological industries. Engine performance characteristics such as </a:t>
            </a:r>
            <a:r>
              <a:rPr lang="en-US" sz="2500" dirty="0" err="1" smtClean="0"/>
              <a:t>cetane</a:t>
            </a:r>
            <a:r>
              <a:rPr lang="en-US" sz="2500" dirty="0" smtClean="0"/>
              <a:t> number (which expresses heating value and ignition quality) of fuel are directly affected by the densities. </a:t>
            </a:r>
          </a:p>
          <a:p>
            <a:pPr algn="just"/>
            <a:endParaRPr lang="en-US" sz="2500" dirty="0" smtClean="0"/>
          </a:p>
          <a:p>
            <a:pPr algn="just">
              <a:buFont typeface="Wingdings" pitchFamily="2" charset="2"/>
              <a:buChar char="q"/>
            </a:pPr>
            <a:r>
              <a:rPr lang="en-US" sz="2500" dirty="0" smtClean="0"/>
              <a:t> Excess molar volumes, </a:t>
            </a:r>
            <a:r>
              <a:rPr lang="en-US" sz="2500" i="1" dirty="0" smtClean="0"/>
              <a:t>V</a:t>
            </a:r>
            <a:r>
              <a:rPr lang="en-US" sz="2500" i="1" baseline="30000" dirty="0" smtClean="0"/>
              <a:t>E</a:t>
            </a:r>
            <a:r>
              <a:rPr lang="en-US" sz="2500" dirty="0" smtClean="0"/>
              <a:t> is considered as a first-order thermodynamic quantity and is very sensitive to change in the structure or randomness during the mixing processes. Thus, order creation and order destruction processes in mixtures can be determined through experimental data of </a:t>
            </a:r>
            <a:r>
              <a:rPr lang="en-US" sz="2500" i="1" dirty="0" smtClean="0"/>
              <a:t>V</a:t>
            </a:r>
            <a:r>
              <a:rPr lang="en-US" sz="2500" i="1" baseline="30000" dirty="0" smtClean="0"/>
              <a:t>E</a:t>
            </a:r>
            <a:r>
              <a:rPr lang="en-US" sz="2500" dirty="0" smtClean="0"/>
              <a:t>. </a:t>
            </a:r>
          </a:p>
          <a:p>
            <a:pPr algn="just">
              <a:buFont typeface="Wingdings" pitchFamily="2" charset="2"/>
              <a:buChar char="q"/>
            </a:pPr>
            <a:endParaRPr lang="en-US" sz="2500" dirty="0" smtClean="0"/>
          </a:p>
          <a:p>
            <a:pPr algn="just">
              <a:buFont typeface="Wingdings" pitchFamily="2" charset="2"/>
              <a:buChar char="q"/>
            </a:pPr>
            <a:r>
              <a:rPr lang="en-US" sz="2500" dirty="0" smtClean="0"/>
              <a:t>The speeds of sound, </a:t>
            </a:r>
            <a:r>
              <a:rPr lang="en-US" sz="2500" i="1" dirty="0" smtClean="0"/>
              <a:t>u</a:t>
            </a:r>
            <a:r>
              <a:rPr lang="en-US" sz="2500" dirty="0" smtClean="0"/>
              <a:t> data and related derived acoustic properties have been found to be a very powerful tool in industries for the design of industrial plants, pumps and pipelines etc. </a:t>
            </a:r>
            <a:endParaRPr lang="en-IN" sz="2500" dirty="0"/>
          </a:p>
        </p:txBody>
      </p:sp>
      <p:sp>
        <p:nvSpPr>
          <p:cNvPr id="2050"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
        <p:nvSpPr>
          <p:cNvPr id="20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99157"/>
            <a:ext cx="9144000" cy="6001643"/>
          </a:xfrm>
          <a:prstGeom prst="rect">
            <a:avLst/>
          </a:prstGeom>
        </p:spPr>
        <p:txBody>
          <a:bodyPr wrap="square">
            <a:spAutoFit/>
          </a:bodyPr>
          <a:lstStyle/>
          <a:p>
            <a:pPr algn="just"/>
            <a:r>
              <a:rPr lang="en-IN" sz="1600" dirty="0" smtClean="0"/>
              <a:t>9	Excess </a:t>
            </a:r>
            <a:r>
              <a:rPr lang="en-IN" sz="1600" dirty="0" smtClean="0"/>
              <a:t>heat capacities of (binary + ternary) mixtures containing [</a:t>
            </a:r>
            <a:r>
              <a:rPr lang="en-IN" sz="1600" dirty="0" err="1" smtClean="0"/>
              <a:t>emim</a:t>
            </a:r>
            <a:r>
              <a:rPr lang="en-IN" sz="1600" dirty="0" smtClean="0"/>
              <a:t>][BF</a:t>
            </a:r>
            <a:r>
              <a:rPr lang="en-IN" sz="1600" baseline="-25000" dirty="0" smtClean="0"/>
              <a:t>4</a:t>
            </a:r>
            <a:r>
              <a:rPr lang="en-IN" sz="1600" dirty="0" smtClean="0"/>
              <a:t>] and organic liquids,</a:t>
            </a:r>
            <a:r>
              <a:rPr lang="en-IN" sz="1600" b="1" dirty="0" smtClean="0"/>
              <a:t> </a:t>
            </a:r>
            <a:r>
              <a:rPr lang="en-IN" sz="1600" b="1" dirty="0" smtClean="0"/>
              <a:t>	V</a:t>
            </a:r>
            <a:r>
              <a:rPr lang="en-IN" sz="1600" b="1" dirty="0" smtClean="0"/>
              <a:t>. K. Sharma</a:t>
            </a:r>
            <a:r>
              <a:rPr lang="en-IN" sz="1600" dirty="0" smtClean="0"/>
              <a:t>, S. </a:t>
            </a:r>
            <a:r>
              <a:rPr lang="en-IN" sz="1600" dirty="0" err="1" smtClean="0"/>
              <a:t>Bhagour</a:t>
            </a:r>
            <a:r>
              <a:rPr lang="en-IN" sz="1600" dirty="0" smtClean="0"/>
              <a:t>, S. </a:t>
            </a:r>
            <a:r>
              <a:rPr lang="en-IN" sz="1600" dirty="0" err="1" smtClean="0"/>
              <a:t>Solanki</a:t>
            </a:r>
            <a:r>
              <a:rPr lang="en-IN" sz="1600" dirty="0" smtClean="0"/>
              <a:t>, D. Sharma, </a:t>
            </a:r>
            <a:r>
              <a:rPr lang="en-IN" sz="1600" i="1" dirty="0" smtClean="0"/>
              <a:t>J. Chem</a:t>
            </a:r>
            <a:r>
              <a:rPr lang="en-IN" sz="1600" dirty="0" smtClean="0"/>
              <a:t>. </a:t>
            </a:r>
            <a:r>
              <a:rPr lang="en-IN" sz="1600" i="1" dirty="0" err="1" smtClean="0"/>
              <a:t>Thermodyn</a:t>
            </a:r>
            <a:r>
              <a:rPr lang="en-IN" sz="1600" i="1" dirty="0" smtClean="0"/>
              <a:t>., </a:t>
            </a:r>
            <a:r>
              <a:rPr lang="en-IN" sz="1600" dirty="0" smtClean="0"/>
              <a:t>79, 19-32, 2014.</a:t>
            </a:r>
            <a:r>
              <a:rPr lang="en-IN" sz="1600" b="1" i="1" dirty="0" smtClean="0"/>
              <a:t> </a:t>
            </a:r>
            <a:r>
              <a:rPr lang="en-IN" sz="1600" b="1" i="1" dirty="0" smtClean="0"/>
              <a:t>	Impact 	factor 2.679</a:t>
            </a:r>
            <a:endParaRPr lang="en-US" sz="1600" dirty="0" smtClean="0"/>
          </a:p>
          <a:p>
            <a:pPr algn="just"/>
            <a:r>
              <a:rPr lang="en-IN" sz="1600" dirty="0" smtClean="0"/>
              <a:t>10	Excess molar enthalpies of binary and ternary liquid mixtures, </a:t>
            </a:r>
            <a:r>
              <a:rPr lang="en-IN" sz="1600" b="1" dirty="0" smtClean="0"/>
              <a:t>V. K. Sharma</a:t>
            </a:r>
            <a:r>
              <a:rPr lang="en-IN" sz="1600" dirty="0" smtClean="0"/>
              <a:t>, S. </a:t>
            </a:r>
            <a:r>
              <a:rPr lang="en-IN" sz="1600" dirty="0" err="1" smtClean="0"/>
              <a:t>Solanki</a:t>
            </a:r>
            <a:r>
              <a:rPr lang="en-IN" sz="1600" dirty="0" smtClean="0"/>
              <a:t>, S. </a:t>
            </a:r>
            <a:r>
              <a:rPr lang="en-IN" sz="1600" dirty="0" err="1" smtClean="0"/>
              <a:t>Bhagour</a:t>
            </a:r>
            <a:r>
              <a:rPr lang="en-IN" sz="1600" dirty="0" smtClean="0"/>
              <a:t> </a:t>
            </a:r>
            <a:r>
              <a:rPr lang="en-IN" sz="1600" dirty="0" smtClean="0"/>
              <a:t>	</a:t>
            </a:r>
            <a:r>
              <a:rPr lang="en-IN" sz="1600" i="1" dirty="0" smtClean="0"/>
              <a:t>J</a:t>
            </a:r>
            <a:r>
              <a:rPr lang="en-IN" sz="1600" i="1" dirty="0" smtClean="0"/>
              <a:t>. Therm. Anal. &amp; </a:t>
            </a:r>
            <a:r>
              <a:rPr lang="en-IN" sz="1600" i="1" dirty="0" err="1" smtClean="0"/>
              <a:t>Calorim</a:t>
            </a:r>
            <a:r>
              <a:rPr lang="en-IN" sz="1600" i="1" dirty="0" smtClean="0"/>
              <a:t>. </a:t>
            </a:r>
            <a:r>
              <a:rPr lang="en-IN" sz="1600" dirty="0" smtClean="0"/>
              <a:t>119, 1293-1302, 2015. </a:t>
            </a:r>
            <a:r>
              <a:rPr lang="en-IN" sz="1600" b="1" i="1" dirty="0" smtClean="0"/>
              <a:t>Impact Factor</a:t>
            </a:r>
            <a:r>
              <a:rPr lang="en-IN" sz="1600" dirty="0" smtClean="0"/>
              <a:t> </a:t>
            </a:r>
            <a:r>
              <a:rPr lang="en-IN" sz="1600" b="1" i="1" dirty="0" smtClean="0"/>
              <a:t>2.206</a:t>
            </a:r>
            <a:endParaRPr lang="en-US" sz="1600" dirty="0" smtClean="0"/>
          </a:p>
          <a:p>
            <a:pPr algn="just"/>
            <a:r>
              <a:rPr lang="en-IN" sz="1600" dirty="0" smtClean="0"/>
              <a:t>11	Excess heat capacities of mixtures containing 1-methylpyrrolidin-2-one, </a:t>
            </a:r>
            <a:r>
              <a:rPr lang="en-IN" sz="1600" dirty="0" err="1" smtClean="0"/>
              <a:t>chlorotoluenes</a:t>
            </a:r>
            <a:r>
              <a:rPr lang="en-IN" sz="1600" dirty="0" smtClean="0"/>
              <a:t> and </a:t>
            </a:r>
            <a:r>
              <a:rPr lang="en-IN" sz="1600" dirty="0" smtClean="0"/>
              <a:t>	benzene</a:t>
            </a:r>
            <a:r>
              <a:rPr lang="en-IN" sz="1600" dirty="0" smtClean="0"/>
              <a:t>, </a:t>
            </a:r>
            <a:r>
              <a:rPr lang="en-IN" sz="1600" b="1" dirty="0" smtClean="0"/>
              <a:t>V. K. Sharma</a:t>
            </a:r>
            <a:r>
              <a:rPr lang="en-IN" sz="1600" dirty="0" smtClean="0"/>
              <a:t>, A. </a:t>
            </a:r>
            <a:r>
              <a:rPr lang="en-IN" sz="1600" dirty="0" smtClean="0"/>
              <a:t> </a:t>
            </a:r>
            <a:r>
              <a:rPr lang="en-IN" sz="1600" dirty="0" err="1" smtClean="0"/>
              <a:t>Rohilla</a:t>
            </a:r>
            <a:r>
              <a:rPr lang="en-IN" sz="1600" dirty="0" smtClean="0"/>
              <a:t>, S. </a:t>
            </a:r>
            <a:r>
              <a:rPr lang="en-IN" sz="1600" dirty="0" err="1" smtClean="0"/>
              <a:t>Bhagour</a:t>
            </a:r>
            <a:r>
              <a:rPr lang="en-IN" sz="1600" dirty="0" smtClean="0"/>
              <a:t> and J. S. </a:t>
            </a:r>
            <a:r>
              <a:rPr lang="en-IN" sz="1600" dirty="0" err="1" smtClean="0"/>
              <a:t>Yadav</a:t>
            </a:r>
            <a:r>
              <a:rPr lang="en-IN" sz="1600" i="1" dirty="0" smtClean="0"/>
              <a:t> J. Chem</a:t>
            </a:r>
            <a:r>
              <a:rPr lang="en-IN" sz="1600" dirty="0" smtClean="0"/>
              <a:t>. </a:t>
            </a:r>
            <a:r>
              <a:rPr lang="en-IN" sz="1600" i="1" dirty="0" err="1" smtClean="0"/>
              <a:t>Thermodyn</a:t>
            </a:r>
            <a:r>
              <a:rPr lang="en-IN" sz="1600" i="1" dirty="0" smtClean="0"/>
              <a:t>., </a:t>
            </a:r>
            <a:r>
              <a:rPr lang="en-IN" sz="1600" dirty="0" smtClean="0"/>
              <a:t>85, </a:t>
            </a:r>
            <a:r>
              <a:rPr lang="en-IN" sz="1600" dirty="0" smtClean="0"/>
              <a:t>1-	12</a:t>
            </a:r>
            <a:r>
              <a:rPr lang="en-IN" sz="1600" dirty="0" smtClean="0"/>
              <a:t>, </a:t>
            </a:r>
            <a:r>
              <a:rPr lang="en-IN" sz="1600" dirty="0" smtClean="0"/>
              <a:t>	2015</a:t>
            </a:r>
            <a:r>
              <a:rPr lang="en-IN" sz="1600" dirty="0" smtClean="0"/>
              <a:t>.</a:t>
            </a:r>
            <a:r>
              <a:rPr lang="en-IN" sz="1600" b="1" i="1" dirty="0" smtClean="0"/>
              <a:t> Impact factor </a:t>
            </a:r>
            <a:r>
              <a:rPr lang="en-IN" sz="1600" b="1" i="1" dirty="0" smtClean="0"/>
              <a:t>2.679</a:t>
            </a:r>
            <a:endParaRPr lang="en-US" sz="1600" dirty="0" smtClean="0"/>
          </a:p>
          <a:p>
            <a:pPr algn="just"/>
            <a:r>
              <a:rPr lang="en-IN" sz="1600" dirty="0" smtClean="0"/>
              <a:t>12	Thermodynamic properties of ternary mixtures containing 1-ethyl-3-methylimidazolium </a:t>
            </a:r>
            <a:r>
              <a:rPr lang="en-IN" sz="1600" dirty="0" smtClean="0"/>
              <a:t>	</a:t>
            </a:r>
            <a:r>
              <a:rPr lang="en-IN" sz="1600" dirty="0" err="1" smtClean="0"/>
              <a:t>tetrafluoroborate</a:t>
            </a:r>
            <a:r>
              <a:rPr lang="en-IN" sz="1600" dirty="0" smtClean="0"/>
              <a:t> </a:t>
            </a:r>
            <a:r>
              <a:rPr lang="en-IN" sz="1600" dirty="0" smtClean="0"/>
              <a:t>with </a:t>
            </a:r>
            <a:r>
              <a:rPr lang="en-IN" sz="1600" dirty="0" smtClean="0"/>
              <a:t>cyclic amides </a:t>
            </a:r>
            <a:r>
              <a:rPr lang="en-IN" sz="1600" dirty="0" smtClean="0"/>
              <a:t>and </a:t>
            </a:r>
            <a:r>
              <a:rPr lang="en-IN" sz="1600" dirty="0" err="1" smtClean="0"/>
              <a:t>cyclopentanone</a:t>
            </a:r>
            <a:r>
              <a:rPr lang="en-IN" sz="1600" dirty="0" smtClean="0"/>
              <a:t> or </a:t>
            </a:r>
            <a:r>
              <a:rPr lang="en-IN" sz="1600" dirty="0" err="1" smtClean="0"/>
              <a:t>cyclohexanone</a:t>
            </a:r>
            <a:r>
              <a:rPr lang="en-IN" sz="1600" dirty="0" smtClean="0"/>
              <a:t> at 293.15, </a:t>
            </a:r>
            <a:r>
              <a:rPr lang="en-IN" sz="1600" dirty="0" smtClean="0"/>
              <a:t>	298.15</a:t>
            </a:r>
            <a:r>
              <a:rPr lang="en-IN" sz="1600" dirty="0" smtClean="0"/>
              <a:t>, </a:t>
            </a:r>
            <a:r>
              <a:rPr lang="en-IN" sz="1600" dirty="0" smtClean="0"/>
              <a:t>	303.15 </a:t>
            </a:r>
            <a:r>
              <a:rPr lang="en-IN" sz="1600" dirty="0" smtClean="0"/>
              <a:t>and 308.15 K, </a:t>
            </a:r>
            <a:r>
              <a:rPr lang="en-IN" sz="1600" b="1" dirty="0" smtClean="0"/>
              <a:t>V. K. Sharma</a:t>
            </a:r>
            <a:r>
              <a:rPr lang="en-IN" sz="1600" dirty="0" smtClean="0"/>
              <a:t>, J. </a:t>
            </a:r>
            <a:r>
              <a:rPr lang="en-IN" sz="1600" dirty="0" err="1" smtClean="0"/>
              <a:t>Kataria</a:t>
            </a:r>
            <a:r>
              <a:rPr lang="en-IN" sz="1600" dirty="0" smtClean="0"/>
              <a:t>, S. </a:t>
            </a:r>
            <a:r>
              <a:rPr lang="en-IN" sz="1600" dirty="0" err="1" smtClean="0"/>
              <a:t>Solanki</a:t>
            </a:r>
            <a:r>
              <a:rPr lang="en-IN" sz="1600" dirty="0" smtClean="0"/>
              <a:t>, J. </a:t>
            </a:r>
            <a:r>
              <a:rPr lang="en-IN" sz="1600" dirty="0" smtClean="0"/>
              <a:t>Chem</a:t>
            </a:r>
            <a:r>
              <a:rPr lang="en-IN" sz="1600" dirty="0" smtClean="0"/>
              <a:t>. </a:t>
            </a:r>
            <a:r>
              <a:rPr lang="en-IN" sz="1600" dirty="0" err="1" smtClean="0"/>
              <a:t>Thermodyn</a:t>
            </a:r>
            <a:r>
              <a:rPr lang="en-IN" sz="1600" dirty="0" smtClean="0"/>
              <a:t>. 86, 43-56, </a:t>
            </a:r>
            <a:r>
              <a:rPr lang="en-IN" sz="1600" dirty="0" smtClean="0"/>
              <a:t>	2015.</a:t>
            </a:r>
            <a:r>
              <a:rPr lang="en-IN" sz="1600" b="1" i="1" dirty="0" smtClean="0"/>
              <a:t>Impact </a:t>
            </a:r>
            <a:r>
              <a:rPr lang="en-IN" sz="1600" b="1" i="1" dirty="0" smtClean="0"/>
              <a:t>factor </a:t>
            </a:r>
            <a:r>
              <a:rPr lang="en-IN" sz="1600" b="1" i="1" dirty="0" smtClean="0"/>
              <a:t>2.679</a:t>
            </a:r>
            <a:endParaRPr lang="en-US" sz="1600" dirty="0" smtClean="0"/>
          </a:p>
          <a:p>
            <a:pPr algn="just"/>
            <a:r>
              <a:rPr lang="en-IN" sz="1600" dirty="0" smtClean="0"/>
              <a:t>13	Excess heat capacities of mixtures containing 1-ethyl-3-methylimidazolium </a:t>
            </a:r>
            <a:r>
              <a:rPr lang="en-IN" sz="1600" dirty="0" err="1" smtClean="0"/>
              <a:t>tetrafluoroborate</a:t>
            </a:r>
            <a:r>
              <a:rPr lang="en-IN" sz="1600" dirty="0" smtClean="0"/>
              <a:t>, </a:t>
            </a:r>
            <a:r>
              <a:rPr lang="en-IN" sz="1600" dirty="0" smtClean="0"/>
              <a:t>	</a:t>
            </a:r>
            <a:r>
              <a:rPr lang="en-IN" sz="1600" dirty="0" err="1" smtClean="0"/>
              <a:t>lactams</a:t>
            </a:r>
            <a:r>
              <a:rPr lang="en-IN" sz="1600" dirty="0" smtClean="0"/>
              <a:t> </a:t>
            </a:r>
            <a:r>
              <a:rPr lang="en-IN" sz="1600" dirty="0" smtClean="0"/>
              <a:t>and cyclic </a:t>
            </a:r>
            <a:r>
              <a:rPr lang="en-IN" sz="1600" dirty="0" err="1" smtClean="0"/>
              <a:t>alkanones</a:t>
            </a:r>
            <a:r>
              <a:rPr lang="en-IN" sz="1600" dirty="0" smtClean="0"/>
              <a:t>. </a:t>
            </a:r>
            <a:r>
              <a:rPr lang="en-IN" sz="1600" b="1" dirty="0" smtClean="0"/>
              <a:t>V</a:t>
            </a:r>
            <a:r>
              <a:rPr lang="en-IN" sz="1600" b="1" dirty="0" smtClean="0"/>
              <a:t>. K. Sharma</a:t>
            </a:r>
            <a:r>
              <a:rPr lang="en-IN" sz="1600" dirty="0" smtClean="0"/>
              <a:t>, J. </a:t>
            </a:r>
            <a:r>
              <a:rPr lang="en-IN" sz="1600" dirty="0" err="1" smtClean="0"/>
              <a:t>Kataria</a:t>
            </a:r>
            <a:r>
              <a:rPr lang="en-IN" sz="1600" dirty="0" smtClean="0"/>
              <a:t> and D. Sharma </a:t>
            </a:r>
            <a:r>
              <a:rPr lang="en-IN" sz="1600" i="1" dirty="0" smtClean="0"/>
              <a:t>J. Therm. Anal. </a:t>
            </a:r>
            <a:r>
              <a:rPr lang="en-IN" sz="1600" i="1" dirty="0" err="1" smtClean="0"/>
              <a:t>Calorim</a:t>
            </a:r>
            <a:r>
              <a:rPr lang="en-IN" sz="1600" dirty="0" smtClean="0"/>
              <a:t>. </a:t>
            </a:r>
            <a:r>
              <a:rPr lang="en-IN" sz="1600" dirty="0" smtClean="0"/>
              <a:t>	121</a:t>
            </a:r>
            <a:r>
              <a:rPr lang="en-IN" sz="1600" dirty="0" smtClean="0"/>
              <a:t>, </a:t>
            </a:r>
            <a:r>
              <a:rPr lang="en-IN" sz="1600" u="sng" dirty="0" smtClean="0">
                <a:hlinkClick r:id="rId2"/>
              </a:rPr>
              <a:t>2</a:t>
            </a:r>
            <a:r>
              <a:rPr lang="en-IN" sz="1600" dirty="0" smtClean="0"/>
              <a:t>, 777-796, 2015 </a:t>
            </a:r>
            <a:r>
              <a:rPr lang="en-IN" sz="1600" b="1" dirty="0" smtClean="0"/>
              <a:t>.</a:t>
            </a:r>
            <a:r>
              <a:rPr lang="en-IN" sz="1600" dirty="0" smtClean="0"/>
              <a:t> </a:t>
            </a:r>
            <a:r>
              <a:rPr lang="en-IN" sz="1600" b="1" i="1" dirty="0" smtClean="0"/>
              <a:t>Impact factor 2.206</a:t>
            </a:r>
            <a:endParaRPr lang="en-US" sz="1600" dirty="0" smtClean="0"/>
          </a:p>
          <a:p>
            <a:pPr marL="800100" lvl="1" indent="-746125" algn="just">
              <a:buAutoNum type="arabicPlain" startAt="14"/>
            </a:pPr>
            <a:r>
              <a:rPr lang="en-IN" sz="1600" dirty="0" smtClean="0"/>
              <a:t>Topological </a:t>
            </a:r>
            <a:r>
              <a:rPr lang="en-IN" sz="1600" dirty="0" smtClean="0"/>
              <a:t>investigation of excess heat capacities of binary and ternary liquid mixtures </a:t>
            </a:r>
            <a:r>
              <a:rPr lang="en-IN" sz="1600" dirty="0" smtClean="0"/>
              <a:t>	containing </a:t>
            </a:r>
            <a:r>
              <a:rPr lang="en-IN" sz="1600" dirty="0" smtClean="0"/>
              <a:t>o-</a:t>
            </a:r>
            <a:r>
              <a:rPr lang="en-IN" sz="1600" dirty="0" err="1" smtClean="0"/>
              <a:t>chlorotoluene</a:t>
            </a:r>
            <a:r>
              <a:rPr lang="en-IN" sz="1600" dirty="0" smtClean="0"/>
              <a:t>, amides </a:t>
            </a:r>
            <a:r>
              <a:rPr lang="en-IN" sz="1600" dirty="0" smtClean="0"/>
              <a:t> and </a:t>
            </a:r>
            <a:r>
              <a:rPr lang="en-IN" sz="1600" dirty="0" err="1" smtClean="0"/>
              <a:t>cyclohexane</a:t>
            </a:r>
            <a:r>
              <a:rPr lang="en-IN" sz="1600" dirty="0" smtClean="0"/>
              <a:t> at 298.15, 303.15 and 308.15 K, </a:t>
            </a:r>
            <a:r>
              <a:rPr lang="en-IN" sz="1600" b="1" dirty="0" smtClean="0"/>
              <a:t>V. </a:t>
            </a:r>
            <a:r>
              <a:rPr lang="en-IN" sz="1600" b="1" dirty="0" smtClean="0"/>
              <a:t>	K</a:t>
            </a:r>
            <a:r>
              <a:rPr lang="en-IN" sz="1600" b="1" dirty="0" smtClean="0"/>
              <a:t>. </a:t>
            </a:r>
            <a:r>
              <a:rPr lang="en-IN" sz="1600" b="1" dirty="0" smtClean="0"/>
              <a:t>	Sharma</a:t>
            </a:r>
            <a:r>
              <a:rPr lang="en-IN" sz="1600" dirty="0" smtClean="0"/>
              <a:t>, R. </a:t>
            </a:r>
            <a:r>
              <a:rPr lang="en-IN" sz="1600" dirty="0" err="1" smtClean="0"/>
              <a:t>Dua</a:t>
            </a:r>
            <a:r>
              <a:rPr lang="en-IN" sz="1600" dirty="0" smtClean="0"/>
              <a:t>, D. Sharma, </a:t>
            </a:r>
            <a:r>
              <a:rPr lang="en-IN" sz="1600" i="1" dirty="0" smtClean="0"/>
              <a:t>J. Solution Chem</a:t>
            </a:r>
            <a:r>
              <a:rPr lang="en-IN" sz="1600" dirty="0" smtClean="0"/>
              <a:t>., 44, </a:t>
            </a:r>
            <a:r>
              <a:rPr lang="en-IN" sz="1600" u="sng" dirty="0" smtClean="0">
                <a:hlinkClick r:id="rId3"/>
              </a:rPr>
              <a:t>7</a:t>
            </a:r>
            <a:r>
              <a:rPr lang="en-IN" sz="1600" dirty="0" smtClean="0"/>
              <a:t>, 1452-1478, </a:t>
            </a:r>
            <a:r>
              <a:rPr lang="en-IN" sz="1600" dirty="0" smtClean="0"/>
              <a:t>2015</a:t>
            </a:r>
            <a:r>
              <a:rPr lang="en-IN" sz="1600" dirty="0" smtClean="0"/>
              <a:t>. </a:t>
            </a:r>
            <a:r>
              <a:rPr lang="en-IN" sz="1600" b="1" i="1" dirty="0" smtClean="0"/>
              <a:t>Impact </a:t>
            </a:r>
            <a:r>
              <a:rPr lang="en-IN" sz="1600" b="1" i="1" dirty="0" smtClean="0"/>
              <a:t>factor 1.083</a:t>
            </a:r>
          </a:p>
          <a:p>
            <a:pPr marL="800100" lvl="1" indent="-746125" algn="just"/>
            <a:r>
              <a:rPr lang="en-US" sz="1600" dirty="0" smtClean="0">
                <a:latin typeface="Times New Roman" pitchFamily="18" charset="0"/>
                <a:cs typeface="Times New Roman" pitchFamily="18" charset="0"/>
              </a:rPr>
              <a:t>15	</a:t>
            </a:r>
            <a:r>
              <a:rPr lang="en-US" sz="1600" b="1" dirty="0" smtClean="0"/>
              <a:t> </a:t>
            </a:r>
            <a:r>
              <a:rPr lang="en-US" sz="1600" dirty="0" smtClean="0"/>
              <a:t>Thermodynamics and topological investigations of ternary mixtures containing ionic liquid with organic solvents: excess molar volumes and excess isentropic </a:t>
            </a:r>
            <a:r>
              <a:rPr lang="en-US" sz="1600" dirty="0" err="1" smtClean="0"/>
              <a:t>compressibilities</a:t>
            </a:r>
            <a:r>
              <a:rPr lang="en-US" sz="1600" dirty="0" smtClean="0"/>
              <a:t>. </a:t>
            </a:r>
            <a:r>
              <a:rPr lang="en-US" sz="1600" dirty="0" smtClean="0"/>
              <a:t>V. K. Sharma, S. </a:t>
            </a:r>
            <a:r>
              <a:rPr lang="en-US" sz="1600" dirty="0" err="1" smtClean="0"/>
              <a:t>Bhagour</a:t>
            </a:r>
            <a:r>
              <a:rPr lang="en-US" sz="1600" dirty="0" smtClean="0"/>
              <a:t>, S. </a:t>
            </a:r>
            <a:r>
              <a:rPr lang="en-US" sz="1600" dirty="0" err="1" smtClean="0"/>
              <a:t>Solanki</a:t>
            </a:r>
            <a:r>
              <a:rPr lang="en-US" sz="1600" dirty="0" smtClean="0"/>
              <a:t>, J. </a:t>
            </a:r>
            <a:r>
              <a:rPr lang="en-US" sz="1600" dirty="0" err="1" smtClean="0"/>
              <a:t>Kataria</a:t>
            </a:r>
            <a:r>
              <a:rPr lang="en-US" sz="1600" dirty="0" smtClean="0"/>
              <a:t>, Int. J. </a:t>
            </a:r>
            <a:r>
              <a:rPr lang="en-US" sz="1600" dirty="0" err="1" smtClean="0"/>
              <a:t>Pharma</a:t>
            </a:r>
            <a:r>
              <a:rPr lang="en-US" sz="1600" dirty="0" smtClean="0"/>
              <a:t> Bio. Sci. 6(2), 611-633, 2015</a:t>
            </a:r>
            <a:r>
              <a:rPr lang="en-US" sz="1600" dirty="0" smtClean="0"/>
              <a:t>. </a:t>
            </a:r>
            <a:r>
              <a:rPr lang="en-IN" sz="1600" b="1" i="1" dirty="0" smtClean="0"/>
              <a:t>Impact factor </a:t>
            </a:r>
            <a:r>
              <a:rPr lang="en-IN" sz="1600" b="1" i="1" dirty="0" smtClean="0"/>
              <a:t>2.93</a:t>
            </a:r>
            <a:endParaRPr lang="en-US" sz="1600" dirty="0" smtClean="0">
              <a:latin typeface="Times New Roman" pitchFamily="18" charset="0"/>
              <a:cs typeface="Times New Roman" pitchFamily="18" charset="0"/>
            </a:endParaRPr>
          </a:p>
          <a:p>
            <a:pPr marL="342900" lvl="0" indent="-342900" algn="just"/>
            <a:r>
              <a:rPr lang="en-IN" sz="1600" dirty="0" smtClean="0"/>
              <a:t>16		</a:t>
            </a:r>
            <a:r>
              <a:rPr lang="en-US" sz="1600" dirty="0" smtClean="0"/>
              <a:t> Excess molar enthalpies of binary and ternary liquid mixtures: V. K. Sharma, </a:t>
            </a:r>
            <a:r>
              <a:rPr lang="en-US" sz="1600" b="1" dirty="0" smtClean="0"/>
              <a:t>S. </a:t>
            </a:r>
            <a:r>
              <a:rPr lang="en-US" sz="1600" b="1" dirty="0" err="1" smtClean="0"/>
              <a:t>Solanki</a:t>
            </a:r>
            <a:r>
              <a:rPr lang="en-US" sz="1600" dirty="0" smtClean="0"/>
              <a:t>, S. </a:t>
            </a:r>
            <a:r>
              <a:rPr lang="en-US" sz="1600" dirty="0" smtClean="0"/>
              <a:t>	</a:t>
            </a:r>
            <a:r>
              <a:rPr lang="en-US" sz="1600" dirty="0" err="1" smtClean="0"/>
              <a:t>Bhagour</a:t>
            </a:r>
            <a:r>
              <a:rPr lang="en-US" sz="1600" dirty="0" smtClean="0"/>
              <a:t>, </a:t>
            </a:r>
            <a:r>
              <a:rPr lang="en-US" sz="1600" i="1" dirty="0" smtClean="0"/>
              <a:t>J. Therm. Anal. &amp; </a:t>
            </a:r>
            <a:r>
              <a:rPr lang="en-US" sz="1600" i="1" dirty="0" err="1" smtClean="0"/>
              <a:t>Calorim</a:t>
            </a:r>
            <a:r>
              <a:rPr lang="en-US" sz="1600" i="1" dirty="0" smtClean="0"/>
              <a:t>.</a:t>
            </a:r>
            <a:r>
              <a:rPr lang="en-US" sz="1600" dirty="0" smtClean="0"/>
              <a:t>, 119, 1293-1302, 2015. </a:t>
            </a:r>
            <a:r>
              <a:rPr lang="en-US" sz="1600" b="1" i="1" dirty="0" smtClean="0"/>
              <a:t>Impact Factor</a:t>
            </a:r>
            <a:r>
              <a:rPr lang="en-US" sz="1600" dirty="0" smtClean="0"/>
              <a:t> </a:t>
            </a:r>
            <a:r>
              <a:rPr lang="en-US" sz="1600" b="1" i="1" dirty="0" smtClean="0"/>
              <a:t>2.042</a:t>
            </a:r>
            <a:endParaRPr lang="en-US" sz="1600" dirty="0" smtClean="0"/>
          </a:p>
          <a:p>
            <a:pPr marL="342900" indent="-342900" algn="just"/>
            <a:endParaRPr lang="en-IN" sz="1600" dirty="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1" y="273050"/>
            <a:ext cx="4114800" cy="1162050"/>
          </a:xfrm>
          <a:ln/>
        </p:spPr>
        <p:style>
          <a:lnRef idx="0">
            <a:schemeClr val="accent1"/>
          </a:lnRef>
          <a:fillRef idx="3">
            <a:schemeClr val="accent1"/>
          </a:fillRef>
          <a:effectRef idx="3">
            <a:schemeClr val="accent1"/>
          </a:effectRef>
          <a:fontRef idx="minor">
            <a:schemeClr val="lt1"/>
          </a:fontRef>
        </p:style>
        <p:txBody>
          <a:bodyPr rtlCol="0">
            <a:normAutofit/>
          </a:bodyPr>
          <a:lstStyle/>
          <a:p>
            <a:pPr defTabSz="957870" fontAlgn="auto">
              <a:spcAft>
                <a:spcPts val="0"/>
              </a:spcAft>
              <a:tabLst>
                <a:tab pos="2222500" algn="l"/>
              </a:tabLst>
              <a:defRPr/>
            </a:pPr>
            <a:r>
              <a:rPr lang="en-US" sz="1600" dirty="0" smtClean="0"/>
              <a:t>Prof. &amp; Head V.K. Sharma</a:t>
            </a:r>
            <a:br>
              <a:rPr lang="en-US" sz="1600" dirty="0" smtClean="0"/>
            </a:br>
            <a:r>
              <a:rPr lang="en-US" sz="1600" dirty="0" smtClean="0"/>
              <a:t>Department of Chemistry</a:t>
            </a:r>
            <a:br>
              <a:rPr lang="en-US" sz="1600" dirty="0" smtClean="0"/>
            </a:br>
            <a:r>
              <a:rPr lang="en-US" sz="1600" dirty="0" smtClean="0"/>
              <a:t>M.D. University, </a:t>
            </a:r>
            <a:r>
              <a:rPr lang="en-US" sz="1600" dirty="0" err="1" smtClean="0"/>
              <a:t>Rohtak</a:t>
            </a:r>
            <a:r>
              <a:rPr lang="en-US" sz="1600" dirty="0" smtClean="0"/>
              <a:t/>
            </a:r>
            <a:br>
              <a:rPr lang="en-US" sz="1600" dirty="0" smtClean="0"/>
            </a:br>
            <a:r>
              <a:rPr lang="en-US" sz="1600" dirty="0" smtClean="0"/>
              <a:t>Haryana (INDIA)</a:t>
            </a:r>
            <a:endParaRPr lang="en-US" sz="1600" dirty="0"/>
          </a:p>
        </p:txBody>
      </p:sp>
      <p:sp>
        <p:nvSpPr>
          <p:cNvPr id="4" name="Content Placeholder 3"/>
          <p:cNvSpPr>
            <a:spLocks noGrp="1"/>
          </p:cNvSpPr>
          <p:nvPr>
            <p:ph idx="1"/>
          </p:nvPr>
        </p:nvSpPr>
        <p:spPr>
          <a:xfrm>
            <a:off x="4642339" y="273054"/>
            <a:ext cx="4044462" cy="1174747"/>
          </a:xfrm>
          <a:ln/>
        </p:spPr>
        <p:style>
          <a:lnRef idx="0">
            <a:schemeClr val="accent1"/>
          </a:lnRef>
          <a:fillRef idx="3">
            <a:schemeClr val="accent1"/>
          </a:fillRef>
          <a:effectRef idx="3">
            <a:schemeClr val="accent1"/>
          </a:effectRef>
          <a:fontRef idx="minor">
            <a:schemeClr val="lt1"/>
          </a:fontRef>
        </p:style>
        <p:txBody>
          <a:bodyPr rtlCol="0">
            <a:normAutofit fontScale="77500" lnSpcReduction="20000"/>
          </a:bodyPr>
          <a:lstStyle/>
          <a:p>
            <a:pPr marL="359202" indent="-359202" defTabSz="957870" fontAlgn="auto">
              <a:spcAft>
                <a:spcPts val="0"/>
              </a:spcAft>
              <a:buFont typeface="Arial" pitchFamily="34" charset="0"/>
              <a:buNone/>
              <a:defRPr/>
            </a:pPr>
            <a:r>
              <a:rPr lang="en-US" sz="4800" dirty="0" smtClean="0"/>
              <a:t>Research </a:t>
            </a:r>
          </a:p>
          <a:p>
            <a:pPr marL="359202" indent="-359202" defTabSz="957870" fontAlgn="auto">
              <a:spcAft>
                <a:spcPts val="0"/>
              </a:spcAft>
              <a:buFont typeface="Arial" pitchFamily="34" charset="0"/>
              <a:buNone/>
              <a:defRPr/>
            </a:pPr>
            <a:r>
              <a:rPr lang="en-US" sz="4800" dirty="0" smtClean="0"/>
              <a:t>Group</a:t>
            </a:r>
            <a:endParaRPr lang="en-US" sz="4800" dirty="0"/>
          </a:p>
        </p:txBody>
      </p:sp>
      <p:sp>
        <p:nvSpPr>
          <p:cNvPr id="5" name="Text Placeholder 4"/>
          <p:cNvSpPr>
            <a:spLocks noGrp="1"/>
          </p:cNvSpPr>
          <p:nvPr>
            <p:ph type="body" sz="half" idx="2"/>
          </p:nvPr>
        </p:nvSpPr>
        <p:spPr>
          <a:xfrm>
            <a:off x="4642339" y="1524001"/>
            <a:ext cx="4044461" cy="4889497"/>
          </a:xfrm>
          <a:ln/>
        </p:spPr>
        <p:style>
          <a:lnRef idx="0">
            <a:schemeClr val="accent6"/>
          </a:lnRef>
          <a:fillRef idx="3">
            <a:schemeClr val="accent6"/>
          </a:fillRef>
          <a:effectRef idx="3">
            <a:schemeClr val="accent6"/>
          </a:effectRef>
          <a:fontRef idx="minor">
            <a:schemeClr val="lt1"/>
          </a:fontRef>
        </p:style>
        <p:txBody>
          <a:bodyPr rtlCol="0">
            <a:noAutofit/>
          </a:bodyPr>
          <a:lstStyle/>
          <a:p>
            <a:pPr defTabSz="957870" fontAlgn="auto">
              <a:spcAft>
                <a:spcPts val="0"/>
              </a:spcAft>
              <a:buFont typeface="Arial" pitchFamily="34" charset="0"/>
              <a:buNone/>
              <a:defRPr/>
            </a:pPr>
            <a:endParaRPr lang="en-US" sz="1800" dirty="0" smtClean="0"/>
          </a:p>
          <a:p>
            <a:pPr marL="1150938" indent="-457200" defTabSz="957870" fontAlgn="auto">
              <a:spcAft>
                <a:spcPts val="0"/>
              </a:spcAft>
              <a:buFont typeface="Arial" pitchFamily="34" charset="0"/>
              <a:buNone/>
              <a:defRPr/>
            </a:pPr>
            <a:r>
              <a:rPr lang="en-US" sz="1800" dirty="0" smtClean="0">
                <a:solidFill>
                  <a:srgbClr val="FF0000"/>
                </a:solidFill>
              </a:rPr>
              <a:t>Students  Supervised </a:t>
            </a:r>
          </a:p>
          <a:p>
            <a:pPr marL="1150938" indent="-457200" defTabSz="957870" fontAlgn="auto">
              <a:spcAft>
                <a:spcPts val="0"/>
              </a:spcAft>
              <a:buFont typeface="+mj-lt"/>
              <a:buAutoNum type="arabicPeriod"/>
              <a:defRPr/>
            </a:pPr>
            <a:r>
              <a:rPr lang="en-US" sz="1800" dirty="0" smtClean="0">
                <a:solidFill>
                  <a:srgbClr val="FF0000"/>
                </a:solidFill>
              </a:rPr>
              <a:t>Mr. Rajesh  Kumar</a:t>
            </a:r>
          </a:p>
          <a:p>
            <a:pPr marL="1150938" indent="-457200" defTabSz="957870" fontAlgn="auto">
              <a:spcAft>
                <a:spcPts val="0"/>
              </a:spcAft>
              <a:buFont typeface="+mj-lt"/>
              <a:buAutoNum type="arabicPeriod"/>
              <a:defRPr/>
            </a:pPr>
            <a:r>
              <a:rPr lang="en-US" sz="1800" dirty="0" smtClean="0">
                <a:solidFill>
                  <a:srgbClr val="FF0000"/>
                </a:solidFill>
              </a:rPr>
              <a:t>Mrs.  </a:t>
            </a:r>
            <a:r>
              <a:rPr lang="en-US" sz="1800" dirty="0" err="1" smtClean="0">
                <a:solidFill>
                  <a:srgbClr val="FF0000"/>
                </a:solidFill>
              </a:rPr>
              <a:t>Yameeka</a:t>
            </a:r>
            <a:r>
              <a:rPr lang="en-US" sz="1800" dirty="0" smtClean="0">
                <a:solidFill>
                  <a:srgbClr val="FF0000"/>
                </a:solidFill>
              </a:rPr>
              <a:t> </a:t>
            </a:r>
          </a:p>
          <a:p>
            <a:pPr marL="1150938" indent="-457200" defTabSz="957870" fontAlgn="auto">
              <a:spcAft>
                <a:spcPts val="0"/>
              </a:spcAft>
              <a:buFont typeface="+mj-lt"/>
              <a:buAutoNum type="arabicPeriod"/>
              <a:defRPr/>
            </a:pPr>
            <a:r>
              <a:rPr lang="en-US" sz="1800" dirty="0" smtClean="0">
                <a:solidFill>
                  <a:srgbClr val="FF0000"/>
                </a:solidFill>
              </a:rPr>
              <a:t>Mr.  Sunil  </a:t>
            </a:r>
            <a:r>
              <a:rPr lang="en-US" sz="1800" dirty="0" err="1" smtClean="0">
                <a:solidFill>
                  <a:srgbClr val="FF0000"/>
                </a:solidFill>
              </a:rPr>
              <a:t>Jangra</a:t>
            </a:r>
            <a:endParaRPr lang="en-US" sz="1800" dirty="0" smtClean="0">
              <a:solidFill>
                <a:srgbClr val="FF0000"/>
              </a:solidFill>
            </a:endParaRPr>
          </a:p>
          <a:p>
            <a:pPr marL="1150938" indent="-457200" defTabSz="957870" fontAlgn="auto">
              <a:spcAft>
                <a:spcPts val="0"/>
              </a:spcAft>
              <a:buFont typeface="+mj-lt"/>
              <a:buAutoNum type="arabicPeriod"/>
              <a:defRPr/>
            </a:pPr>
            <a:r>
              <a:rPr lang="en-US" sz="1800" dirty="0" smtClean="0">
                <a:solidFill>
                  <a:srgbClr val="FF0000"/>
                </a:solidFill>
              </a:rPr>
              <a:t>Miss  </a:t>
            </a:r>
            <a:r>
              <a:rPr lang="en-US" sz="1800" dirty="0" err="1" smtClean="0">
                <a:solidFill>
                  <a:srgbClr val="FF0000"/>
                </a:solidFill>
              </a:rPr>
              <a:t>Neeti</a:t>
            </a:r>
            <a:r>
              <a:rPr lang="en-US" sz="1800" dirty="0" smtClean="0">
                <a:solidFill>
                  <a:srgbClr val="FF0000"/>
                </a:solidFill>
              </a:rPr>
              <a:t> </a:t>
            </a:r>
          </a:p>
          <a:p>
            <a:pPr marL="1150938" indent="-457200" defTabSz="957870" fontAlgn="auto">
              <a:spcAft>
                <a:spcPts val="0"/>
              </a:spcAft>
              <a:buFont typeface="+mj-lt"/>
              <a:buAutoNum type="arabicPeriod"/>
              <a:defRPr/>
            </a:pPr>
            <a:r>
              <a:rPr lang="en-US" sz="1800" dirty="0" smtClean="0">
                <a:solidFill>
                  <a:srgbClr val="FF0000"/>
                </a:solidFill>
              </a:rPr>
              <a:t>Dr. Dimple</a:t>
            </a:r>
          </a:p>
          <a:p>
            <a:pPr marL="1150938" indent="-457200" defTabSz="957870" fontAlgn="auto">
              <a:spcAft>
                <a:spcPts val="600"/>
              </a:spcAft>
              <a:buFont typeface="+mj-lt"/>
              <a:buAutoNum type="arabicPeriod"/>
              <a:defRPr/>
            </a:pPr>
            <a:r>
              <a:rPr lang="en-US" sz="1800" dirty="0" smtClean="0">
                <a:solidFill>
                  <a:srgbClr val="FF0000"/>
                </a:solidFill>
              </a:rPr>
              <a:t>Dr. </a:t>
            </a:r>
            <a:r>
              <a:rPr lang="en-US" sz="1800" dirty="0" err="1" smtClean="0">
                <a:solidFill>
                  <a:srgbClr val="FF0000"/>
                </a:solidFill>
              </a:rPr>
              <a:t>Jaibir</a:t>
            </a:r>
            <a:r>
              <a:rPr lang="en-US" sz="1800" dirty="0" smtClean="0">
                <a:solidFill>
                  <a:srgbClr val="FF0000"/>
                </a:solidFill>
              </a:rPr>
              <a:t> S. </a:t>
            </a:r>
            <a:r>
              <a:rPr lang="en-US" sz="1800" dirty="0" err="1" smtClean="0">
                <a:solidFill>
                  <a:srgbClr val="FF0000"/>
                </a:solidFill>
              </a:rPr>
              <a:t>Yadav</a:t>
            </a:r>
            <a:endParaRPr lang="en-US" sz="1800" dirty="0" smtClean="0">
              <a:solidFill>
                <a:srgbClr val="FF0000"/>
              </a:solidFill>
            </a:endParaRPr>
          </a:p>
          <a:p>
            <a:pPr marL="1150938" indent="-457200" defTabSz="957870" fontAlgn="auto">
              <a:spcAft>
                <a:spcPts val="600"/>
              </a:spcAft>
              <a:buFont typeface="+mj-lt"/>
              <a:buAutoNum type="arabicPeriod"/>
              <a:defRPr/>
            </a:pPr>
            <a:r>
              <a:rPr lang="en-US" sz="1800" dirty="0" smtClean="0">
                <a:solidFill>
                  <a:srgbClr val="FF0000"/>
                </a:solidFill>
              </a:rPr>
              <a:t>Dr. </a:t>
            </a:r>
            <a:r>
              <a:rPr lang="en-US" sz="1800" dirty="0" err="1" smtClean="0">
                <a:solidFill>
                  <a:srgbClr val="FF0000"/>
                </a:solidFill>
              </a:rPr>
              <a:t>Subhash</a:t>
            </a:r>
            <a:r>
              <a:rPr lang="en-US" sz="1800" dirty="0" smtClean="0">
                <a:solidFill>
                  <a:srgbClr val="FF0000"/>
                </a:solidFill>
              </a:rPr>
              <a:t> </a:t>
            </a:r>
          </a:p>
          <a:p>
            <a:pPr marL="1150938" indent="-457200" defTabSz="957870" fontAlgn="auto">
              <a:spcAft>
                <a:spcPts val="0"/>
              </a:spcAft>
              <a:buFont typeface="Arial" pitchFamily="34" charset="0"/>
              <a:buNone/>
              <a:defRPr/>
            </a:pPr>
            <a:r>
              <a:rPr lang="en-US" sz="1800" dirty="0" smtClean="0">
                <a:solidFill>
                  <a:srgbClr val="FF0000"/>
                </a:solidFill>
              </a:rPr>
              <a:t>Students Pursuing Ph.D. degree</a:t>
            </a:r>
          </a:p>
          <a:p>
            <a:pPr marL="1150938" indent="-457200" defTabSz="957870" fontAlgn="auto">
              <a:spcAft>
                <a:spcPts val="0"/>
              </a:spcAft>
              <a:buFont typeface="Arial" pitchFamily="34" charset="0"/>
              <a:buAutoNum type="arabicPeriod"/>
              <a:defRPr/>
            </a:pPr>
            <a:r>
              <a:rPr lang="en-US" sz="1800" dirty="0" smtClean="0">
                <a:solidFill>
                  <a:srgbClr val="FF0000"/>
                </a:solidFill>
              </a:rPr>
              <a:t>Mrs. </a:t>
            </a:r>
            <a:r>
              <a:rPr lang="en-US" sz="1800" dirty="0" err="1" smtClean="0">
                <a:solidFill>
                  <a:srgbClr val="FF0000"/>
                </a:solidFill>
              </a:rPr>
              <a:t>Rajni</a:t>
            </a:r>
            <a:endParaRPr lang="en-US" sz="1800" dirty="0" smtClean="0">
              <a:solidFill>
                <a:srgbClr val="FF0000"/>
              </a:solidFill>
            </a:endParaRPr>
          </a:p>
          <a:p>
            <a:pPr marL="1150938" indent="-457200" defTabSz="957870" fontAlgn="auto">
              <a:spcAft>
                <a:spcPts val="0"/>
              </a:spcAft>
              <a:buFont typeface="Arial" pitchFamily="34" charset="0"/>
              <a:buAutoNum type="arabicPeriod"/>
              <a:defRPr/>
            </a:pPr>
            <a:r>
              <a:rPr lang="en-US" sz="1800" dirty="0" smtClean="0">
                <a:solidFill>
                  <a:srgbClr val="FF0000"/>
                </a:solidFill>
              </a:rPr>
              <a:t>Mrs. </a:t>
            </a:r>
            <a:r>
              <a:rPr lang="en-US" sz="1800" dirty="0" err="1" smtClean="0">
                <a:solidFill>
                  <a:srgbClr val="FF0000"/>
                </a:solidFill>
              </a:rPr>
              <a:t>Jyoti</a:t>
            </a:r>
            <a:endParaRPr lang="en-US" sz="1800" dirty="0" smtClean="0">
              <a:solidFill>
                <a:srgbClr val="FF0000"/>
              </a:solidFill>
            </a:endParaRPr>
          </a:p>
          <a:p>
            <a:pPr marL="1150938" indent="-457200" defTabSz="957870" fontAlgn="auto">
              <a:spcAft>
                <a:spcPts val="0"/>
              </a:spcAft>
              <a:buFont typeface="Arial" pitchFamily="34" charset="0"/>
              <a:buAutoNum type="arabicPeriod"/>
              <a:defRPr/>
            </a:pPr>
            <a:r>
              <a:rPr lang="en-US" sz="1800" dirty="0" smtClean="0">
                <a:solidFill>
                  <a:srgbClr val="FF0000"/>
                </a:solidFill>
              </a:rPr>
              <a:t>Miss </a:t>
            </a:r>
            <a:r>
              <a:rPr lang="en-US" sz="1800" dirty="0" err="1" smtClean="0">
                <a:solidFill>
                  <a:srgbClr val="FF0000"/>
                </a:solidFill>
              </a:rPr>
              <a:t>Heena</a:t>
            </a:r>
            <a:endParaRPr lang="en-US" sz="1800" dirty="0" smtClean="0">
              <a:solidFill>
                <a:srgbClr val="FF0000"/>
              </a:solidFill>
            </a:endParaRPr>
          </a:p>
          <a:p>
            <a:pPr marL="1150938" indent="-457200" defTabSz="957870" fontAlgn="auto">
              <a:spcAft>
                <a:spcPts val="0"/>
              </a:spcAft>
              <a:buFont typeface="Arial" pitchFamily="34" charset="0"/>
              <a:buAutoNum type="arabicPeriod"/>
              <a:defRPr/>
            </a:pPr>
            <a:endParaRPr lang="en-US" sz="1800" dirty="0" smtClean="0">
              <a:solidFill>
                <a:srgbClr val="FF0000"/>
              </a:solidFill>
            </a:endParaRPr>
          </a:p>
        </p:txBody>
      </p:sp>
      <p:sp>
        <p:nvSpPr>
          <p:cNvPr id="24587" name="Footer Placeholder 1"/>
          <p:cNvSpPr>
            <a:spLocks noGrp="1"/>
          </p:cNvSpPr>
          <p:nvPr>
            <p:ph type="ftr" sz="quarter" idx="11"/>
          </p:nvPr>
        </p:nvSpPr>
        <p:spPr bwMode="auto">
          <a:xfrm>
            <a:off x="0" y="6356350"/>
            <a:ext cx="9144000" cy="501650"/>
          </a:xfrm>
          <a:noFill/>
          <a:ln>
            <a:miter lim="800000"/>
            <a:headEnd/>
            <a:tailEnd/>
          </a:ln>
        </p:spPr>
        <p:txBody>
          <a:bodyPr wrap="square" numCol="1" anchorCtr="0" compatLnSpc="1">
            <a:prstTxWarp prst="textNoShape">
              <a:avLst/>
            </a:prstTxWarp>
          </a:bodyPr>
          <a:lstStyle/>
          <a:p>
            <a:r>
              <a:rPr lang="en-US" sz="2000">
                <a:solidFill>
                  <a:srgbClr val="0000FF"/>
                </a:solidFill>
              </a:rPr>
              <a:t>Prof. V.K. sharma, M.D. University, Rohtak, INDIA</a:t>
            </a:r>
          </a:p>
        </p:txBody>
      </p:sp>
      <p:pic>
        <p:nvPicPr>
          <p:cNvPr id="24588" name="Picture 2"/>
          <p:cNvPicPr>
            <a:picLocks noChangeAspect="1" noChangeArrowheads="1"/>
          </p:cNvPicPr>
          <p:nvPr/>
        </p:nvPicPr>
        <p:blipFill>
          <a:blip r:embed="rId2"/>
          <a:srcRect l="-7813" b="6250"/>
          <a:stretch>
            <a:fillRect/>
          </a:stretch>
        </p:blipFill>
        <p:spPr bwMode="auto">
          <a:xfrm>
            <a:off x="3516923" y="304800"/>
            <a:ext cx="914400" cy="1066800"/>
          </a:xfrm>
          <a:prstGeom prst="rect">
            <a:avLst/>
          </a:prstGeom>
          <a:noFill/>
          <a:ln w="9525">
            <a:noFill/>
            <a:miter lim="800000"/>
            <a:headEnd/>
            <a:tailEnd/>
          </a:ln>
        </p:spPr>
      </p:pic>
      <p:pic>
        <p:nvPicPr>
          <p:cNvPr id="24589" name="Picture 6" descr="H:\photo\images1.jpg"/>
          <p:cNvPicPr>
            <a:picLocks noChangeAspect="1" noChangeArrowheads="1"/>
          </p:cNvPicPr>
          <p:nvPr/>
        </p:nvPicPr>
        <p:blipFill>
          <a:blip r:embed="rId3"/>
          <a:srcRect/>
          <a:stretch>
            <a:fillRect/>
          </a:stretch>
        </p:blipFill>
        <p:spPr bwMode="auto">
          <a:xfrm>
            <a:off x="7526215" y="228600"/>
            <a:ext cx="1156189" cy="1219200"/>
          </a:xfrm>
          <a:prstGeom prst="rect">
            <a:avLst/>
          </a:prstGeom>
          <a:noFill/>
          <a:ln w="9525">
            <a:noFill/>
            <a:miter lim="800000"/>
            <a:headEnd/>
            <a:tailEnd/>
          </a:ln>
        </p:spPr>
      </p:pic>
      <p:pic>
        <p:nvPicPr>
          <p:cNvPr id="24590" name="Picture 7" descr="final-new_39[1].jpg"/>
          <p:cNvPicPr>
            <a:picLocks noChangeAspect="1"/>
          </p:cNvPicPr>
          <p:nvPr/>
        </p:nvPicPr>
        <p:blipFill>
          <a:blip r:embed="rId4"/>
          <a:srcRect/>
          <a:stretch>
            <a:fillRect/>
          </a:stretch>
        </p:blipFill>
        <p:spPr bwMode="auto">
          <a:xfrm>
            <a:off x="422031" y="1447800"/>
            <a:ext cx="4220308" cy="4953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Footer Placeholder 1"/>
          <p:cNvSpPr>
            <a:spLocks noGrp="1"/>
          </p:cNvSpPr>
          <p:nvPr>
            <p:ph type="ftr" sz="quarter" idx="11"/>
          </p:nvPr>
        </p:nvSpPr>
        <p:spPr bwMode="auto">
          <a:xfrm>
            <a:off x="0" y="5943600"/>
            <a:ext cx="9144000" cy="685800"/>
          </a:xfrm>
          <a:noFill/>
          <a:ln>
            <a:miter lim="800000"/>
            <a:headEnd/>
            <a:tailEnd/>
          </a:ln>
        </p:spPr>
        <p:txBody>
          <a:bodyPr wrap="square" numCol="1" anchorCtr="0" compatLnSpc="1">
            <a:prstTxWarp prst="textNoShape">
              <a:avLst/>
            </a:prstTxWarp>
          </a:bodyPr>
          <a:lstStyle/>
          <a:p>
            <a:r>
              <a:rPr lang="en-US" sz="1900">
                <a:solidFill>
                  <a:srgbClr val="0000FF"/>
                </a:solidFill>
              </a:rPr>
              <a:t>Prof. V.K. Sharma, Department of Chemistry, Maharshi Dayanand University, Rohtak-124001, INDIA</a:t>
            </a:r>
          </a:p>
          <a:p>
            <a:r>
              <a:rPr lang="en-US" sz="1900">
                <a:solidFill>
                  <a:srgbClr val="0000FF"/>
                </a:solidFill>
              </a:rPr>
              <a:t>Mob. No. +91-9729071881  Email: v_sharmachem58@rediffmail.com</a:t>
            </a:r>
          </a:p>
        </p:txBody>
      </p:sp>
      <p:sp>
        <p:nvSpPr>
          <p:cNvPr id="3" name="Rectangle 2"/>
          <p:cNvSpPr/>
          <p:nvPr/>
        </p:nvSpPr>
        <p:spPr>
          <a:xfrm>
            <a:off x="1984268" y="3142952"/>
            <a:ext cx="3866900" cy="949784"/>
          </a:xfrm>
          <a:prstGeom prst="rect">
            <a:avLst/>
          </a:prstGeom>
          <a:noFill/>
        </p:spPr>
        <p:txBody>
          <a:bodyPr wrap="none" lIns="71918" tIns="35959" rIns="71918" bIns="35959">
            <a:spAutoFit/>
            <a:scene3d>
              <a:camera prst="perspectiveRelaxedModerately">
                <a:rot lat="0" lon="0" rev="0"/>
              </a:camera>
              <a:lightRig rig="freezing" dir="t"/>
            </a:scene3d>
            <a:sp3d/>
          </a:bodyPr>
          <a:lstStyle/>
          <a:p>
            <a:pPr algn="ctr" eaLnBrk="0" hangingPunct="0">
              <a:defRPr/>
            </a:pPr>
            <a:r>
              <a:rPr lang="en-US" sz="5700" b="1" cap="all" dirty="0">
                <a:ln w="9000" cmpd="sng">
                  <a:solidFill>
                    <a:schemeClr val="accent4">
                      <a:shade val="50000"/>
                      <a:satMod val="120000"/>
                    </a:schemeClr>
                  </a:solidFill>
                  <a:prstDash val="solid"/>
                </a:ln>
                <a:solidFill>
                  <a:srgbClr val="0000FF"/>
                </a:solidFill>
                <a:effectLst>
                  <a:reflection blurRad="12700" stA="28000" endPos="45000" dist="1000" dir="5400000" sy="-100000" algn="bl" rotWithShape="0"/>
                </a:effectLst>
              </a:rPr>
              <a:t>Thanks…….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49215"/>
            <a:ext cx="9144000" cy="6632585"/>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pPr algn="just"/>
            <a:r>
              <a:rPr lang="en-US" sz="2500" dirty="0" smtClean="0"/>
              <a:t> </a:t>
            </a:r>
          </a:p>
          <a:p>
            <a:pPr algn="just">
              <a:buFont typeface="Wingdings" pitchFamily="2" charset="2"/>
              <a:buChar char="q"/>
            </a:pPr>
            <a:r>
              <a:rPr lang="en-US" sz="2500" dirty="0" smtClean="0"/>
              <a:t>Excess molar enthalpies, </a:t>
            </a:r>
            <a:r>
              <a:rPr lang="en-US" sz="2500" i="1" dirty="0" smtClean="0"/>
              <a:t>H</a:t>
            </a:r>
            <a:r>
              <a:rPr lang="en-US" sz="2500" i="1" baseline="30000" dirty="0" smtClean="0"/>
              <a:t>E</a:t>
            </a:r>
            <a:r>
              <a:rPr lang="en-US" sz="2500" dirty="0" smtClean="0"/>
              <a:t> data are of great implication in engineering applications in the fields of heat transfer, thermo-fluids, energy conversions, design engines and power plants, heating, ventilation and air conditioning systems, heat exchangers, heat sinks, radiators, refrigeration etc.</a:t>
            </a:r>
          </a:p>
          <a:p>
            <a:pPr algn="just">
              <a:buFont typeface="Wingdings" pitchFamily="2" charset="2"/>
              <a:buChar char="q"/>
            </a:pPr>
            <a:endParaRPr lang="en-US" sz="2500" dirty="0" smtClean="0"/>
          </a:p>
          <a:p>
            <a:pPr algn="just"/>
            <a:r>
              <a:rPr lang="en-US" sz="2500" dirty="0" smtClean="0"/>
              <a:t> </a:t>
            </a:r>
          </a:p>
          <a:p>
            <a:pPr algn="just">
              <a:buFont typeface="Wingdings" pitchFamily="2" charset="2"/>
              <a:buChar char="q"/>
            </a:pPr>
            <a:r>
              <a:rPr lang="en-US" sz="2500" dirty="0" smtClean="0"/>
              <a:t> The heat capacity, </a:t>
            </a:r>
            <a:r>
              <a:rPr lang="en-US" sz="2500" i="1" dirty="0" smtClean="0"/>
              <a:t>C</a:t>
            </a:r>
            <a:r>
              <a:rPr lang="en-US" sz="2500" i="1" baseline="-25000" dirty="0" smtClean="0"/>
              <a:t>P</a:t>
            </a:r>
            <a:r>
              <a:rPr lang="en-US" sz="2500" dirty="0" smtClean="0"/>
              <a:t> of a substance is one of the most important thermo-physical properties. It is widely used in physics and chemistry as well as in chemical engineering, energy resources, and material engineering. The heat capacity data of liquid mixtures are also demanded in modern industrial and engineering designs. A precise knowledge of heat capacities of liquids as a function of temperature provides insight into their molecular structure and information on intermolecular interactions.</a:t>
            </a:r>
          </a:p>
          <a:p>
            <a:pPr algn="just"/>
            <a:endParaRPr lang="en-IN" sz="2500" dirty="0"/>
          </a:p>
        </p:txBody>
      </p:sp>
      <p:sp>
        <p:nvSpPr>
          <p:cNvPr id="27652"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I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919948"/>
            <a:ext cx="9144000" cy="3785652"/>
          </a:xfrm>
          <a:prstGeom prst="rect">
            <a:avLst/>
          </a:prstGeom>
        </p:spPr>
        <p:txBody>
          <a:bodyPr wrap="square">
            <a:spAutoFit/>
          </a:bodyPr>
          <a:lstStyle/>
          <a:p>
            <a:pPr algn="just"/>
            <a:endParaRPr lang="en-US" sz="2400" dirty="0" smtClean="0">
              <a:solidFill>
                <a:srgbClr val="7030A0"/>
              </a:solidFill>
              <a:latin typeface="Times New Roman" pitchFamily="18" charset="0"/>
              <a:cs typeface="Times New Roman" pitchFamily="18" charset="0"/>
            </a:endParaRPr>
          </a:p>
          <a:p>
            <a:pPr algn="just">
              <a:buFont typeface="Wingdings" pitchFamily="2" charset="2"/>
              <a:buChar char="Ø"/>
            </a:pPr>
            <a:r>
              <a:rPr lang="en-US" sz="2400" dirty="0" smtClean="0">
                <a:solidFill>
                  <a:srgbClr val="7030A0"/>
                </a:solidFill>
                <a:latin typeface="Times New Roman" pitchFamily="18" charset="0"/>
                <a:cs typeface="Times New Roman" pitchFamily="18" charset="0"/>
              </a:rPr>
              <a:t> Among the varieties of ionic liquids, the </a:t>
            </a:r>
            <a:r>
              <a:rPr lang="en-US" sz="2400" dirty="0" err="1" smtClean="0">
                <a:solidFill>
                  <a:srgbClr val="7030A0"/>
                </a:solidFill>
                <a:latin typeface="Times New Roman" pitchFamily="18" charset="0"/>
                <a:cs typeface="Times New Roman" pitchFamily="18" charset="0"/>
              </a:rPr>
              <a:t>imidazolium</a:t>
            </a:r>
            <a:r>
              <a:rPr lang="en-US" sz="2400" dirty="0" smtClean="0">
                <a:solidFill>
                  <a:srgbClr val="7030A0"/>
                </a:solidFill>
                <a:latin typeface="Times New Roman" pitchFamily="18" charset="0"/>
                <a:cs typeface="Times New Roman" pitchFamily="18" charset="0"/>
              </a:rPr>
              <a:t> based ionic liquid (1-alkyl-3-methyl </a:t>
            </a:r>
            <a:r>
              <a:rPr lang="en-US" sz="2400" dirty="0" err="1" smtClean="0">
                <a:solidFill>
                  <a:srgbClr val="7030A0"/>
                </a:solidFill>
                <a:latin typeface="Times New Roman" pitchFamily="18" charset="0"/>
                <a:cs typeface="Times New Roman" pitchFamily="18" charset="0"/>
              </a:rPr>
              <a:t>imidazolium</a:t>
            </a:r>
            <a:r>
              <a:rPr lang="en-US" sz="2400" dirty="0" smtClean="0">
                <a:solidFill>
                  <a:srgbClr val="7030A0"/>
                </a:solidFill>
                <a:latin typeface="Times New Roman" pitchFamily="18" charset="0"/>
                <a:cs typeface="Times New Roman" pitchFamily="18" charset="0"/>
              </a:rPr>
              <a:t>) is the most commonly investigated group. The anions in the structures of ionic liquids are BF</a:t>
            </a:r>
            <a:r>
              <a:rPr lang="en-US" sz="2400" baseline="-25000" dirty="0" smtClean="0">
                <a:solidFill>
                  <a:srgbClr val="7030A0"/>
                </a:solidFill>
                <a:latin typeface="Times New Roman" pitchFamily="18" charset="0"/>
                <a:cs typeface="Times New Roman" pitchFamily="18" charset="0"/>
              </a:rPr>
              <a:t>4</a:t>
            </a:r>
            <a:r>
              <a:rPr lang="en-US" sz="2400" baseline="30000" dirty="0" smtClean="0">
                <a:solidFill>
                  <a:srgbClr val="7030A0"/>
                </a:solidFill>
                <a:latin typeface="Times New Roman" pitchFamily="18" charset="0"/>
                <a:cs typeface="Times New Roman" pitchFamily="18" charset="0"/>
              </a:rPr>
              <a:t>-</a:t>
            </a:r>
            <a:r>
              <a:rPr lang="en-US" sz="2400" dirty="0" smtClean="0">
                <a:solidFill>
                  <a:srgbClr val="7030A0"/>
                </a:solidFill>
                <a:latin typeface="Times New Roman" pitchFamily="18" charset="0"/>
                <a:cs typeface="Times New Roman" pitchFamily="18" charset="0"/>
              </a:rPr>
              <a:t>,  </a:t>
            </a:r>
          </a:p>
          <a:p>
            <a:pPr algn="just"/>
            <a:r>
              <a:rPr lang="en-US" sz="2400" dirty="0" smtClean="0">
                <a:solidFill>
                  <a:srgbClr val="7030A0"/>
                </a:solidFill>
                <a:latin typeface="Times New Roman" pitchFamily="18" charset="0"/>
                <a:cs typeface="Times New Roman" pitchFamily="18" charset="0"/>
              </a:rPr>
              <a:t> PF</a:t>
            </a:r>
            <a:r>
              <a:rPr lang="en-US" sz="2400" baseline="-25000" dirty="0" smtClean="0">
                <a:solidFill>
                  <a:srgbClr val="7030A0"/>
                </a:solidFill>
                <a:latin typeface="Times New Roman" pitchFamily="18" charset="0"/>
                <a:cs typeface="Times New Roman" pitchFamily="18" charset="0"/>
              </a:rPr>
              <a:t>6</a:t>
            </a:r>
            <a:r>
              <a:rPr lang="en-US" sz="2400" baseline="30000" dirty="0" smtClean="0">
                <a:solidFill>
                  <a:srgbClr val="7030A0"/>
                </a:solidFill>
                <a:latin typeface="Times New Roman" pitchFamily="18" charset="0"/>
                <a:cs typeface="Times New Roman" pitchFamily="18" charset="0"/>
              </a:rPr>
              <a:t>-</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trifluoromethane</a:t>
            </a:r>
            <a:r>
              <a:rPr lang="en-US" sz="2400" dirty="0" smtClean="0">
                <a:solidFill>
                  <a:srgbClr val="7030A0"/>
                </a:solidFill>
                <a:latin typeface="Times New Roman" pitchFamily="18" charset="0"/>
                <a:cs typeface="Times New Roman" pitchFamily="18" charset="0"/>
              </a:rPr>
              <a:t> </a:t>
            </a:r>
            <a:r>
              <a:rPr lang="en-US" sz="2400" dirty="0" err="1" smtClean="0">
                <a:solidFill>
                  <a:srgbClr val="7030A0"/>
                </a:solidFill>
                <a:latin typeface="Times New Roman" pitchFamily="18" charset="0"/>
                <a:cs typeface="Times New Roman" pitchFamily="18" charset="0"/>
              </a:rPr>
              <a:t>sulphonate</a:t>
            </a:r>
            <a:r>
              <a:rPr lang="en-US" sz="2400" dirty="0" smtClean="0">
                <a:solidFill>
                  <a:srgbClr val="7030A0"/>
                </a:solidFill>
                <a:latin typeface="Times New Roman" pitchFamily="18" charset="0"/>
                <a:cs typeface="Times New Roman" pitchFamily="18" charset="0"/>
              </a:rPr>
              <a:t>  etc. However,  ion is widely used due to its competitive properties and low cost. </a:t>
            </a:r>
          </a:p>
          <a:p>
            <a:pPr algn="just">
              <a:buFont typeface="Wingdings" pitchFamily="2" charset="2"/>
              <a:buChar char="Ø"/>
            </a:pPr>
            <a:r>
              <a:rPr lang="en-US" sz="2400" dirty="0" smtClean="0">
                <a:solidFill>
                  <a:srgbClr val="7030A0"/>
                </a:solidFill>
                <a:latin typeface="Times New Roman" pitchFamily="18" charset="0"/>
                <a:cs typeface="Times New Roman" pitchFamily="18" charset="0"/>
              </a:rPr>
              <a:t> The 1-ethyl-3-methylimidazolium </a:t>
            </a:r>
            <a:r>
              <a:rPr lang="en-US" sz="2400" dirty="0" err="1" smtClean="0">
                <a:solidFill>
                  <a:srgbClr val="7030A0"/>
                </a:solidFill>
                <a:latin typeface="Times New Roman" pitchFamily="18" charset="0"/>
                <a:cs typeface="Times New Roman" pitchFamily="18" charset="0"/>
              </a:rPr>
              <a:t>tetrafluoroborate</a:t>
            </a:r>
            <a:r>
              <a:rPr lang="en-US" sz="2400" dirty="0" smtClean="0">
                <a:solidFill>
                  <a:srgbClr val="7030A0"/>
                </a:solidFill>
                <a:latin typeface="Times New Roman" pitchFamily="18" charset="0"/>
                <a:cs typeface="Times New Roman" pitchFamily="18" charset="0"/>
              </a:rPr>
              <a:t> is one of the </a:t>
            </a:r>
            <a:r>
              <a:rPr lang="en-US" sz="2400" dirty="0" err="1" smtClean="0">
                <a:solidFill>
                  <a:srgbClr val="7030A0"/>
                </a:solidFill>
                <a:latin typeface="Times New Roman" pitchFamily="18" charset="0"/>
                <a:cs typeface="Times New Roman" pitchFamily="18" charset="0"/>
              </a:rPr>
              <a:t>imidazolium</a:t>
            </a:r>
            <a:r>
              <a:rPr lang="en-US" sz="2400" dirty="0" smtClean="0">
                <a:solidFill>
                  <a:srgbClr val="7030A0"/>
                </a:solidFill>
                <a:latin typeface="Times New Roman" pitchFamily="18" charset="0"/>
                <a:cs typeface="Times New Roman" pitchFamily="18" charset="0"/>
              </a:rPr>
              <a:t> based ionic liquid and has received much attention for use in a variety of commercial applications such as batteries, </a:t>
            </a:r>
            <a:r>
              <a:rPr lang="en-US" sz="2400" dirty="0" err="1" smtClean="0">
                <a:solidFill>
                  <a:srgbClr val="7030A0"/>
                </a:solidFill>
                <a:latin typeface="Times New Roman" pitchFamily="18" charset="0"/>
                <a:cs typeface="Times New Roman" pitchFamily="18" charset="0"/>
              </a:rPr>
              <a:t>photovoltaics</a:t>
            </a:r>
            <a:r>
              <a:rPr lang="en-US" sz="2400" dirty="0" smtClean="0">
                <a:solidFill>
                  <a:srgbClr val="7030A0"/>
                </a:solidFill>
                <a:latin typeface="Times New Roman" pitchFamily="18" charset="0"/>
                <a:cs typeface="Times New Roman" pitchFamily="18" charset="0"/>
              </a:rPr>
              <a:t>, metal deposition, and capacitors</a:t>
            </a:r>
          </a:p>
        </p:txBody>
      </p:sp>
      <p:sp>
        <p:nvSpPr>
          <p:cNvPr id="3" name="Rounded Rectangle 2"/>
          <p:cNvSpPr/>
          <p:nvPr/>
        </p:nvSpPr>
        <p:spPr>
          <a:xfrm>
            <a:off x="0" y="0"/>
            <a:ext cx="9144000" cy="685800"/>
          </a:xfrm>
          <a:prstGeom prst="round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smtClean="0">
                <a:solidFill>
                  <a:schemeClr val="bg1"/>
                </a:solidFill>
                <a:latin typeface="Times New Roman" pitchFamily="18" charset="0"/>
                <a:cs typeface="Times New Roman" pitchFamily="18" charset="0"/>
              </a:rPr>
              <a:t>Importance of studied mixtures</a:t>
            </a:r>
          </a:p>
        </p:txBody>
      </p:sp>
      <p:sp>
        <p:nvSpPr>
          <p:cNvPr id="4" name="Rectangle 3"/>
          <p:cNvSpPr/>
          <p:nvPr/>
        </p:nvSpPr>
        <p:spPr>
          <a:xfrm>
            <a:off x="0" y="1325940"/>
            <a:ext cx="9144000" cy="1569660"/>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marL="457200" indent="-457200">
              <a:buAutoNum type="arabicParenR"/>
            </a:pPr>
            <a:r>
              <a:rPr lang="en-US" sz="2400" dirty="0" smtClean="0">
                <a:latin typeface="Times New Roman" pitchFamily="18" charset="0"/>
                <a:cs typeface="Times New Roman" pitchFamily="18" charset="0"/>
              </a:rPr>
              <a:t>1-ethyl-3-methylimidazolium </a:t>
            </a:r>
            <a:r>
              <a:rPr lang="en-US" sz="2400" dirty="0" err="1" smtClean="0">
                <a:latin typeface="Times New Roman" pitchFamily="18" charset="0"/>
                <a:cs typeface="Times New Roman" pitchFamily="18" charset="0"/>
              </a:rPr>
              <a:t>tetrafluoroborate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emim</a:t>
            </a:r>
            <a:r>
              <a:rPr lang="en-US" sz="2400" dirty="0" smtClean="0">
                <a:latin typeface="Times New Roman" pitchFamily="18" charset="0"/>
                <a:cs typeface="Times New Roman" pitchFamily="18" charset="0"/>
              </a:rPr>
              <a:t>][BF</a:t>
            </a:r>
            <a:r>
              <a:rPr lang="en-US" sz="2400" baseline="-25000" dirty="0" smtClean="0">
                <a:latin typeface="Times New Roman" pitchFamily="18" charset="0"/>
                <a:cs typeface="Times New Roman" pitchFamily="18" charset="0"/>
              </a:rPr>
              <a:t>4</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 water (j) + </a:t>
            </a:r>
            <a:r>
              <a:rPr lang="en-US" sz="2400" dirty="0" err="1" smtClean="0">
                <a:latin typeface="Times New Roman" pitchFamily="18" charset="0"/>
                <a:cs typeface="Times New Roman" pitchFamily="18" charset="0"/>
              </a:rPr>
              <a:t>formamide</a:t>
            </a:r>
            <a:r>
              <a:rPr lang="en-US" sz="2400" dirty="0" smtClean="0">
                <a:latin typeface="Times New Roman" pitchFamily="18" charset="0"/>
                <a:cs typeface="Times New Roman" pitchFamily="18" charset="0"/>
              </a:rPr>
              <a:t> [FD] (k)</a:t>
            </a:r>
          </a:p>
          <a:p>
            <a:pPr marL="457200" indent="-457200">
              <a:buFontTx/>
              <a:buAutoNum type="arabicParenR"/>
            </a:pPr>
            <a:r>
              <a:rPr lang="en-US" sz="2400" dirty="0" smtClean="0">
                <a:latin typeface="Times New Roman" pitchFamily="18" charset="0"/>
                <a:cs typeface="Times New Roman" pitchFamily="18" charset="0"/>
              </a:rPr>
              <a:t>1-ethyl-3-methylimidazolium </a:t>
            </a:r>
            <a:r>
              <a:rPr lang="en-US" sz="2400" dirty="0" err="1" smtClean="0">
                <a:latin typeface="Times New Roman" pitchFamily="18" charset="0"/>
                <a:cs typeface="Times New Roman" pitchFamily="18" charset="0"/>
              </a:rPr>
              <a:t>tetrafluoroborate</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i</a:t>
            </a:r>
            <a:r>
              <a:rPr lang="en-US" sz="2400" dirty="0" smtClean="0">
                <a:latin typeface="Times New Roman" pitchFamily="18" charset="0"/>
                <a:cs typeface="Times New Roman" pitchFamily="18" charset="0"/>
              </a:rPr>
              <a:t>) + water (j) + </a:t>
            </a:r>
          </a:p>
          <a:p>
            <a:pPr marL="457200" indent="-457200"/>
            <a:r>
              <a:rPr lang="en-US" sz="2400" dirty="0" smtClean="0">
                <a:latin typeface="Times New Roman" pitchFamily="18" charset="0"/>
                <a:cs typeface="Times New Roman" pitchFamily="18" charset="0"/>
              </a:rPr>
              <a:t>       N,N- </a:t>
            </a:r>
            <a:r>
              <a:rPr lang="en-US" sz="2400" dirty="0" err="1" smtClean="0">
                <a:latin typeface="Times New Roman" pitchFamily="18" charset="0"/>
                <a:cs typeface="Times New Roman" pitchFamily="18" charset="0"/>
              </a:rPr>
              <a:t>dimethylformamide</a:t>
            </a:r>
            <a:r>
              <a:rPr lang="en-US" sz="2400" dirty="0" smtClean="0">
                <a:latin typeface="Times New Roman" pitchFamily="18" charset="0"/>
                <a:cs typeface="Times New Roman" pitchFamily="18" charset="0"/>
              </a:rPr>
              <a:t> [DMF] (k) </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478334"/>
            <a:ext cx="9144000" cy="5693866"/>
          </a:xfrm>
          <a:prstGeom prst="rect">
            <a:avLst/>
          </a:prstGeom>
        </p:spPr>
        <p:style>
          <a:lnRef idx="1">
            <a:schemeClr val="dk1"/>
          </a:lnRef>
          <a:fillRef idx="2">
            <a:schemeClr val="dk1"/>
          </a:fillRef>
          <a:effectRef idx="1">
            <a:schemeClr val="dk1"/>
          </a:effectRef>
          <a:fontRef idx="minor">
            <a:schemeClr val="dk1"/>
          </a:fontRef>
        </p:style>
        <p:txBody>
          <a:bodyPr wrap="square">
            <a:spAutoFit/>
          </a:bodyPr>
          <a:lstStyle/>
          <a:p>
            <a:pPr algn="just"/>
            <a:endParaRPr lang="en-US" sz="2600" dirty="0" smtClean="0">
              <a:solidFill>
                <a:srgbClr val="7030A0"/>
              </a:solidFill>
              <a:latin typeface="Times New Roman" pitchFamily="18" charset="0"/>
              <a:cs typeface="Times New Roman" pitchFamily="18" charset="0"/>
            </a:endParaRPr>
          </a:p>
          <a:p>
            <a:pPr algn="just">
              <a:buFont typeface="Wingdings" pitchFamily="2" charset="2"/>
              <a:buChar char="Ø"/>
            </a:pPr>
            <a:r>
              <a:rPr lang="en-US" sz="2600" b="1" dirty="0" err="1" smtClean="0">
                <a:solidFill>
                  <a:srgbClr val="7030A0"/>
                </a:solidFill>
                <a:latin typeface="Times New Roman" pitchFamily="18" charset="0"/>
                <a:cs typeface="Times New Roman" pitchFamily="18" charset="0"/>
              </a:rPr>
              <a:t>Formamide</a:t>
            </a:r>
            <a:r>
              <a:rPr lang="en-US" sz="2600" dirty="0" smtClean="0">
                <a:solidFill>
                  <a:srgbClr val="7030A0"/>
                </a:solidFill>
                <a:latin typeface="Times New Roman" pitchFamily="18" charset="0"/>
                <a:cs typeface="Times New Roman" pitchFamily="18" charset="0"/>
              </a:rPr>
              <a:t> and </a:t>
            </a:r>
            <a:r>
              <a:rPr lang="en-US" sz="2600" b="1" dirty="0" smtClean="0">
                <a:solidFill>
                  <a:srgbClr val="7030A0"/>
                </a:solidFill>
                <a:latin typeface="Times New Roman" pitchFamily="18" charset="0"/>
                <a:cs typeface="Times New Roman" pitchFamily="18" charset="0"/>
              </a:rPr>
              <a:t>N,N-</a:t>
            </a:r>
            <a:r>
              <a:rPr lang="en-US" sz="2600" b="1" dirty="0" err="1" smtClean="0">
                <a:solidFill>
                  <a:srgbClr val="7030A0"/>
                </a:solidFill>
                <a:latin typeface="Times New Roman" pitchFamily="18" charset="0"/>
                <a:cs typeface="Times New Roman" pitchFamily="18" charset="0"/>
              </a:rPr>
              <a:t>dimethylformamide</a:t>
            </a:r>
            <a:r>
              <a:rPr lang="en-US" sz="2600" dirty="0" smtClean="0">
                <a:solidFill>
                  <a:srgbClr val="7030A0"/>
                </a:solidFill>
                <a:latin typeface="Times New Roman" pitchFamily="18" charset="0"/>
                <a:cs typeface="Times New Roman" pitchFamily="18" charset="0"/>
              </a:rPr>
              <a:t> are good solvents in   many chemical syntheses as well as in the manufacturing of    synthetic fibers and leathers. </a:t>
            </a:r>
            <a:r>
              <a:rPr lang="en-US" sz="2600" b="1" dirty="0" smtClean="0">
                <a:solidFill>
                  <a:srgbClr val="7030A0"/>
                </a:solidFill>
                <a:latin typeface="Times New Roman" pitchFamily="18" charset="0"/>
                <a:cs typeface="Times New Roman" pitchFamily="18" charset="0"/>
              </a:rPr>
              <a:t>N,N-</a:t>
            </a:r>
            <a:r>
              <a:rPr lang="en-US" sz="2600" b="1" dirty="0" err="1" smtClean="0">
                <a:solidFill>
                  <a:srgbClr val="7030A0"/>
                </a:solidFill>
                <a:latin typeface="Times New Roman" pitchFamily="18" charset="0"/>
                <a:cs typeface="Times New Roman" pitchFamily="18" charset="0"/>
              </a:rPr>
              <a:t>dimethylformamide</a:t>
            </a:r>
            <a:r>
              <a:rPr lang="en-US" sz="2600" dirty="0" smtClean="0">
                <a:solidFill>
                  <a:srgbClr val="7030A0"/>
                </a:solidFill>
                <a:latin typeface="Times New Roman" pitchFamily="18" charset="0"/>
                <a:cs typeface="Times New Roman" pitchFamily="18" charset="0"/>
              </a:rPr>
              <a:t> is also widely used in industry for the production of resins, protective coatings, adhesives, films, printing inks, condensers and in electroplating. </a:t>
            </a:r>
          </a:p>
          <a:p>
            <a:pPr algn="just">
              <a:buFont typeface="Wingdings" pitchFamily="2" charset="2"/>
              <a:buChar char="Ø"/>
            </a:pPr>
            <a:r>
              <a:rPr lang="en-US" sz="2600" dirty="0" smtClean="0">
                <a:solidFill>
                  <a:srgbClr val="7030A0"/>
                </a:solidFill>
                <a:latin typeface="Times New Roman" pitchFamily="18" charset="0"/>
                <a:cs typeface="Times New Roman" pitchFamily="18" charset="0"/>
              </a:rPr>
              <a:t> Water is a universal solvents and is used in industries for several applications.</a:t>
            </a:r>
          </a:p>
          <a:p>
            <a:pPr algn="just">
              <a:buFont typeface="Wingdings" pitchFamily="2" charset="2"/>
              <a:buChar char="Ø"/>
            </a:pPr>
            <a:endParaRPr lang="en-US" sz="2600" dirty="0" smtClean="0">
              <a:solidFill>
                <a:srgbClr val="7030A0"/>
              </a:solidFill>
              <a:latin typeface="Times New Roman" pitchFamily="18" charset="0"/>
              <a:cs typeface="Times New Roman" pitchFamily="18" charset="0"/>
            </a:endParaRPr>
          </a:p>
          <a:p>
            <a:pPr algn="just">
              <a:buFont typeface="Wingdings" pitchFamily="2" charset="2"/>
              <a:buChar char="Ø"/>
            </a:pPr>
            <a:r>
              <a:rPr lang="en-US" sz="2600" b="1" dirty="0" smtClean="0">
                <a:solidFill>
                  <a:schemeClr val="tx1"/>
                </a:solidFill>
                <a:latin typeface="Times New Roman" pitchFamily="18" charset="0"/>
                <a:cs typeface="Times New Roman" pitchFamily="18" charset="0"/>
              </a:rPr>
              <a:t>Consequently, [</a:t>
            </a:r>
            <a:r>
              <a:rPr lang="en-US" sz="2600" b="1" dirty="0" err="1" smtClean="0">
                <a:solidFill>
                  <a:schemeClr val="tx1"/>
                </a:solidFill>
                <a:latin typeface="Times New Roman" pitchFamily="18" charset="0"/>
                <a:cs typeface="Times New Roman" pitchFamily="18" charset="0"/>
              </a:rPr>
              <a:t>emim</a:t>
            </a:r>
            <a:r>
              <a:rPr lang="en-US" sz="2600" b="1" dirty="0" smtClean="0">
                <a:solidFill>
                  <a:schemeClr val="tx1"/>
                </a:solidFill>
                <a:latin typeface="Times New Roman" pitchFamily="18" charset="0"/>
                <a:cs typeface="Times New Roman" pitchFamily="18" charset="0"/>
              </a:rPr>
              <a:t>][BF</a:t>
            </a:r>
            <a:r>
              <a:rPr lang="en-US" sz="2600" b="1" baseline="-25000" dirty="0" smtClean="0">
                <a:solidFill>
                  <a:schemeClr val="tx1"/>
                </a:solidFill>
                <a:latin typeface="Times New Roman" pitchFamily="18" charset="0"/>
                <a:cs typeface="Times New Roman" pitchFamily="18" charset="0"/>
              </a:rPr>
              <a:t>4</a:t>
            </a:r>
            <a:r>
              <a:rPr lang="en-US" sz="2600" b="1" dirty="0" smtClean="0">
                <a:solidFill>
                  <a:schemeClr val="tx1"/>
                </a:solidFill>
                <a:latin typeface="Times New Roman" pitchFamily="18" charset="0"/>
                <a:cs typeface="Times New Roman" pitchFamily="18" charset="0"/>
              </a:rPr>
              <a:t>] (</a:t>
            </a:r>
            <a:r>
              <a:rPr lang="en-US" sz="2600" b="1" dirty="0" err="1" smtClean="0">
                <a:solidFill>
                  <a:schemeClr val="tx1"/>
                </a:solidFill>
                <a:latin typeface="Times New Roman" pitchFamily="18" charset="0"/>
                <a:cs typeface="Times New Roman" pitchFamily="18" charset="0"/>
              </a:rPr>
              <a:t>i</a:t>
            </a:r>
            <a:r>
              <a:rPr lang="en-US" sz="2600" b="1" dirty="0" smtClean="0">
                <a:solidFill>
                  <a:schemeClr val="tx1"/>
                </a:solidFill>
                <a:latin typeface="Times New Roman" pitchFamily="18" charset="0"/>
                <a:cs typeface="Times New Roman" pitchFamily="18" charset="0"/>
              </a:rPr>
              <a:t>) + water (j) + </a:t>
            </a:r>
            <a:r>
              <a:rPr lang="en-US" sz="2600" b="1" dirty="0" err="1" smtClean="0">
                <a:solidFill>
                  <a:schemeClr val="tx1"/>
                </a:solidFill>
                <a:latin typeface="Times New Roman" pitchFamily="18" charset="0"/>
                <a:cs typeface="Times New Roman" pitchFamily="18" charset="0"/>
              </a:rPr>
              <a:t>Formamide</a:t>
            </a:r>
            <a:r>
              <a:rPr lang="en-US" sz="2600" b="1" dirty="0" smtClean="0">
                <a:solidFill>
                  <a:schemeClr val="tx1"/>
                </a:solidFill>
                <a:latin typeface="Times New Roman" pitchFamily="18" charset="0"/>
                <a:cs typeface="Times New Roman" pitchFamily="18" charset="0"/>
              </a:rPr>
              <a:t> or N,N-</a:t>
            </a:r>
            <a:r>
              <a:rPr lang="en-US" sz="2600" b="1" dirty="0" err="1" smtClean="0">
                <a:solidFill>
                  <a:schemeClr val="tx1"/>
                </a:solidFill>
                <a:latin typeface="Times New Roman" pitchFamily="18" charset="0"/>
                <a:cs typeface="Times New Roman" pitchFamily="18" charset="0"/>
              </a:rPr>
              <a:t>dimethylformamide</a:t>
            </a:r>
            <a:r>
              <a:rPr lang="en-US" sz="2600" b="1" dirty="0" smtClean="0">
                <a:solidFill>
                  <a:schemeClr val="tx1"/>
                </a:solidFill>
                <a:latin typeface="Times New Roman" pitchFamily="18" charset="0"/>
                <a:cs typeface="Times New Roman" pitchFamily="18" charset="0"/>
              </a:rPr>
              <a:t> (k) mixtures may, therefore, comprise a class of mixtures which may be useful for various industrial and technical processes.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81000" y="533400"/>
            <a:ext cx="184731" cy="369332"/>
          </a:xfrm>
          <a:prstGeom prst="rect">
            <a:avLst/>
          </a:prstGeom>
          <a:noFill/>
        </p:spPr>
        <p:txBody>
          <a:bodyPr wrap="none" rtlCol="0">
            <a:spAutoFit/>
          </a:bodyPr>
          <a:lstStyle/>
          <a:p>
            <a:endParaRPr lang="en-IN" dirty="0"/>
          </a:p>
        </p:txBody>
      </p:sp>
      <p:sp>
        <p:nvSpPr>
          <p:cNvPr id="5" name="Oval 4"/>
          <p:cNvSpPr/>
          <p:nvPr/>
        </p:nvSpPr>
        <p:spPr>
          <a:xfrm>
            <a:off x="1066800" y="76200"/>
            <a:ext cx="7086600" cy="914400"/>
          </a:xfrm>
          <a:prstGeom prst="ellips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IN" dirty="0">
              <a:solidFill>
                <a:srgbClr val="92D050"/>
              </a:solidFill>
            </a:endParaRPr>
          </a:p>
        </p:txBody>
      </p:sp>
      <p:sp>
        <p:nvSpPr>
          <p:cNvPr id="6" name="TextBox 5"/>
          <p:cNvSpPr txBox="1">
            <a:spLocks noChangeArrowheads="1"/>
          </p:cNvSpPr>
          <p:nvPr/>
        </p:nvSpPr>
        <p:spPr bwMode="auto">
          <a:xfrm>
            <a:off x="3048000" y="76200"/>
            <a:ext cx="4114800" cy="646331"/>
          </a:xfrm>
          <a:prstGeom prst="rect">
            <a:avLst/>
          </a:prstGeom>
          <a:noFill/>
          <a:ln w="9525">
            <a:noFill/>
            <a:miter lim="800000"/>
            <a:headEnd/>
            <a:tailEnd/>
          </a:ln>
        </p:spPr>
        <p:txBody>
          <a:bodyPr wrap="square">
            <a:spAutoFit/>
          </a:bodyPr>
          <a:lstStyle/>
          <a:p>
            <a:r>
              <a:rPr lang="en-US" sz="3600" b="1" dirty="0" smtClean="0">
                <a:solidFill>
                  <a:srgbClr val="002060"/>
                </a:solidFill>
                <a:latin typeface="Times New Roman" pitchFamily="18" charset="0"/>
                <a:cs typeface="Times New Roman" pitchFamily="18" charset="0"/>
              </a:rPr>
              <a:t>Experimental</a:t>
            </a:r>
          </a:p>
        </p:txBody>
      </p:sp>
      <p:sp>
        <p:nvSpPr>
          <p:cNvPr id="7" name="TextBox 6"/>
          <p:cNvSpPr txBox="1"/>
          <p:nvPr/>
        </p:nvSpPr>
        <p:spPr>
          <a:xfrm>
            <a:off x="76200" y="990600"/>
            <a:ext cx="9067800" cy="1631216"/>
          </a:xfrm>
          <a:prstGeom prst="rect">
            <a:avLst/>
          </a:prstGeom>
          <a:noFill/>
        </p:spPr>
        <p:txBody>
          <a:bodyPr wrap="square" rtlCol="0">
            <a:spAutoFit/>
          </a:bodyPr>
          <a:lstStyle/>
          <a:p>
            <a:pPr algn="just"/>
            <a:r>
              <a:rPr lang="en-IN" sz="2000" dirty="0" smtClean="0">
                <a:solidFill>
                  <a:srgbClr val="FF0000"/>
                </a:solidFill>
                <a:latin typeface="Arial Black" pitchFamily="34" charset="0"/>
              </a:rPr>
              <a:t>The densities, </a:t>
            </a:r>
            <a:r>
              <a:rPr lang="en-IN" sz="2000" i="1" dirty="0" smtClean="0">
                <a:solidFill>
                  <a:srgbClr val="FF0000"/>
                </a:solidFill>
                <a:latin typeface="Arial Black" pitchFamily="34" charset="0"/>
              </a:rPr>
              <a:t>ρ</a:t>
            </a:r>
            <a:r>
              <a:rPr lang="en-IN" sz="2000" dirty="0" smtClean="0">
                <a:solidFill>
                  <a:srgbClr val="FF0000"/>
                </a:solidFill>
                <a:latin typeface="Arial Black" pitchFamily="34" charset="0"/>
              </a:rPr>
              <a:t>, speeds of sound, </a:t>
            </a:r>
            <a:r>
              <a:rPr lang="en-IN" sz="2000" i="1" dirty="0" smtClean="0">
                <a:solidFill>
                  <a:srgbClr val="FF0000"/>
                </a:solidFill>
                <a:latin typeface="Arial Black" pitchFamily="34" charset="0"/>
              </a:rPr>
              <a:t>u</a:t>
            </a:r>
            <a:r>
              <a:rPr lang="en-IN" sz="2000" dirty="0" smtClean="0">
                <a:solidFill>
                  <a:srgbClr val="FF0000"/>
                </a:solidFill>
                <a:latin typeface="Arial Black" pitchFamily="34" charset="0"/>
              </a:rPr>
              <a:t> of </a:t>
            </a:r>
            <a:r>
              <a:rPr lang="en-IN" sz="2000" dirty="0" smtClean="0">
                <a:latin typeface="Arial Black" pitchFamily="34" charset="0"/>
              </a:rPr>
              <a:t>1-ethyl-3-methylimidazolium </a:t>
            </a:r>
            <a:r>
              <a:rPr lang="en-IN" sz="2000" dirty="0" err="1" smtClean="0">
                <a:latin typeface="Arial Black" pitchFamily="34" charset="0"/>
              </a:rPr>
              <a:t>tetrafluoroborate</a:t>
            </a:r>
            <a:r>
              <a:rPr lang="en-IN" sz="2000" dirty="0" smtClean="0">
                <a:latin typeface="Arial Black" pitchFamily="34" charset="0"/>
              </a:rPr>
              <a:t> (</a:t>
            </a:r>
            <a:r>
              <a:rPr lang="en-IN" sz="2000" dirty="0" err="1" smtClean="0">
                <a:latin typeface="Arial Black" pitchFamily="34" charset="0"/>
              </a:rPr>
              <a:t>i</a:t>
            </a:r>
            <a:r>
              <a:rPr lang="en-IN" sz="2000" dirty="0" smtClean="0">
                <a:latin typeface="Arial Black" pitchFamily="34" charset="0"/>
              </a:rPr>
              <a:t>) + water (j) + </a:t>
            </a:r>
            <a:r>
              <a:rPr lang="en-IN" sz="2000" dirty="0" err="1" smtClean="0">
                <a:latin typeface="Arial Black" pitchFamily="34" charset="0"/>
              </a:rPr>
              <a:t>formamide</a:t>
            </a:r>
            <a:r>
              <a:rPr lang="en-IN" sz="2000" dirty="0" smtClean="0">
                <a:latin typeface="Arial Black" pitchFamily="34" charset="0"/>
              </a:rPr>
              <a:t> or N,N- </a:t>
            </a:r>
            <a:r>
              <a:rPr lang="en-IN" sz="2000" dirty="0" err="1" smtClean="0">
                <a:latin typeface="Arial Black" pitchFamily="34" charset="0"/>
              </a:rPr>
              <a:t>dimethylformamide</a:t>
            </a:r>
            <a:r>
              <a:rPr lang="en-IN" sz="2000" dirty="0" smtClean="0">
                <a:latin typeface="Arial Black" pitchFamily="34" charset="0"/>
              </a:rPr>
              <a:t> (k)</a:t>
            </a:r>
            <a:r>
              <a:rPr lang="en-IN" sz="2000" dirty="0" smtClean="0">
                <a:solidFill>
                  <a:srgbClr val="FF0000"/>
                </a:solidFill>
                <a:latin typeface="Arial Black" pitchFamily="34" charset="0"/>
              </a:rPr>
              <a:t> ternary mixtures at 293.15, 298.15, 303.15, 308.15 K have been measured over entire mole fraction using DSA-5000 (M/s Anton </a:t>
            </a:r>
            <a:r>
              <a:rPr lang="en-IN" sz="2000" dirty="0" err="1" smtClean="0">
                <a:solidFill>
                  <a:srgbClr val="FF0000"/>
                </a:solidFill>
                <a:latin typeface="Arial Black" pitchFamily="34" charset="0"/>
              </a:rPr>
              <a:t>Paar</a:t>
            </a:r>
            <a:r>
              <a:rPr lang="en-IN" sz="2000" dirty="0" smtClean="0">
                <a:solidFill>
                  <a:srgbClr val="FF0000"/>
                </a:solidFill>
                <a:latin typeface="Arial Black" pitchFamily="34" charset="0"/>
              </a:rPr>
              <a:t>, Austria).</a:t>
            </a:r>
            <a:endParaRPr lang="en-IN" sz="2000" dirty="0">
              <a:solidFill>
                <a:srgbClr val="FF0000"/>
              </a:solidFill>
              <a:latin typeface="Arial Black" pitchFamily="34" charset="0"/>
            </a:endParaRPr>
          </a:p>
        </p:txBody>
      </p:sp>
      <p:pic>
        <p:nvPicPr>
          <p:cNvPr id="8" name="Picture 6"/>
          <p:cNvPicPr>
            <a:picLocks noChangeAspect="1" noChangeArrowheads="1"/>
          </p:cNvPicPr>
          <p:nvPr/>
        </p:nvPicPr>
        <p:blipFill>
          <a:blip r:embed="rId2" cstate="print"/>
          <a:srcRect/>
          <a:stretch>
            <a:fillRect/>
          </a:stretch>
        </p:blipFill>
        <p:spPr bwMode="auto">
          <a:xfrm>
            <a:off x="152400" y="2971800"/>
            <a:ext cx="4114800" cy="2514600"/>
          </a:xfrm>
          <a:prstGeom prst="rect">
            <a:avLst/>
          </a:prstGeom>
          <a:noFill/>
          <a:ln w="9525">
            <a:noFill/>
            <a:miter lim="800000"/>
            <a:headEnd/>
            <a:tailEnd/>
          </a:ln>
        </p:spPr>
      </p:pic>
      <p:sp>
        <p:nvSpPr>
          <p:cNvPr id="9" name="TextBox 8"/>
          <p:cNvSpPr txBox="1"/>
          <p:nvPr/>
        </p:nvSpPr>
        <p:spPr>
          <a:xfrm>
            <a:off x="76200" y="6211669"/>
            <a:ext cx="3657600" cy="646331"/>
          </a:xfrm>
          <a:prstGeom prst="rect">
            <a:avLst/>
          </a:prstGeom>
          <a:noFill/>
        </p:spPr>
        <p:txBody>
          <a:bodyPr wrap="square" rtlCol="0">
            <a:spAutoFit/>
          </a:bodyPr>
          <a:lstStyle/>
          <a:p>
            <a:r>
              <a:rPr lang="en-US" b="1" dirty="0" smtClean="0">
                <a:solidFill>
                  <a:srgbClr val="0070C0"/>
                </a:solidFill>
                <a:latin typeface="Times New Roman" pitchFamily="18" charset="0"/>
                <a:cs typeface="Times New Roman" pitchFamily="18" charset="0"/>
              </a:rPr>
              <a:t>DENSITY &amp; SOUND ANALYZER </a:t>
            </a:r>
          </a:p>
          <a:p>
            <a:r>
              <a:rPr lang="en-US" dirty="0" smtClean="0">
                <a:solidFill>
                  <a:srgbClr val="0070C0"/>
                </a:solidFill>
                <a:latin typeface="Times New Roman" pitchFamily="18" charset="0"/>
                <a:cs typeface="Times New Roman" pitchFamily="18" charset="0"/>
              </a:rPr>
              <a:t>(Anton Paar DSA-5000)</a:t>
            </a:r>
            <a:endParaRPr lang="en-US" dirty="0">
              <a:solidFill>
                <a:srgbClr val="0070C0"/>
              </a:solidFill>
              <a:latin typeface="Times New Roman" pitchFamily="18" charset="0"/>
              <a:cs typeface="Times New Roman" pitchFamily="18" charset="0"/>
            </a:endParaRPr>
          </a:p>
        </p:txBody>
      </p:sp>
      <p:pic>
        <p:nvPicPr>
          <p:cNvPr id="10" name="Picture 5"/>
          <p:cNvPicPr>
            <a:picLocks noChangeAspect="1" noChangeArrowheads="1"/>
          </p:cNvPicPr>
          <p:nvPr/>
        </p:nvPicPr>
        <p:blipFill>
          <a:blip r:embed="rId3" cstate="print"/>
          <a:srcRect/>
          <a:stretch>
            <a:fillRect/>
          </a:stretch>
        </p:blipFill>
        <p:spPr bwMode="auto">
          <a:xfrm>
            <a:off x="4724400" y="2971800"/>
            <a:ext cx="4114800" cy="2590800"/>
          </a:xfrm>
          <a:prstGeom prst="rect">
            <a:avLst/>
          </a:prstGeom>
          <a:noFill/>
          <a:ln w="9525">
            <a:noFill/>
            <a:miter lim="800000"/>
            <a:headEnd/>
            <a:tailEnd/>
          </a:ln>
        </p:spPr>
      </p:pic>
      <p:sp>
        <p:nvSpPr>
          <p:cNvPr id="11" name="TextBox 10"/>
          <p:cNvSpPr txBox="1"/>
          <p:nvPr/>
        </p:nvSpPr>
        <p:spPr>
          <a:xfrm>
            <a:off x="4495800" y="6260068"/>
            <a:ext cx="4724400" cy="369332"/>
          </a:xfrm>
          <a:prstGeom prst="rect">
            <a:avLst/>
          </a:prstGeom>
          <a:noFill/>
        </p:spPr>
        <p:txBody>
          <a:bodyPr wrap="square" rtlCol="0">
            <a:spAutoFit/>
          </a:bodyPr>
          <a:lstStyle/>
          <a:p>
            <a:r>
              <a:rPr lang="en-IN" b="1" dirty="0" smtClean="0">
                <a:solidFill>
                  <a:srgbClr val="0070C0"/>
                </a:solidFill>
                <a:latin typeface="Times New Roman" pitchFamily="18" charset="0"/>
                <a:cs typeface="Times New Roman" pitchFamily="18" charset="0"/>
              </a:rPr>
              <a:t>DENSITY AND SOUND VELOCITY CELL</a:t>
            </a:r>
            <a:endParaRPr lang="en-US" dirty="0">
              <a:solidFill>
                <a:srgbClr val="0070C0"/>
              </a:solidFill>
            </a:endParaRPr>
          </a:p>
        </p:txBody>
      </p:sp>
      <p:sp>
        <p:nvSpPr>
          <p:cNvPr id="12" name="TextBox 11"/>
          <p:cNvSpPr txBox="1"/>
          <p:nvPr/>
        </p:nvSpPr>
        <p:spPr>
          <a:xfrm>
            <a:off x="550007" y="5562600"/>
            <a:ext cx="2878993"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Uncertainty  in density </a:t>
            </a:r>
          </a:p>
          <a:p>
            <a:r>
              <a:rPr lang="en-US" dirty="0" smtClean="0"/>
              <a:t>measurement = ±0.5 Kg. m</a:t>
            </a:r>
            <a:r>
              <a:rPr lang="en-US" baseline="30000" dirty="0" smtClean="0"/>
              <a:t>-3</a:t>
            </a:r>
            <a:r>
              <a:rPr lang="en-US" dirty="0" smtClean="0"/>
              <a:t> </a:t>
            </a:r>
            <a:endParaRPr lang="en-US" dirty="0"/>
          </a:p>
        </p:txBody>
      </p:sp>
      <p:sp>
        <p:nvSpPr>
          <p:cNvPr id="13" name="TextBox 12"/>
          <p:cNvSpPr txBox="1"/>
          <p:nvPr/>
        </p:nvSpPr>
        <p:spPr>
          <a:xfrm>
            <a:off x="5247078" y="5562600"/>
            <a:ext cx="3058722" cy="646331"/>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Uncertainty  in speed of sound</a:t>
            </a:r>
          </a:p>
          <a:p>
            <a:r>
              <a:rPr lang="en-US" dirty="0" smtClean="0"/>
              <a:t> measurement = 0.1 m. s</a:t>
            </a:r>
            <a:r>
              <a:rPr lang="en-US" baseline="30000" dirty="0" smtClean="0"/>
              <a:t>-1</a:t>
            </a:r>
            <a:r>
              <a:rPr lang="en-US" dirty="0" smtClean="0"/>
              <a:t> </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 y="76200"/>
            <a:ext cx="9067800" cy="1200329"/>
          </a:xfrm>
          <a:prstGeom prst="rect">
            <a:avLst/>
          </a:prstGeom>
          <a:noFill/>
        </p:spPr>
        <p:txBody>
          <a:bodyPr wrap="square" rtlCol="0">
            <a:spAutoFit/>
          </a:bodyPr>
          <a:lstStyle/>
          <a:p>
            <a:pPr algn="just"/>
            <a:r>
              <a:rPr lang="en-US" sz="2400" dirty="0" smtClean="0">
                <a:solidFill>
                  <a:srgbClr val="FF0000"/>
                </a:solidFill>
                <a:latin typeface="Times New Roman" pitchFamily="18" charset="0"/>
                <a:cs typeface="Calibri" pitchFamily="34" charset="0"/>
              </a:rPr>
              <a:t>The heat capacities, C</a:t>
            </a:r>
            <a:r>
              <a:rPr lang="en-US" sz="2400" baseline="-25000" dirty="0" smtClean="0">
                <a:solidFill>
                  <a:srgbClr val="FF0000"/>
                </a:solidFill>
                <a:latin typeface="Times New Roman" pitchFamily="18" charset="0"/>
                <a:cs typeface="Calibri" pitchFamily="34" charset="0"/>
              </a:rPr>
              <a:t>p</a:t>
            </a:r>
            <a:r>
              <a:rPr lang="en-US" sz="2400" dirty="0" smtClean="0">
                <a:solidFill>
                  <a:srgbClr val="FF0000"/>
                </a:solidFill>
                <a:latin typeface="Times New Roman" pitchFamily="18" charset="0"/>
                <a:cs typeface="Calibri" pitchFamily="34" charset="0"/>
              </a:rPr>
              <a:t> of the pure studied liquids were measured by high sensitivity differential scanning calorimeter (</a:t>
            </a:r>
            <a:r>
              <a:rPr lang="en-IN" sz="2400" dirty="0" smtClean="0">
                <a:solidFill>
                  <a:srgbClr val="FF0000"/>
                </a:solidFill>
                <a:latin typeface="Times New Roman" pitchFamily="18" charset="0"/>
                <a:cs typeface="Times New Roman" pitchFamily="18" charset="0"/>
              </a:rPr>
              <a:t>Model – </a:t>
            </a:r>
            <a:r>
              <a:rPr lang="en-IN" sz="2400" dirty="0" err="1" smtClean="0">
                <a:solidFill>
                  <a:srgbClr val="FF0000"/>
                </a:solidFill>
                <a:latin typeface="Times New Roman" pitchFamily="18" charset="0"/>
                <a:cs typeface="Times New Roman" pitchFamily="18" charset="0"/>
              </a:rPr>
              <a:t>μDSC</a:t>
            </a:r>
            <a:r>
              <a:rPr lang="en-IN" sz="2400" dirty="0" smtClean="0">
                <a:solidFill>
                  <a:srgbClr val="FF0000"/>
                </a:solidFill>
                <a:latin typeface="Times New Roman" pitchFamily="18" charset="0"/>
                <a:cs typeface="Times New Roman" pitchFamily="18" charset="0"/>
              </a:rPr>
              <a:t> 7 </a:t>
            </a:r>
            <a:r>
              <a:rPr lang="en-IN" sz="2400" dirty="0" err="1" smtClean="0">
                <a:solidFill>
                  <a:srgbClr val="FF0000"/>
                </a:solidFill>
                <a:latin typeface="Times New Roman" pitchFamily="18" charset="0"/>
                <a:cs typeface="Times New Roman" pitchFamily="18" charset="0"/>
              </a:rPr>
              <a:t>Evo</a:t>
            </a:r>
            <a:r>
              <a:rPr lang="en-US" sz="2400" dirty="0" smtClean="0">
                <a:solidFill>
                  <a:srgbClr val="FF0000"/>
                </a:solidFill>
                <a:latin typeface="Times New Roman" pitchFamily="18" charset="0"/>
                <a:cs typeface="Calibri" pitchFamily="34" charset="0"/>
              </a:rPr>
              <a:t>) manufactured by SETARAM instrumentation, France</a:t>
            </a:r>
            <a:r>
              <a:rPr lang="en-US" sz="2400" dirty="0" smtClean="0">
                <a:solidFill>
                  <a:srgbClr val="FF0000"/>
                </a:solidFill>
                <a:latin typeface="Times New Roman" pitchFamily="18" charset="0"/>
                <a:cs typeface="Times New Roman" pitchFamily="18" charset="0"/>
              </a:rPr>
              <a:t>.</a:t>
            </a:r>
            <a:endParaRPr lang="en-IN" sz="2400" dirty="0"/>
          </a:p>
        </p:txBody>
      </p:sp>
      <p:pic>
        <p:nvPicPr>
          <p:cNvPr id="3" name="Picture 6"/>
          <p:cNvPicPr>
            <a:picLocks noChangeAspect="1" noChangeArrowheads="1"/>
          </p:cNvPicPr>
          <p:nvPr/>
        </p:nvPicPr>
        <p:blipFill>
          <a:blip r:embed="rId2" cstate="print"/>
          <a:srcRect l="12105" t="5742" r="7239" b="4306"/>
          <a:stretch>
            <a:fillRect/>
          </a:stretch>
        </p:blipFill>
        <p:spPr bwMode="auto">
          <a:xfrm>
            <a:off x="152400" y="1447800"/>
            <a:ext cx="4267200" cy="4191000"/>
          </a:xfrm>
          <a:prstGeom prst="rect">
            <a:avLst/>
          </a:prstGeom>
          <a:noFill/>
          <a:ln w="9525">
            <a:noFill/>
            <a:miter lim="800000"/>
            <a:headEnd/>
            <a:tailEnd/>
          </a:ln>
        </p:spPr>
      </p:pic>
      <p:pic>
        <p:nvPicPr>
          <p:cNvPr id="4" name="Picture 24"/>
          <p:cNvPicPr>
            <a:picLocks noChangeAspect="1" noChangeArrowheads="1"/>
          </p:cNvPicPr>
          <p:nvPr/>
        </p:nvPicPr>
        <p:blipFill>
          <a:blip r:embed="rId3" cstate="print"/>
          <a:srcRect l="12500" r="16667" b="2779"/>
          <a:stretch>
            <a:fillRect/>
          </a:stretch>
        </p:blipFill>
        <p:spPr bwMode="auto">
          <a:xfrm>
            <a:off x="4800600" y="1600200"/>
            <a:ext cx="4038600" cy="3886200"/>
          </a:xfrm>
          <a:prstGeom prst="rect">
            <a:avLst/>
          </a:prstGeom>
          <a:noFill/>
          <a:ln w="9525">
            <a:noFill/>
            <a:miter lim="800000"/>
            <a:headEnd/>
            <a:tailEnd/>
          </a:ln>
        </p:spPr>
      </p:pic>
      <p:sp>
        <p:nvSpPr>
          <p:cNvPr id="5" name="TextBox 7"/>
          <p:cNvSpPr txBox="1">
            <a:spLocks noChangeArrowheads="1"/>
          </p:cNvSpPr>
          <p:nvPr/>
        </p:nvSpPr>
        <p:spPr bwMode="auto">
          <a:xfrm>
            <a:off x="990600" y="5970587"/>
            <a:ext cx="1906291" cy="461665"/>
          </a:xfrm>
          <a:prstGeom prst="rect">
            <a:avLst/>
          </a:prstGeom>
          <a:noFill/>
          <a:ln w="9525">
            <a:noFill/>
            <a:miter lim="800000"/>
            <a:headEnd/>
            <a:tailEnd/>
          </a:ln>
        </p:spPr>
        <p:txBody>
          <a:bodyPr wrap="none">
            <a:spAutoFit/>
          </a:bodyPr>
          <a:lstStyle/>
          <a:p>
            <a:pPr algn="r"/>
            <a:r>
              <a:rPr lang="en-IN" sz="2400" dirty="0" smtClean="0">
                <a:solidFill>
                  <a:srgbClr val="0000CC"/>
                </a:solidFill>
                <a:latin typeface="Times New Roman" pitchFamily="18" charset="0"/>
                <a:cs typeface="Times New Roman" pitchFamily="18" charset="0"/>
              </a:rPr>
              <a:t>  </a:t>
            </a:r>
            <a:r>
              <a:rPr lang="el-GR" sz="2400" dirty="0">
                <a:solidFill>
                  <a:srgbClr val="0000CC"/>
                </a:solidFill>
                <a:latin typeface="Times New Roman" pitchFamily="18" charset="0"/>
                <a:cs typeface="Times New Roman" pitchFamily="18" charset="0"/>
              </a:rPr>
              <a:t>μ</a:t>
            </a:r>
            <a:r>
              <a:rPr lang="en-IN" sz="2400" dirty="0">
                <a:solidFill>
                  <a:srgbClr val="0000CC"/>
                </a:solidFill>
                <a:latin typeface="Times New Roman" pitchFamily="18" charset="0"/>
                <a:cs typeface="Times New Roman" pitchFamily="18" charset="0"/>
              </a:rPr>
              <a:t>DSC 7 </a:t>
            </a:r>
            <a:r>
              <a:rPr lang="en-IN" sz="2400" dirty="0" err="1">
                <a:solidFill>
                  <a:srgbClr val="0000CC"/>
                </a:solidFill>
                <a:latin typeface="Times New Roman" pitchFamily="18" charset="0"/>
                <a:cs typeface="Times New Roman" pitchFamily="18" charset="0"/>
              </a:rPr>
              <a:t>Evo</a:t>
            </a:r>
            <a:endParaRPr lang="en-IN" sz="2400" dirty="0">
              <a:solidFill>
                <a:srgbClr val="0000CC"/>
              </a:solidFill>
              <a:latin typeface="Times New Roman" pitchFamily="18" charset="0"/>
              <a:cs typeface="Times New Roman" pitchFamily="18" charset="0"/>
            </a:endParaRPr>
          </a:p>
        </p:txBody>
      </p:sp>
      <p:sp>
        <p:nvSpPr>
          <p:cNvPr id="6" name="TextBox 7"/>
          <p:cNvSpPr txBox="1">
            <a:spLocks noChangeArrowheads="1"/>
          </p:cNvSpPr>
          <p:nvPr/>
        </p:nvSpPr>
        <p:spPr bwMode="auto">
          <a:xfrm>
            <a:off x="5478383" y="5943600"/>
            <a:ext cx="3094117" cy="461665"/>
          </a:xfrm>
          <a:prstGeom prst="rect">
            <a:avLst/>
          </a:prstGeom>
          <a:noFill/>
          <a:ln w="9525">
            <a:noFill/>
            <a:miter lim="800000"/>
            <a:headEnd/>
            <a:tailEnd/>
          </a:ln>
        </p:spPr>
        <p:txBody>
          <a:bodyPr wrap="none">
            <a:spAutoFit/>
          </a:bodyPr>
          <a:lstStyle/>
          <a:p>
            <a:pPr algn="r"/>
            <a:r>
              <a:rPr lang="en-US" sz="2400" dirty="0">
                <a:solidFill>
                  <a:srgbClr val="0000CC"/>
                </a:solidFill>
                <a:latin typeface="Times New Roman" pitchFamily="18" charset="0"/>
                <a:cs typeface="Times New Roman" pitchFamily="18" charset="0"/>
              </a:rPr>
              <a:t>Calorimetric transducer</a:t>
            </a:r>
            <a:endParaRPr lang="en-IN" sz="2400" dirty="0">
              <a:solidFill>
                <a:srgbClr val="0000CC"/>
              </a:solidFill>
              <a:latin typeface="Times New Roman" pitchFamily="18" charset="0"/>
              <a:cs typeface="Times New Roman" pitchFamily="18" charset="0"/>
            </a:endParaRPr>
          </a:p>
        </p:txBody>
      </p:sp>
      <p:sp>
        <p:nvSpPr>
          <p:cNvPr id="7" name="TextBox 6"/>
          <p:cNvSpPr txBox="1"/>
          <p:nvPr/>
        </p:nvSpPr>
        <p:spPr>
          <a:xfrm>
            <a:off x="2810681" y="5650468"/>
            <a:ext cx="5128648" cy="369332"/>
          </a:xfrm>
          <a:prstGeom prst="rect">
            <a:avLst/>
          </a:prstGeom>
        </p:spPr>
        <p:style>
          <a:lnRef idx="2">
            <a:schemeClr val="dk1"/>
          </a:lnRef>
          <a:fillRef idx="1">
            <a:schemeClr val="lt1"/>
          </a:fillRef>
          <a:effectRef idx="0">
            <a:schemeClr val="dk1"/>
          </a:effectRef>
          <a:fontRef idx="minor">
            <a:schemeClr val="dk1"/>
          </a:fontRef>
        </p:style>
        <p:txBody>
          <a:bodyPr wrap="none" rtlCol="0">
            <a:spAutoFit/>
          </a:bodyPr>
          <a:lstStyle/>
          <a:p>
            <a:r>
              <a:rPr lang="en-US" dirty="0" smtClean="0"/>
              <a:t>Uncertainty  in heat capacity measurement = ± 0.3 %</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 y="685800"/>
            <a:ext cx="9144001" cy="1200329"/>
          </a:xfrm>
          <a:prstGeom prst="rect">
            <a:avLst/>
          </a:prstGeom>
          <a:noFill/>
        </p:spPr>
        <p:txBody>
          <a:bodyPr wrap="square" rtlCol="0">
            <a:spAutoFit/>
          </a:bodyPr>
          <a:lstStyle/>
          <a:p>
            <a:pPr>
              <a:buFont typeface="Wingdings" pitchFamily="2" charset="2"/>
              <a:buChar char="Ø"/>
            </a:pPr>
            <a:r>
              <a:rPr lang="en-US" sz="2400" dirty="0" smtClean="0">
                <a:solidFill>
                  <a:srgbClr val="7030A0"/>
                </a:solidFill>
                <a:latin typeface="Times New Roman" pitchFamily="18" charset="0"/>
                <a:cs typeface="Times New Roman" pitchFamily="18" charset="0"/>
              </a:rPr>
              <a:t>  The densities and speeds of sound data were utilized to determine</a:t>
            </a:r>
          </a:p>
          <a:p>
            <a:r>
              <a:rPr lang="en-US" sz="2400" dirty="0" smtClean="0">
                <a:solidFill>
                  <a:srgbClr val="7030A0"/>
                </a:solidFill>
                <a:latin typeface="Times New Roman" pitchFamily="18" charset="0"/>
                <a:cs typeface="Times New Roman" pitchFamily="18" charset="0"/>
              </a:rPr>
              <a:t>     excess molar volumes,        and isentropic compressibilities,         </a:t>
            </a:r>
          </a:p>
          <a:p>
            <a:r>
              <a:rPr lang="en-US" sz="2400" dirty="0" smtClean="0">
                <a:solidFill>
                  <a:srgbClr val="7030A0"/>
                </a:solidFill>
                <a:latin typeface="Times New Roman" pitchFamily="18" charset="0"/>
                <a:cs typeface="Times New Roman" pitchFamily="18" charset="0"/>
              </a:rPr>
              <a:t>     of ternary mixtures using relations:  </a:t>
            </a:r>
            <a:endParaRPr lang="en-US" sz="2400" dirty="0">
              <a:solidFill>
                <a:srgbClr val="7030A0"/>
              </a:solidFill>
              <a:latin typeface="Times New Roman" pitchFamily="18" charset="0"/>
              <a:cs typeface="Times New Roman" pitchFamily="18" charset="0"/>
            </a:endParaRPr>
          </a:p>
        </p:txBody>
      </p:sp>
      <p:sp>
        <p:nvSpPr>
          <p:cNvPr id="152578" name="Rectangle 2"/>
          <p:cNvSpPr>
            <a:spLocks noChangeArrowheads="1"/>
          </p:cNvSpPr>
          <p:nvPr/>
        </p:nvSpPr>
        <p:spPr bwMode="auto">
          <a:xfrm>
            <a:off x="1" y="424932"/>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2577" name="Object 1"/>
          <p:cNvGraphicFramePr>
            <a:graphicFrameLocks noChangeAspect="1"/>
          </p:cNvGraphicFramePr>
          <p:nvPr/>
        </p:nvGraphicFramePr>
        <p:xfrm>
          <a:off x="3276600" y="1066798"/>
          <a:ext cx="457200" cy="533400"/>
        </p:xfrm>
        <a:graphic>
          <a:graphicData uri="http://schemas.openxmlformats.org/presentationml/2006/ole">
            <p:oleObj spid="_x0000_s1056" name="Equation" r:id="rId3" imgW="215713" imgH="253780" progId="Equation.DSMT4">
              <p:embed/>
            </p:oleObj>
          </a:graphicData>
        </a:graphic>
      </p:graphicFrame>
      <p:sp>
        <p:nvSpPr>
          <p:cNvPr id="152580" name="Rectangle 4"/>
          <p:cNvSpPr>
            <a:spLocks noChangeArrowheads="1"/>
          </p:cNvSpPr>
          <p:nvPr/>
        </p:nvSpPr>
        <p:spPr bwMode="auto">
          <a:xfrm>
            <a:off x="1" y="424932"/>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2579" name="Object 3"/>
          <p:cNvGraphicFramePr>
            <a:graphicFrameLocks noChangeAspect="1"/>
          </p:cNvGraphicFramePr>
          <p:nvPr/>
        </p:nvGraphicFramePr>
        <p:xfrm>
          <a:off x="7807036" y="990598"/>
          <a:ext cx="879764" cy="645160"/>
        </p:xfrm>
        <a:graphic>
          <a:graphicData uri="http://schemas.openxmlformats.org/presentationml/2006/ole">
            <p:oleObj spid="_x0000_s1057" name="Equation" r:id="rId4" imgW="418918" imgH="304668" progId="Equation.DSMT4">
              <p:embed/>
            </p:oleObj>
          </a:graphicData>
        </a:graphic>
      </p:graphicFrame>
      <p:sp>
        <p:nvSpPr>
          <p:cNvPr id="152582" name="Rectangle 6"/>
          <p:cNvSpPr>
            <a:spLocks noChangeArrowheads="1"/>
          </p:cNvSpPr>
          <p:nvPr/>
        </p:nvSpPr>
        <p:spPr bwMode="auto">
          <a:xfrm>
            <a:off x="1" y="424932"/>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2581" name="Object 5"/>
          <p:cNvGraphicFramePr>
            <a:graphicFrameLocks noChangeAspect="1"/>
          </p:cNvGraphicFramePr>
          <p:nvPr/>
        </p:nvGraphicFramePr>
        <p:xfrm>
          <a:off x="457200" y="1904998"/>
          <a:ext cx="4648200" cy="855268"/>
        </p:xfrm>
        <a:graphic>
          <a:graphicData uri="http://schemas.openxmlformats.org/presentationml/2006/ole">
            <p:oleObj spid="_x0000_s1058" name="Equation" r:id="rId5" imgW="2387600" imgH="431800" progId="Equation.DSMT4">
              <p:embed/>
            </p:oleObj>
          </a:graphicData>
        </a:graphic>
      </p:graphicFrame>
      <p:sp>
        <p:nvSpPr>
          <p:cNvPr id="152584" name="Rectangle 8"/>
          <p:cNvSpPr>
            <a:spLocks noChangeArrowheads="1"/>
          </p:cNvSpPr>
          <p:nvPr/>
        </p:nvSpPr>
        <p:spPr bwMode="auto">
          <a:xfrm>
            <a:off x="1" y="424932"/>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2583" name="Object 7"/>
          <p:cNvGraphicFramePr>
            <a:graphicFrameLocks noChangeAspect="1"/>
          </p:cNvGraphicFramePr>
          <p:nvPr/>
        </p:nvGraphicFramePr>
        <p:xfrm>
          <a:off x="609600" y="2743198"/>
          <a:ext cx="2514600" cy="697326"/>
        </p:xfrm>
        <a:graphic>
          <a:graphicData uri="http://schemas.openxmlformats.org/presentationml/2006/ole">
            <p:oleObj spid="_x0000_s1059" name="Equation" r:id="rId6" imgW="1142504" imgH="317362" progId="Equation.DSMT4">
              <p:embed/>
            </p:oleObj>
          </a:graphicData>
        </a:graphic>
      </p:graphicFrame>
      <p:sp>
        <p:nvSpPr>
          <p:cNvPr id="11" name="TextBox 10"/>
          <p:cNvSpPr txBox="1"/>
          <p:nvPr/>
        </p:nvSpPr>
        <p:spPr>
          <a:xfrm>
            <a:off x="1" y="3505198"/>
            <a:ext cx="9144001" cy="1569660"/>
          </a:xfrm>
          <a:prstGeom prst="rect">
            <a:avLst/>
          </a:prstGeom>
          <a:noFill/>
        </p:spPr>
        <p:txBody>
          <a:bodyPr wrap="square" rtlCol="0">
            <a:spAutoFit/>
          </a:bodyPr>
          <a:lstStyle/>
          <a:p>
            <a:r>
              <a:rPr lang="en-US" sz="2400" dirty="0" smtClean="0">
                <a:solidFill>
                  <a:srgbClr val="7030A0"/>
                </a:solidFill>
                <a:latin typeface="Times New Roman" pitchFamily="18" charset="0"/>
                <a:cs typeface="Times New Roman" pitchFamily="18" charset="0"/>
              </a:rPr>
              <a:t>where       , M</a:t>
            </a:r>
            <a:r>
              <a:rPr lang="en-US" sz="2400" i="1" baseline="-25000" dirty="0" smtClean="0">
                <a:solidFill>
                  <a:srgbClr val="7030A0"/>
                </a:solidFill>
                <a:latin typeface="Times New Roman" pitchFamily="18" charset="0"/>
                <a:cs typeface="Times New Roman" pitchFamily="18" charset="0"/>
              </a:rPr>
              <a:t>i  </a:t>
            </a:r>
            <a:r>
              <a:rPr lang="en-US" sz="2400" dirty="0" smtClean="0">
                <a:solidFill>
                  <a:srgbClr val="7030A0"/>
                </a:solidFill>
                <a:latin typeface="Times New Roman" pitchFamily="18" charset="0"/>
                <a:cs typeface="Times New Roman" pitchFamily="18" charset="0"/>
              </a:rPr>
              <a:t>and</a:t>
            </a:r>
            <a:r>
              <a:rPr lang="en-US" sz="2400" i="1" dirty="0" smtClean="0">
                <a:solidFill>
                  <a:srgbClr val="7030A0"/>
                </a:solidFill>
                <a:latin typeface="Times New Roman" pitchFamily="18" charset="0"/>
                <a:cs typeface="Times New Roman" pitchFamily="18" charset="0"/>
              </a:rPr>
              <a:t>     </a:t>
            </a:r>
            <a:r>
              <a:rPr lang="en-US" sz="2400" dirty="0" smtClean="0">
                <a:solidFill>
                  <a:srgbClr val="7030A0"/>
                </a:solidFill>
                <a:latin typeface="Times New Roman" pitchFamily="18" charset="0"/>
                <a:cs typeface="Times New Roman" pitchFamily="18" charset="0"/>
              </a:rPr>
              <a:t>are the mole fraction, molar mass, and density of pure component (</a:t>
            </a:r>
            <a:r>
              <a:rPr lang="en-US" sz="2400" dirty="0" err="1" smtClean="0">
                <a:solidFill>
                  <a:srgbClr val="7030A0"/>
                </a:solidFill>
                <a:latin typeface="Times New Roman" pitchFamily="18" charset="0"/>
                <a:cs typeface="Times New Roman" pitchFamily="18" charset="0"/>
              </a:rPr>
              <a:t>i</a:t>
            </a:r>
            <a:r>
              <a:rPr lang="en-US" sz="2400" dirty="0" smtClean="0">
                <a:solidFill>
                  <a:srgbClr val="7030A0"/>
                </a:solidFill>
                <a:latin typeface="Times New Roman" pitchFamily="18" charset="0"/>
                <a:cs typeface="Times New Roman" pitchFamily="18" charset="0"/>
              </a:rPr>
              <a:t>) and         is the densities of ternary mixtures. </a:t>
            </a:r>
          </a:p>
          <a:p>
            <a:r>
              <a:rPr lang="en-US" sz="2400" dirty="0" smtClean="0">
                <a:solidFill>
                  <a:srgbClr val="7030A0"/>
                </a:solidFill>
                <a:latin typeface="Times New Roman" pitchFamily="18" charset="0"/>
                <a:cs typeface="Times New Roman" pitchFamily="18" charset="0"/>
              </a:rPr>
              <a:t>The excess isentropic compressibilities,</a:t>
            </a:r>
            <a:r>
              <a:rPr lang="en-US" sz="2400" i="1" dirty="0" smtClean="0">
                <a:solidFill>
                  <a:srgbClr val="7030A0"/>
                </a:solidFill>
                <a:latin typeface="Times New Roman" pitchFamily="18" charset="0"/>
                <a:cs typeface="Times New Roman" pitchFamily="18" charset="0"/>
              </a:rPr>
              <a:t> </a:t>
            </a:r>
            <a:r>
              <a:rPr lang="en-US" sz="2400" dirty="0" smtClean="0">
                <a:solidFill>
                  <a:srgbClr val="7030A0"/>
                </a:solidFill>
                <a:latin typeface="Times New Roman" pitchFamily="18" charset="0"/>
                <a:cs typeface="Times New Roman" pitchFamily="18" charset="0"/>
              </a:rPr>
              <a:t>            for the studied mixtures </a:t>
            </a:r>
          </a:p>
          <a:p>
            <a:r>
              <a:rPr lang="en-US" sz="2400" dirty="0" smtClean="0">
                <a:solidFill>
                  <a:srgbClr val="7030A0"/>
                </a:solidFill>
                <a:latin typeface="Times New Roman" pitchFamily="18" charset="0"/>
                <a:cs typeface="Times New Roman" pitchFamily="18" charset="0"/>
              </a:rPr>
              <a:t>were determined using </a:t>
            </a:r>
            <a:endParaRPr lang="en-US" sz="2400" dirty="0">
              <a:solidFill>
                <a:srgbClr val="7030A0"/>
              </a:solidFill>
              <a:latin typeface="Times New Roman" pitchFamily="18" charset="0"/>
              <a:cs typeface="Times New Roman" pitchFamily="18" charset="0"/>
            </a:endParaRPr>
          </a:p>
        </p:txBody>
      </p:sp>
      <p:sp>
        <p:nvSpPr>
          <p:cNvPr id="152586" name="Rectangle 10"/>
          <p:cNvSpPr>
            <a:spLocks noChangeArrowheads="1"/>
          </p:cNvSpPr>
          <p:nvPr/>
        </p:nvSpPr>
        <p:spPr bwMode="auto">
          <a:xfrm>
            <a:off x="1" y="424932"/>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2585" name="Object 9"/>
          <p:cNvGraphicFramePr>
            <a:graphicFrameLocks noChangeAspect="1"/>
          </p:cNvGraphicFramePr>
          <p:nvPr/>
        </p:nvGraphicFramePr>
        <p:xfrm>
          <a:off x="914400" y="3428998"/>
          <a:ext cx="533400" cy="609600"/>
        </p:xfrm>
        <a:graphic>
          <a:graphicData uri="http://schemas.openxmlformats.org/presentationml/2006/ole">
            <p:oleObj spid="_x0000_s1060" name="Equation" r:id="rId7" imgW="152334" imgH="228501" progId="Equation.DSMT4">
              <p:embed/>
            </p:oleObj>
          </a:graphicData>
        </a:graphic>
      </p:graphicFrame>
      <p:sp>
        <p:nvSpPr>
          <p:cNvPr id="152588" name="Rectangle 12"/>
          <p:cNvSpPr>
            <a:spLocks noChangeArrowheads="1"/>
          </p:cNvSpPr>
          <p:nvPr/>
        </p:nvSpPr>
        <p:spPr bwMode="auto">
          <a:xfrm>
            <a:off x="1" y="653532"/>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2587" name="Object 11"/>
          <p:cNvGraphicFramePr>
            <a:graphicFrameLocks noChangeAspect="1"/>
          </p:cNvGraphicFramePr>
          <p:nvPr/>
        </p:nvGraphicFramePr>
        <p:xfrm>
          <a:off x="2438400" y="3505200"/>
          <a:ext cx="381000" cy="457201"/>
        </p:xfrm>
        <a:graphic>
          <a:graphicData uri="http://schemas.openxmlformats.org/presentationml/2006/ole">
            <p:oleObj spid="_x0000_s1061" name="Equation" r:id="rId8" imgW="165028" imgH="228501" progId="Equation.DSMT4">
              <p:embed/>
            </p:oleObj>
          </a:graphicData>
        </a:graphic>
      </p:graphicFrame>
      <p:sp>
        <p:nvSpPr>
          <p:cNvPr id="152590" name="Rectangle 14"/>
          <p:cNvSpPr>
            <a:spLocks noChangeArrowheads="1"/>
          </p:cNvSpPr>
          <p:nvPr/>
        </p:nvSpPr>
        <p:spPr bwMode="auto">
          <a:xfrm>
            <a:off x="1" y="424932"/>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2589" name="Object 13"/>
          <p:cNvGraphicFramePr>
            <a:graphicFrameLocks noChangeAspect="1"/>
          </p:cNvGraphicFramePr>
          <p:nvPr/>
        </p:nvGraphicFramePr>
        <p:xfrm>
          <a:off x="3048000" y="3768969"/>
          <a:ext cx="533400" cy="574431"/>
        </p:xfrm>
        <a:graphic>
          <a:graphicData uri="http://schemas.openxmlformats.org/presentationml/2006/ole">
            <p:oleObj spid="_x0000_s1062" name="Equation" r:id="rId9" imgW="241195" imgH="241195" progId="Equation.DSMT4">
              <p:embed/>
            </p:oleObj>
          </a:graphicData>
        </a:graphic>
      </p:graphicFrame>
      <p:sp>
        <p:nvSpPr>
          <p:cNvPr id="152592" name="Rectangle 16"/>
          <p:cNvSpPr>
            <a:spLocks noChangeArrowheads="1"/>
          </p:cNvSpPr>
          <p:nvPr/>
        </p:nvSpPr>
        <p:spPr bwMode="auto">
          <a:xfrm>
            <a:off x="1" y="653532"/>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2591" name="Object 15"/>
          <p:cNvGraphicFramePr>
            <a:graphicFrameLocks noChangeAspect="1"/>
          </p:cNvGraphicFramePr>
          <p:nvPr/>
        </p:nvGraphicFramePr>
        <p:xfrm>
          <a:off x="5029200" y="4212077"/>
          <a:ext cx="838200" cy="588523"/>
        </p:xfrm>
        <a:graphic>
          <a:graphicData uri="http://schemas.openxmlformats.org/presentationml/2006/ole">
            <p:oleObj spid="_x0000_s1063" name="Equation" r:id="rId10" imgW="444114" imgH="304536" progId="Equation.DSMT4">
              <p:embed/>
            </p:oleObj>
          </a:graphicData>
        </a:graphic>
      </p:graphicFrame>
      <p:sp>
        <p:nvSpPr>
          <p:cNvPr id="152594" name="Rectangle 18"/>
          <p:cNvSpPr>
            <a:spLocks noChangeArrowheads="1"/>
          </p:cNvSpPr>
          <p:nvPr/>
        </p:nvSpPr>
        <p:spPr bwMode="auto">
          <a:xfrm>
            <a:off x="1" y="424932"/>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2593" name="Object 17"/>
          <p:cNvGraphicFramePr>
            <a:graphicFrameLocks noChangeAspect="1"/>
          </p:cNvGraphicFramePr>
          <p:nvPr/>
        </p:nvGraphicFramePr>
        <p:xfrm>
          <a:off x="533400" y="5105400"/>
          <a:ext cx="3886200" cy="578797"/>
        </p:xfrm>
        <a:graphic>
          <a:graphicData uri="http://schemas.openxmlformats.org/presentationml/2006/ole">
            <p:oleObj spid="_x0000_s1064" name="Equation" r:id="rId11" imgW="1536033" imgH="304668" progId="Equation.DSMT4">
              <p:embed/>
            </p:oleObj>
          </a:graphicData>
        </a:graphic>
      </p:graphicFrame>
      <p:sp>
        <p:nvSpPr>
          <p:cNvPr id="22" name="TextBox 21"/>
          <p:cNvSpPr txBox="1"/>
          <p:nvPr/>
        </p:nvSpPr>
        <p:spPr>
          <a:xfrm>
            <a:off x="1" y="5874603"/>
            <a:ext cx="9144000" cy="830997"/>
          </a:xfrm>
          <a:prstGeom prst="rect">
            <a:avLst/>
          </a:prstGeom>
          <a:noFill/>
        </p:spPr>
        <p:txBody>
          <a:bodyPr wrap="square" rtlCol="0">
            <a:spAutoFit/>
          </a:bodyPr>
          <a:lstStyle/>
          <a:p>
            <a:r>
              <a:rPr lang="en-US" sz="2400" dirty="0" smtClean="0">
                <a:solidFill>
                  <a:srgbClr val="7030A0"/>
                </a:solidFill>
                <a:latin typeface="Times New Roman" pitchFamily="18" charset="0"/>
                <a:cs typeface="Times New Roman" pitchFamily="18" charset="0"/>
              </a:rPr>
              <a:t>             (the compressibility for ideal mixtures) values were calculated in the manner as suggested by Benson and </a:t>
            </a:r>
            <a:r>
              <a:rPr lang="en-US" sz="2400" dirty="0" err="1" smtClean="0">
                <a:solidFill>
                  <a:srgbClr val="7030A0"/>
                </a:solidFill>
                <a:latin typeface="Times New Roman" pitchFamily="18" charset="0"/>
                <a:cs typeface="Times New Roman" pitchFamily="18" charset="0"/>
              </a:rPr>
              <a:t>Kiyohara</a:t>
            </a:r>
            <a:r>
              <a:rPr lang="en-US" sz="2400" baseline="30000" dirty="0" smtClean="0">
                <a:solidFill>
                  <a:srgbClr val="7030A0"/>
                </a:solidFill>
                <a:latin typeface="Times New Roman" pitchFamily="18" charset="0"/>
                <a:cs typeface="Times New Roman" pitchFamily="18" charset="0"/>
              </a:rPr>
              <a:t> </a:t>
            </a:r>
            <a:r>
              <a:rPr lang="en-US" sz="2400" dirty="0" smtClean="0">
                <a:solidFill>
                  <a:srgbClr val="7030A0"/>
                </a:solidFill>
                <a:latin typeface="Times New Roman" pitchFamily="18" charset="0"/>
                <a:cs typeface="Times New Roman" pitchFamily="18" charset="0"/>
              </a:rPr>
              <a:t>using</a:t>
            </a:r>
            <a:endParaRPr lang="en-US" sz="2400" dirty="0">
              <a:solidFill>
                <a:srgbClr val="7030A0"/>
              </a:solidFill>
              <a:latin typeface="Times New Roman" pitchFamily="18" charset="0"/>
              <a:cs typeface="Times New Roman" pitchFamily="18" charset="0"/>
            </a:endParaRPr>
          </a:p>
        </p:txBody>
      </p:sp>
      <p:sp>
        <p:nvSpPr>
          <p:cNvPr id="152596" name="Rectangle 20"/>
          <p:cNvSpPr>
            <a:spLocks noChangeArrowheads="1"/>
          </p:cNvSpPr>
          <p:nvPr/>
        </p:nvSpPr>
        <p:spPr bwMode="auto">
          <a:xfrm>
            <a:off x="1" y="424932"/>
            <a:ext cx="184731" cy="369332"/>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152595" name="Object 19"/>
          <p:cNvGraphicFramePr>
            <a:graphicFrameLocks noChangeAspect="1"/>
          </p:cNvGraphicFramePr>
          <p:nvPr/>
        </p:nvGraphicFramePr>
        <p:xfrm>
          <a:off x="190500" y="5791198"/>
          <a:ext cx="952500" cy="609600"/>
        </p:xfrm>
        <a:graphic>
          <a:graphicData uri="http://schemas.openxmlformats.org/presentationml/2006/ole">
            <p:oleObj spid="_x0000_s1065" name="Equation" r:id="rId12" imgW="457002" imgH="304668" progId="Equation.DSMT4">
              <p:embed/>
            </p:oleObj>
          </a:graphicData>
        </a:graphic>
      </p:graphicFrame>
      <p:sp>
        <p:nvSpPr>
          <p:cNvPr id="25" name="TextBox 24"/>
          <p:cNvSpPr txBox="1"/>
          <p:nvPr/>
        </p:nvSpPr>
        <p:spPr>
          <a:xfrm>
            <a:off x="8299947" y="2057400"/>
            <a:ext cx="543739"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(1)</a:t>
            </a:r>
            <a:endParaRPr lang="en-US" sz="2400" dirty="0">
              <a:latin typeface="Times New Roman" pitchFamily="18" charset="0"/>
              <a:cs typeface="Times New Roman" pitchFamily="18" charset="0"/>
            </a:endParaRPr>
          </a:p>
        </p:txBody>
      </p:sp>
      <p:sp>
        <p:nvSpPr>
          <p:cNvPr id="26" name="TextBox 25"/>
          <p:cNvSpPr txBox="1"/>
          <p:nvPr/>
        </p:nvSpPr>
        <p:spPr>
          <a:xfrm>
            <a:off x="8305801" y="2814935"/>
            <a:ext cx="543739"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(2)</a:t>
            </a:r>
            <a:endParaRPr lang="en-US" sz="2400" dirty="0">
              <a:latin typeface="Times New Roman" pitchFamily="18" charset="0"/>
              <a:cs typeface="Times New Roman" pitchFamily="18" charset="0"/>
            </a:endParaRPr>
          </a:p>
        </p:txBody>
      </p:sp>
      <p:sp>
        <p:nvSpPr>
          <p:cNvPr id="27" name="TextBox 26"/>
          <p:cNvSpPr txBox="1"/>
          <p:nvPr/>
        </p:nvSpPr>
        <p:spPr>
          <a:xfrm>
            <a:off x="8305801" y="5253335"/>
            <a:ext cx="543739" cy="461665"/>
          </a:xfrm>
          <a:prstGeom prst="rect">
            <a:avLst/>
          </a:prstGeom>
          <a:noFill/>
        </p:spPr>
        <p:txBody>
          <a:bodyPr wrap="none" rtlCol="0">
            <a:spAutoFit/>
          </a:bodyPr>
          <a:lstStyle/>
          <a:p>
            <a:r>
              <a:rPr lang="en-US" sz="2400" dirty="0" smtClean="0">
                <a:latin typeface="Times New Roman" pitchFamily="18" charset="0"/>
                <a:cs typeface="Times New Roman" pitchFamily="18" charset="0"/>
              </a:rPr>
              <a:t>(3)</a:t>
            </a:r>
            <a:endParaRPr lang="en-US" sz="2400" dirty="0">
              <a:latin typeface="Times New Roman" pitchFamily="18" charset="0"/>
              <a:cs typeface="Times New Roman" pitchFamily="18" charset="0"/>
            </a:endParaRPr>
          </a:p>
        </p:txBody>
      </p:sp>
      <p:sp>
        <p:nvSpPr>
          <p:cNvPr id="28" name="TextBox 27"/>
          <p:cNvSpPr txBox="1"/>
          <p:nvPr/>
        </p:nvSpPr>
        <p:spPr>
          <a:xfrm>
            <a:off x="3124200" y="39469"/>
            <a:ext cx="1519840" cy="646331"/>
          </a:xfrm>
          <a:prstGeom prst="rect">
            <a:avLst/>
          </a:prstGeom>
        </p:spPr>
        <p:style>
          <a:lnRef idx="3">
            <a:schemeClr val="lt1"/>
          </a:lnRef>
          <a:fillRef idx="1">
            <a:schemeClr val="accent1"/>
          </a:fillRef>
          <a:effectRef idx="1">
            <a:schemeClr val="accent1"/>
          </a:effectRef>
          <a:fontRef idx="minor">
            <a:schemeClr val="lt1"/>
          </a:fontRef>
        </p:style>
        <p:txBody>
          <a:bodyPr wrap="none" rtlCol="0">
            <a:spAutoFit/>
          </a:bodyPr>
          <a:lstStyle/>
          <a:p>
            <a:r>
              <a:rPr lang="en-US" sz="3600" dirty="0" smtClean="0"/>
              <a:t>Results</a:t>
            </a:r>
            <a:endParaRPr lang="en-US" sz="36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13389</TotalTime>
  <Words>3981</Words>
  <Application>Microsoft Office PowerPoint</Application>
  <PresentationFormat>On-screen Show (4:3)</PresentationFormat>
  <Paragraphs>551</Paragraphs>
  <Slides>32</Slides>
  <Notes>0</Notes>
  <HiddenSlides>0</HiddenSlides>
  <MMClips>0</MMClips>
  <ScaleCrop>false</ScaleCrop>
  <HeadingPairs>
    <vt:vector size="6" baseType="variant">
      <vt:variant>
        <vt:lpstr>Theme</vt:lpstr>
      </vt:variant>
      <vt:variant>
        <vt:i4>2</vt:i4>
      </vt:variant>
      <vt:variant>
        <vt:lpstr>Embedded OLE Servers</vt:lpstr>
      </vt:variant>
      <vt:variant>
        <vt:i4>2</vt:i4>
      </vt:variant>
      <vt:variant>
        <vt:lpstr>Slide Titles</vt:lpstr>
      </vt:variant>
      <vt:variant>
        <vt:i4>32</vt:i4>
      </vt:variant>
    </vt:vector>
  </HeadingPairs>
  <TitlesOfParts>
    <vt:vector size="36" baseType="lpstr">
      <vt:lpstr>Office Theme</vt:lpstr>
      <vt:lpstr>1_Office Theme</vt:lpstr>
      <vt:lpstr>Equation</vt:lpstr>
      <vt:lpstr>MathType 6.0 Equation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List of Publications (2014-15)</vt:lpstr>
      <vt:lpstr>Slide 30</vt:lpstr>
      <vt:lpstr>Prof. &amp; Head V.K. Sharma Department of Chemistry M.D. University, Rohtak Haryana (INDIA)</vt:lpstr>
      <vt:lpstr>Slide 32</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subhash solanki</dc:creator>
  <cp:lastModifiedBy>Dr SUBHASH</cp:lastModifiedBy>
  <cp:revision>79</cp:revision>
  <dcterms:created xsi:type="dcterms:W3CDTF">2006-08-16T00:00:00Z</dcterms:created>
  <dcterms:modified xsi:type="dcterms:W3CDTF">2015-08-25T07:51:05Z</dcterms:modified>
</cp:coreProperties>
</file>