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5" r:id="rId1"/>
  </p:sldMasterIdLst>
  <p:notesMasterIdLst>
    <p:notesMasterId r:id="rId19"/>
  </p:notesMasterIdLst>
  <p:sldIdLst>
    <p:sldId id="256" r:id="rId2"/>
    <p:sldId id="257" r:id="rId3"/>
    <p:sldId id="269" r:id="rId4"/>
    <p:sldId id="258" r:id="rId5"/>
    <p:sldId id="261" r:id="rId6"/>
    <p:sldId id="270" r:id="rId7"/>
    <p:sldId id="260" r:id="rId8"/>
    <p:sldId id="262" r:id="rId9"/>
    <p:sldId id="273" r:id="rId10"/>
    <p:sldId id="274" r:id="rId11"/>
    <p:sldId id="264" r:id="rId12"/>
    <p:sldId id="271" r:id="rId13"/>
    <p:sldId id="265" r:id="rId14"/>
    <p:sldId id="266" r:id="rId15"/>
    <p:sldId id="272" r:id="rId16"/>
    <p:sldId id="267"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23CC00-7278-44AE-A1F7-3E2BD6D4FD14}">
          <p14:sldIdLst>
            <p14:sldId id="256"/>
            <p14:sldId id="257"/>
            <p14:sldId id="269"/>
            <p14:sldId id="258"/>
            <p14:sldId id="261"/>
            <p14:sldId id="270"/>
            <p14:sldId id="260"/>
            <p14:sldId id="262"/>
            <p14:sldId id="273"/>
            <p14:sldId id="274"/>
            <p14:sldId id="264"/>
            <p14:sldId id="271"/>
            <p14:sldId id="265"/>
            <p14:sldId id="266"/>
            <p14:sldId id="272"/>
            <p14:sldId id="267"/>
            <p14:sldId id="27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716" autoAdjust="0"/>
  </p:normalViewPr>
  <p:slideViewPr>
    <p:cSldViewPr snapToGrid="0">
      <p:cViewPr varScale="1">
        <p:scale>
          <a:sx n="64" d="100"/>
          <a:sy n="64" d="100"/>
        </p:scale>
        <p:origin x="9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5-10-22T07:09:54.69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CF58FA6-8445-47F5-BE7E-46FB00FD47F0}" emma:medium="tactile" emma:mode="ink">
          <msink:context xmlns:msink="http://schemas.microsoft.com/ink/2010/main" type="writingRegion" rotatedBoundingBox="-3117,2848 -2948,2848 -2948,3671 -3117,3671"/>
        </emma:interpretation>
      </emma:emma>
    </inkml:annotationXML>
    <inkml:traceGroup>
      <inkml:annotationXML>
        <emma:emma xmlns:emma="http://www.w3.org/2003/04/emma" version="1.0">
          <emma:interpretation id="{E40CC4BE-27D8-4B02-AB4C-33EE1A5274A0}" emma:medium="tactile" emma:mode="ink">
            <msink:context xmlns:msink="http://schemas.microsoft.com/ink/2010/main" type="paragraph" rotatedBoundingBox="-3117,2848 -2948,2848 -2948,3671 -3117,3671" alignmentLevel="1"/>
          </emma:interpretation>
        </emma:emma>
      </inkml:annotationXML>
      <inkml:traceGroup>
        <inkml:annotationXML>
          <emma:emma xmlns:emma="http://www.w3.org/2003/04/emma" version="1.0">
            <emma:interpretation id="{75820481-6561-44D5-AD55-382A6AF10E18}" emma:medium="tactile" emma:mode="ink">
              <msink:context xmlns:msink="http://schemas.microsoft.com/ink/2010/main" type="line" rotatedBoundingBox="-3117,2848 -2948,2848 -2948,3671 -3117,3671"/>
            </emma:interpretation>
          </emma:emma>
        </inkml:annotationXML>
        <inkml:traceGroup>
          <inkml:annotationXML>
            <emma:emma xmlns:emma="http://www.w3.org/2003/04/emma" version="1.0">
              <emma:interpretation id="{E4DB31B8-49A5-4832-8D0B-7ADA020EE3F0}" emma:medium="tactile" emma:mode="ink">
                <msink:context xmlns:msink="http://schemas.microsoft.com/ink/2010/main" type="inkWord" rotatedBoundingBox="-3117,2848 -3102,2848 -3102,2863 -3117,2863"/>
              </emma:interpretation>
              <emma:one-of disjunction-type="recognition" id="oneOf0">
                <emma:interpretation id="interp0" emma:lang="" emma:confidence="1">
                  <emma:literal/>
                </emma:interpretation>
              </emma:one-of>
            </emma:emma>
          </inkml:annotationXML>
          <inkml:trace contextRef="#ctx0" brushRef="#br0">0 0 0</inkml:trace>
        </inkml:traceGroup>
        <inkml:traceGroup>
          <inkml:annotationXML>
            <emma:emma xmlns:emma="http://www.w3.org/2003/04/emma" version="1.0">
              <emma:interpretation id="{A5EB8171-888E-4AF2-9D1B-4D87CE387B71}" emma:medium="tactile" emma:mode="ink">
                <msink:context xmlns:msink="http://schemas.microsoft.com/ink/2010/main" type="inkWord" rotatedBoundingBox="-2963,3656 -2948,3656 -2948,3671 -2963,3671"/>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interpretation id="interp5" emma:lang="" emma:confidence="0">
                  <emma:literal>,</emma:literal>
                </emma:interpretation>
              </emma:one-of>
            </emma:emma>
          </inkml:annotationXML>
          <inkml:trace contextRef="#ctx0" brushRef="#br0" timeOffset="5113.3831">154 808 0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2C5B6-1863-4957-B684-20D407571871}" type="datetimeFigureOut">
              <a:rPr lang="en-IN" smtClean="0"/>
              <a:pPr/>
              <a:t>04-11-2015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C708F-0DE9-4CE9-9395-A24B85FC2025}" type="slidenum">
              <a:rPr lang="en-IN" smtClean="0"/>
              <a:pPr/>
              <a:t>‹#›</a:t>
            </a:fld>
            <a:endParaRPr lang="en-IN"/>
          </a:p>
        </p:txBody>
      </p:sp>
    </p:spTree>
    <p:extLst>
      <p:ext uri="{BB962C8B-B14F-4D97-AF65-F5344CB8AC3E}">
        <p14:creationId xmlns:p14="http://schemas.microsoft.com/office/powerpoint/2010/main" val="1455722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44C708F-0DE9-4CE9-9395-A24B85FC2025}" type="slidenum">
              <a:rPr lang="en-IN" smtClean="0"/>
              <a:pPr/>
              <a:t>1</a:t>
            </a:fld>
            <a:endParaRPr lang="en-IN"/>
          </a:p>
        </p:txBody>
      </p:sp>
    </p:spTree>
    <p:extLst>
      <p:ext uri="{BB962C8B-B14F-4D97-AF65-F5344CB8AC3E}">
        <p14:creationId xmlns:p14="http://schemas.microsoft.com/office/powerpoint/2010/main" val="336393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44C708F-0DE9-4CE9-9395-A24B85FC2025}" type="slidenum">
              <a:rPr lang="en-IN" smtClean="0"/>
              <a:pPr/>
              <a:t>7</a:t>
            </a:fld>
            <a:endParaRPr lang="en-IN"/>
          </a:p>
        </p:txBody>
      </p:sp>
    </p:spTree>
    <p:extLst>
      <p:ext uri="{BB962C8B-B14F-4D97-AF65-F5344CB8AC3E}">
        <p14:creationId xmlns:p14="http://schemas.microsoft.com/office/powerpoint/2010/main" val="302251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dirty="0"/>
          </a:p>
        </p:txBody>
      </p:sp>
      <p:sp>
        <p:nvSpPr>
          <p:cNvPr id="4" name="Slide Number Placeholder 3"/>
          <p:cNvSpPr>
            <a:spLocks noGrp="1"/>
          </p:cNvSpPr>
          <p:nvPr>
            <p:ph type="sldNum" sz="quarter" idx="10"/>
          </p:nvPr>
        </p:nvSpPr>
        <p:spPr/>
        <p:txBody>
          <a:bodyPr/>
          <a:lstStyle/>
          <a:p>
            <a:fld id="{544C708F-0DE9-4CE9-9395-A24B85FC2025}" type="slidenum">
              <a:rPr lang="en-IN" smtClean="0"/>
              <a:pPr/>
              <a:t>8</a:t>
            </a:fld>
            <a:endParaRPr lang="en-IN"/>
          </a:p>
        </p:txBody>
      </p:sp>
    </p:spTree>
    <p:extLst>
      <p:ext uri="{BB962C8B-B14F-4D97-AF65-F5344CB8AC3E}">
        <p14:creationId xmlns:p14="http://schemas.microsoft.com/office/powerpoint/2010/main" val="128223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44C708F-0DE9-4CE9-9395-A24B85FC2025}" type="slidenum">
              <a:rPr lang="en-IN" smtClean="0"/>
              <a:pPr/>
              <a:t>17</a:t>
            </a:fld>
            <a:endParaRPr lang="en-IN"/>
          </a:p>
        </p:txBody>
      </p:sp>
    </p:spTree>
    <p:extLst>
      <p:ext uri="{BB962C8B-B14F-4D97-AF65-F5344CB8AC3E}">
        <p14:creationId xmlns:p14="http://schemas.microsoft.com/office/powerpoint/2010/main" val="282589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61BEF0D-F0BB-DE4B-95CE-6DB70DBA9567}" type="datetimeFigureOut">
              <a:rPr lang="en-US" smtClean="0"/>
              <a:pPr/>
              <a:t>11/4/2015</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D57F1E4F-1CFF-5643-939E-217C01CDF565}" type="slidenum">
              <a:rPr lang="en-US" smtClean="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6995251"/>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064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61BEF0D-F0BB-DE4B-95CE-6DB70DBA9567}" type="datetimeFigureOut">
              <a:rPr lang="en-US" smtClean="0"/>
              <a:pPr/>
              <a:t>11/4/2015</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D57F1E4F-1CFF-5643-939E-217C01CDF565}"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29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389789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61BEF0D-F0BB-DE4B-95CE-6DB70DBA9567}" type="datetimeFigureOut">
              <a:rPr lang="en-US" smtClean="0"/>
              <a:pPr/>
              <a:t>11/4/2015</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D57F1E4F-1CFF-5643-939E-217C01CDF565}"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37597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48679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806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978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61BEF0D-F0BB-DE4B-95CE-6DB70DBA9567}" type="datetimeFigureOut">
              <a:rPr lang="en-US" smtClean="0"/>
              <a:pPr/>
              <a:t>11/4/2015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25072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61BEF0D-F0BB-DE4B-95CE-6DB70DBA9567}" type="datetimeFigureOut">
              <a:rPr lang="en-US" smtClean="0"/>
              <a:pPr/>
              <a:t>11/4/2015</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825060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61BEF0D-F0BB-DE4B-95CE-6DB70DBA9567}" type="datetimeFigureOut">
              <a:rPr lang="en-US" smtClean="0"/>
              <a:pPr/>
              <a:t>11/4/2015</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668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61BEF0D-F0BB-DE4B-95CE-6DB70DBA9567}" type="datetimeFigureOut">
              <a:rPr lang="en-US" smtClean="0"/>
              <a:pPr/>
              <a:t>11/4/2015</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D57F1E4F-1CFF-5643-939E-217C01CDF565}"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02726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4541" y="1591610"/>
            <a:ext cx="9966960" cy="3035808"/>
          </a:xfrm>
        </p:spPr>
        <p:txBody>
          <a:bodyPr/>
          <a:lstStyle/>
          <a:p>
            <a:r>
              <a:rPr lang="en-IN" dirty="0" smtClean="0">
                <a:solidFill>
                  <a:schemeClr val="accent4">
                    <a:lumMod val="50000"/>
                  </a:schemeClr>
                </a:solidFill>
              </a:rPr>
              <a:t>    </a:t>
            </a:r>
            <a:r>
              <a:rPr lang="en-IN" b="1" dirty="0" smtClean="0">
                <a:solidFill>
                  <a:schemeClr val="accent4">
                    <a:lumMod val="50000"/>
                  </a:schemeClr>
                </a:solidFill>
              </a:rPr>
              <a:t>CASE STUDY ON</a:t>
            </a:r>
            <a:endParaRPr lang="en-IN" b="1" dirty="0">
              <a:solidFill>
                <a:schemeClr val="accent4">
                  <a:lumMod val="50000"/>
                </a:schemeClr>
              </a:solidFill>
            </a:endParaRPr>
          </a:p>
        </p:txBody>
      </p:sp>
      <p:sp>
        <p:nvSpPr>
          <p:cNvPr id="3" name="Subtitle 2"/>
          <p:cNvSpPr>
            <a:spLocks noGrp="1"/>
          </p:cNvSpPr>
          <p:nvPr>
            <p:ph type="subTitle" idx="1"/>
          </p:nvPr>
        </p:nvSpPr>
        <p:spPr>
          <a:xfrm>
            <a:off x="7689273" y="900545"/>
            <a:ext cx="4312228" cy="3726873"/>
          </a:xfrm>
        </p:spPr>
        <p:txBody>
          <a:bodyPr>
            <a:normAutofit fontScale="92500" lnSpcReduction="10000"/>
          </a:bodyPr>
          <a:lstStyle/>
          <a:p>
            <a:r>
              <a:rPr lang="en-IN" sz="4000" b="1" dirty="0" smtClean="0">
                <a:solidFill>
                  <a:schemeClr val="accent4">
                    <a:lumMod val="50000"/>
                  </a:schemeClr>
                </a:solidFill>
                <a:latin typeface="Castellar" panose="020A0402060406010301" pitchFamily="18" charset="0"/>
              </a:rPr>
              <a:t>        </a:t>
            </a:r>
            <a:r>
              <a:rPr lang="en-IN" sz="4000" dirty="0" smtClean="0">
                <a:solidFill>
                  <a:schemeClr val="bg2">
                    <a:lumMod val="75000"/>
                  </a:schemeClr>
                </a:solidFill>
                <a:latin typeface="Castellar" panose="020A0402060406010301" pitchFamily="18" charset="0"/>
              </a:rPr>
              <a:t>PULMONARY ARTERIAL    </a:t>
            </a:r>
            <a:r>
              <a:rPr lang="en-IN" sz="4000" dirty="0" smtClean="0">
                <a:solidFill>
                  <a:schemeClr val="bg2">
                    <a:lumMod val="75000"/>
                  </a:schemeClr>
                </a:solidFill>
                <a:latin typeface="Castellar" panose="020A0402060406010301" pitchFamily="18" charset="0"/>
              </a:rPr>
              <a:t>HYPERTENSION (</a:t>
            </a:r>
            <a:r>
              <a:rPr lang="en-IN" sz="4000" dirty="0" smtClean="0">
                <a:solidFill>
                  <a:schemeClr val="bg2">
                    <a:lumMod val="75000"/>
                  </a:schemeClr>
                </a:solidFill>
                <a:latin typeface="Castellar" panose="020A0402060406010301" pitchFamily="18" charset="0"/>
              </a:rPr>
              <a:t>PAH</a:t>
            </a:r>
            <a:r>
              <a:rPr lang="en-IN" sz="4000" b="1" dirty="0" smtClean="0">
                <a:solidFill>
                  <a:schemeClr val="bg2">
                    <a:lumMod val="75000"/>
                  </a:schemeClr>
                </a:solidFill>
                <a:latin typeface="Castellar" panose="020A0402060406010301" pitchFamily="18" charset="0"/>
              </a:rPr>
              <a:t>)</a:t>
            </a:r>
            <a:endParaRPr lang="en-IN" b="1" dirty="0">
              <a:solidFill>
                <a:schemeClr val="bg2">
                  <a:lumMod val="75000"/>
                </a:schemeClr>
              </a:solidFill>
              <a:latin typeface="Castellar" panose="020A0402060406010301" pitchFamily="18" charset="0"/>
            </a:endParaRPr>
          </a:p>
        </p:txBody>
      </p:sp>
      <p:sp>
        <p:nvSpPr>
          <p:cNvPr id="4" name="Rectangle 3"/>
          <p:cNvSpPr/>
          <p:nvPr/>
        </p:nvSpPr>
        <p:spPr>
          <a:xfrm>
            <a:off x="7689273" y="4721136"/>
            <a:ext cx="4312228" cy="1446550"/>
          </a:xfrm>
          <a:prstGeom prst="rect">
            <a:avLst/>
          </a:prstGeom>
        </p:spPr>
        <p:txBody>
          <a:bodyPr wrap="square">
            <a:spAutoFit/>
          </a:bodyPr>
          <a:lstStyle/>
          <a:p>
            <a:r>
              <a:rPr lang="en-IN" sz="2200" dirty="0">
                <a:latin typeface="Algerian" panose="04020705040A02060702" pitchFamily="82" charset="0"/>
              </a:rPr>
              <a:t> </a:t>
            </a:r>
            <a:r>
              <a:rPr lang="en-IN" sz="2200" dirty="0" smtClean="0">
                <a:latin typeface="Algerian" panose="04020705040A02060702" pitchFamily="82" charset="0"/>
              </a:rPr>
              <a:t>             </a:t>
            </a:r>
            <a:r>
              <a:rPr lang="en-IN" sz="2200" dirty="0" smtClean="0">
                <a:solidFill>
                  <a:schemeClr val="bg2">
                    <a:lumMod val="75000"/>
                  </a:schemeClr>
                </a:solidFill>
                <a:latin typeface="Algerian" panose="04020705040A02060702" pitchFamily="82" charset="0"/>
              </a:rPr>
              <a:t>BY</a:t>
            </a:r>
            <a:r>
              <a:rPr lang="en-IN" sz="2200" dirty="0">
                <a:solidFill>
                  <a:schemeClr val="bg2">
                    <a:lumMod val="75000"/>
                  </a:schemeClr>
                </a:solidFill>
                <a:latin typeface="Algerian" panose="04020705040A02060702" pitchFamily="82" charset="0"/>
              </a:rPr>
              <a:t>:</a:t>
            </a:r>
          </a:p>
          <a:p>
            <a:r>
              <a:rPr lang="en-IN" sz="2200" dirty="0">
                <a:solidFill>
                  <a:schemeClr val="bg2">
                    <a:lumMod val="75000"/>
                  </a:schemeClr>
                </a:solidFill>
                <a:latin typeface="Algerian" panose="04020705040A02060702" pitchFamily="82" charset="0"/>
              </a:rPr>
              <a:t>                    </a:t>
            </a:r>
            <a:r>
              <a:rPr lang="en-IN" sz="2200" dirty="0" smtClean="0">
                <a:solidFill>
                  <a:schemeClr val="bg2">
                    <a:lumMod val="75000"/>
                  </a:schemeClr>
                </a:solidFill>
                <a:latin typeface="Algerian" panose="04020705040A02060702" pitchFamily="82" charset="0"/>
              </a:rPr>
              <a:t>SYED </a:t>
            </a:r>
            <a:r>
              <a:rPr lang="en-IN" sz="2200" dirty="0">
                <a:solidFill>
                  <a:schemeClr val="bg2">
                    <a:lumMod val="75000"/>
                  </a:schemeClr>
                </a:solidFill>
                <a:latin typeface="Algerian" panose="04020705040A02060702" pitchFamily="82" charset="0"/>
              </a:rPr>
              <a:t>MUZZAMMIL</a:t>
            </a:r>
          </a:p>
          <a:p>
            <a:r>
              <a:rPr lang="en-IN" sz="2200" dirty="0">
                <a:solidFill>
                  <a:schemeClr val="bg2">
                    <a:lumMod val="75000"/>
                  </a:schemeClr>
                </a:solidFill>
                <a:latin typeface="Algerian" panose="04020705040A02060702" pitchFamily="82" charset="0"/>
              </a:rPr>
              <a:t>                    </a:t>
            </a:r>
            <a:r>
              <a:rPr lang="en-IN" sz="2200" dirty="0" smtClean="0">
                <a:solidFill>
                  <a:schemeClr val="bg2">
                    <a:lumMod val="75000"/>
                  </a:schemeClr>
                </a:solidFill>
                <a:latin typeface="Algerian" panose="04020705040A02060702" pitchFamily="82" charset="0"/>
              </a:rPr>
              <a:t>4</a:t>
            </a:r>
            <a:r>
              <a:rPr lang="en-IN" sz="2200" baseline="30000" dirty="0" smtClean="0">
                <a:solidFill>
                  <a:schemeClr val="bg2">
                    <a:lumMod val="75000"/>
                  </a:schemeClr>
                </a:solidFill>
                <a:latin typeface="Algerian" panose="04020705040A02060702" pitchFamily="82" charset="0"/>
              </a:rPr>
              <a:t>TH</a:t>
            </a:r>
            <a:r>
              <a:rPr lang="en-IN" sz="2200" dirty="0" smtClean="0">
                <a:solidFill>
                  <a:schemeClr val="bg2">
                    <a:lumMod val="75000"/>
                  </a:schemeClr>
                </a:solidFill>
                <a:latin typeface="Algerian" panose="04020705040A02060702" pitchFamily="82" charset="0"/>
              </a:rPr>
              <a:t> </a:t>
            </a:r>
            <a:r>
              <a:rPr lang="en-IN" sz="2200" dirty="0">
                <a:solidFill>
                  <a:schemeClr val="bg2">
                    <a:lumMod val="75000"/>
                  </a:schemeClr>
                </a:solidFill>
                <a:latin typeface="Algerian" panose="04020705040A02060702" pitchFamily="82" charset="0"/>
              </a:rPr>
              <a:t>YEAR PHARM.D</a:t>
            </a:r>
          </a:p>
          <a:p>
            <a:r>
              <a:rPr lang="en-IN" sz="2200" dirty="0">
                <a:solidFill>
                  <a:schemeClr val="bg2">
                    <a:lumMod val="75000"/>
                  </a:schemeClr>
                </a:solidFill>
                <a:latin typeface="Algerian" panose="04020705040A02060702" pitchFamily="82" charset="0"/>
              </a:rPr>
              <a:t>                    </a:t>
            </a:r>
            <a:r>
              <a:rPr lang="en-IN" sz="2200" dirty="0" smtClean="0">
                <a:solidFill>
                  <a:schemeClr val="bg2">
                    <a:lumMod val="75000"/>
                  </a:schemeClr>
                </a:solidFill>
                <a:latin typeface="Algerian" panose="04020705040A02060702" pitchFamily="82" charset="0"/>
              </a:rPr>
              <a:t>MRPC</a:t>
            </a:r>
            <a:endParaRPr lang="en-IN" sz="2200" dirty="0">
              <a:solidFill>
                <a:schemeClr val="bg2">
                  <a:lumMod val="75000"/>
                </a:schemeClr>
              </a:solidFill>
              <a:latin typeface="Algerian" panose="04020705040A02060702" pitchFamily="82" charset="0"/>
            </a:endParaRPr>
          </a:p>
        </p:txBody>
      </p:sp>
    </p:spTree>
    <p:extLst>
      <p:ext uri="{BB962C8B-B14F-4D97-AF65-F5344CB8AC3E}">
        <p14:creationId xmlns:p14="http://schemas.microsoft.com/office/powerpoint/2010/main" val="643033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1023"/>
            <a:ext cx="6096000" cy="523220"/>
          </a:xfrm>
          <a:prstGeom prst="rect">
            <a:avLst/>
          </a:prstGeom>
        </p:spPr>
        <p:txBody>
          <a:bodyPr>
            <a:spAutoFit/>
          </a:bodyPr>
          <a:lstStyle/>
          <a:p>
            <a:r>
              <a:rPr lang="en-IN" sz="2800" b="1" dirty="0" smtClean="0"/>
              <a:t>X-ray showed: Cardiomegaly</a:t>
            </a:r>
            <a:endParaRPr lang="en-IN"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244"/>
            <a:ext cx="12192000" cy="6143756"/>
          </a:xfrm>
          <a:prstGeom prst="rect">
            <a:avLst/>
          </a:prstGeom>
        </p:spPr>
      </p:pic>
    </p:spTree>
    <p:extLst>
      <p:ext uri="{BB962C8B-B14F-4D97-AF65-F5344CB8AC3E}">
        <p14:creationId xmlns:p14="http://schemas.microsoft.com/office/powerpoint/2010/main" val="1262893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411109"/>
            <a:ext cx="9601196" cy="1303867"/>
          </a:xfrm>
        </p:spPr>
        <p:txBody>
          <a:bodyPr/>
          <a:lstStyle/>
          <a:p>
            <a:pPr algn="l"/>
            <a:r>
              <a:rPr lang="en-IN" dirty="0" smtClean="0"/>
              <a:t>ASSESSMENT DATA</a:t>
            </a:r>
            <a:endParaRPr lang="en-IN" dirty="0"/>
          </a:p>
        </p:txBody>
      </p:sp>
      <p:sp>
        <p:nvSpPr>
          <p:cNvPr id="3" name="Content Placeholder 2"/>
          <p:cNvSpPr>
            <a:spLocks noGrp="1"/>
          </p:cNvSpPr>
          <p:nvPr>
            <p:ph idx="1"/>
          </p:nvPr>
        </p:nvSpPr>
        <p:spPr>
          <a:xfrm>
            <a:off x="1295401" y="2556931"/>
            <a:ext cx="9601196" cy="3471335"/>
          </a:xfrm>
        </p:spPr>
        <p:txBody>
          <a:bodyPr>
            <a:normAutofit lnSpcReduction="10000"/>
          </a:bodyPr>
          <a:lstStyle/>
          <a:p>
            <a:r>
              <a:rPr lang="en-IN" sz="2800" dirty="0" smtClean="0"/>
              <a:t>The above examinations were suggestive of pulmonary arterial hypertension(PAH)</a:t>
            </a:r>
          </a:p>
          <a:p>
            <a:r>
              <a:rPr lang="en-IN" sz="2800" dirty="0" smtClean="0"/>
              <a:t>Apart from the past medications, </a:t>
            </a:r>
            <a:r>
              <a:rPr lang="en-IN" sz="2800" dirty="0" err="1" smtClean="0"/>
              <a:t>Pulmonext</a:t>
            </a:r>
            <a:r>
              <a:rPr lang="en-IN" sz="2800" dirty="0" smtClean="0"/>
              <a:t> 5mgo.d, </a:t>
            </a:r>
            <a:r>
              <a:rPr lang="en-IN" sz="2800" dirty="0" err="1" smtClean="0"/>
              <a:t>lanoxin</a:t>
            </a:r>
            <a:r>
              <a:rPr lang="en-IN" sz="2800" dirty="0" smtClean="0"/>
              <a:t> 0.25mgo.d were added and the sildenafil tablet was maintained at 20mgt.i.d.</a:t>
            </a:r>
          </a:p>
          <a:p>
            <a:r>
              <a:rPr lang="en-IN" sz="2800" dirty="0" smtClean="0"/>
              <a:t>The patient was kept on oxygen for a week since her partial pressure was not contained</a:t>
            </a:r>
            <a:r>
              <a:rPr lang="en-IN" dirty="0" smtClean="0"/>
              <a:t>.</a:t>
            </a:r>
            <a:endParaRPr lang="en-IN" dirty="0"/>
          </a:p>
        </p:txBody>
      </p:sp>
    </p:spTree>
    <p:extLst>
      <p:ext uri="{BB962C8B-B14F-4D97-AF65-F5344CB8AC3E}">
        <p14:creationId xmlns:p14="http://schemas.microsoft.com/office/powerpoint/2010/main" val="3749166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3" y="506104"/>
            <a:ext cx="10704148" cy="1560716"/>
          </a:xfrm>
          <a:noFill/>
        </p:spPr>
        <p:txBody>
          <a:bodyPr>
            <a:normAutofit/>
          </a:bodyPr>
          <a:lstStyle/>
          <a:p>
            <a:r>
              <a:rPr lang="en-IN" dirty="0" smtClean="0"/>
              <a:t>STANDARD THERAPY FOR PAH</a:t>
            </a:r>
            <a:endParaRPr lang="en-IN" dirty="0"/>
          </a:p>
        </p:txBody>
      </p:sp>
      <p:sp>
        <p:nvSpPr>
          <p:cNvPr id="3" name="Content Placeholder 2"/>
          <p:cNvSpPr>
            <a:spLocks noGrp="1"/>
          </p:cNvSpPr>
          <p:nvPr>
            <p:ph idx="1"/>
          </p:nvPr>
        </p:nvSpPr>
        <p:spPr>
          <a:xfrm>
            <a:off x="1605232" y="1800045"/>
            <a:ext cx="8770571" cy="3651504"/>
          </a:xfrm>
        </p:spPr>
        <p:txBody>
          <a:bodyPr>
            <a:normAutofit/>
          </a:bodyPr>
          <a:lstStyle/>
          <a:p>
            <a:r>
              <a:rPr lang="en-IN" sz="2800" dirty="0"/>
              <a:t>Currently, there are four main classes of medications used to treat PAH,</a:t>
            </a:r>
          </a:p>
        </p:txBody>
      </p:sp>
      <p:graphicFrame>
        <p:nvGraphicFramePr>
          <p:cNvPr id="4" name="Table 3"/>
          <p:cNvGraphicFramePr>
            <a:graphicFrameLocks noGrp="1"/>
          </p:cNvGraphicFramePr>
          <p:nvPr>
            <p:extLst>
              <p:ext uri="{D42A27DB-BD31-4B8C-83A1-F6EECF244321}">
                <p14:modId xmlns:p14="http://schemas.microsoft.com/office/powerpoint/2010/main" val="2480320205"/>
              </p:ext>
            </p:extLst>
          </p:nvPr>
        </p:nvGraphicFramePr>
        <p:xfrm>
          <a:off x="1000123" y="3160766"/>
          <a:ext cx="8043864" cy="2674620"/>
        </p:xfrm>
        <a:graphic>
          <a:graphicData uri="http://schemas.openxmlformats.org/drawingml/2006/table">
            <a:tbl>
              <a:tblPr/>
              <a:tblGrid>
                <a:gridCol w="2010966">
                  <a:extLst>
                    <a:ext uri="{9D8B030D-6E8A-4147-A177-3AD203B41FA5}">
                      <a16:colId xmlns:a16="http://schemas.microsoft.com/office/drawing/2014/main" val="3024591281"/>
                    </a:ext>
                  </a:extLst>
                </a:gridCol>
                <a:gridCol w="2010966">
                  <a:extLst>
                    <a:ext uri="{9D8B030D-6E8A-4147-A177-3AD203B41FA5}">
                      <a16:colId xmlns:a16="http://schemas.microsoft.com/office/drawing/2014/main" val="3556112449"/>
                    </a:ext>
                  </a:extLst>
                </a:gridCol>
                <a:gridCol w="2010966">
                  <a:extLst>
                    <a:ext uri="{9D8B030D-6E8A-4147-A177-3AD203B41FA5}">
                      <a16:colId xmlns:a16="http://schemas.microsoft.com/office/drawing/2014/main" val="3714718879"/>
                    </a:ext>
                  </a:extLst>
                </a:gridCol>
                <a:gridCol w="2010966">
                  <a:extLst>
                    <a:ext uri="{9D8B030D-6E8A-4147-A177-3AD203B41FA5}">
                      <a16:colId xmlns:a16="http://schemas.microsoft.com/office/drawing/2014/main" val="11681455"/>
                    </a:ext>
                  </a:extLst>
                </a:gridCol>
              </a:tblGrid>
              <a:tr h="0">
                <a:tc>
                  <a:txBody>
                    <a:bodyPr/>
                    <a:lstStyle/>
                    <a:p>
                      <a:pPr fontAlgn="t"/>
                      <a:r>
                        <a:rPr lang="en-IN" sz="2800" dirty="0">
                          <a:solidFill>
                            <a:srgbClr val="32566C"/>
                          </a:solidFill>
                          <a:effectLst/>
                        </a:rPr>
                        <a:t>Calcium-channel blockers</a:t>
                      </a:r>
                    </a:p>
                  </a:txBody>
                  <a:tcPr marL="76200" marR="76200" marT="28575" marB="28575">
                    <a:lnL w="9525" cap="flat" cmpd="sng" algn="ctr">
                      <a:solidFill>
                        <a:srgbClr val="BECFD6"/>
                      </a:solidFill>
                      <a:prstDash val="solid"/>
                      <a:round/>
                      <a:headEnd type="none" w="med" len="med"/>
                      <a:tailEnd type="none" w="med" len="med"/>
                    </a:lnL>
                    <a:lnR w="9525" cap="flat" cmpd="sng" algn="ctr">
                      <a:solidFill>
                        <a:srgbClr val="BECFD6"/>
                      </a:solidFill>
                      <a:prstDash val="solid"/>
                      <a:round/>
                      <a:headEnd type="none" w="med" len="med"/>
                      <a:tailEnd type="none" w="med" len="med"/>
                    </a:lnR>
                    <a:lnT w="9525" cap="flat" cmpd="sng" algn="ctr">
                      <a:solidFill>
                        <a:srgbClr val="BECF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D8EAF1"/>
                    </a:solidFill>
                  </a:tcPr>
                </a:tc>
                <a:tc>
                  <a:txBody>
                    <a:bodyPr/>
                    <a:lstStyle/>
                    <a:p>
                      <a:pPr fontAlgn="t"/>
                      <a:r>
                        <a:rPr lang="en-IN" sz="2800">
                          <a:solidFill>
                            <a:srgbClr val="32566C"/>
                          </a:solidFill>
                          <a:effectLst/>
                        </a:rPr>
                        <a:t>Phosphodiesterase type 5 inhibitors</a:t>
                      </a:r>
                    </a:p>
                  </a:txBody>
                  <a:tcPr marL="76200" marR="76200" marT="28575" marB="28575">
                    <a:lnL w="9525" cap="flat" cmpd="sng" algn="ctr">
                      <a:solidFill>
                        <a:srgbClr val="BECFD6"/>
                      </a:solidFill>
                      <a:prstDash val="solid"/>
                      <a:round/>
                      <a:headEnd type="none" w="med" len="med"/>
                      <a:tailEnd type="none" w="med" len="med"/>
                    </a:lnL>
                    <a:lnR w="9525" cap="flat" cmpd="sng" algn="ctr">
                      <a:solidFill>
                        <a:srgbClr val="BECFD6"/>
                      </a:solidFill>
                      <a:prstDash val="solid"/>
                      <a:round/>
                      <a:headEnd type="none" w="med" len="med"/>
                      <a:tailEnd type="none" w="med" len="med"/>
                    </a:lnR>
                    <a:lnT w="9525" cap="flat" cmpd="sng" algn="ctr">
                      <a:solidFill>
                        <a:srgbClr val="BECF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D8EAF1"/>
                    </a:solidFill>
                  </a:tcPr>
                </a:tc>
                <a:tc>
                  <a:txBody>
                    <a:bodyPr/>
                    <a:lstStyle/>
                    <a:p>
                      <a:pPr fontAlgn="t"/>
                      <a:r>
                        <a:rPr lang="en-IN" sz="2800">
                          <a:solidFill>
                            <a:srgbClr val="32566C"/>
                          </a:solidFill>
                          <a:effectLst/>
                        </a:rPr>
                        <a:t>Endothelin receptor antagonists</a:t>
                      </a:r>
                    </a:p>
                  </a:txBody>
                  <a:tcPr marL="76200" marR="76200" marT="28575" marB="28575">
                    <a:lnL w="9525" cap="flat" cmpd="sng" algn="ctr">
                      <a:solidFill>
                        <a:srgbClr val="BECFD6"/>
                      </a:solidFill>
                      <a:prstDash val="solid"/>
                      <a:round/>
                      <a:headEnd type="none" w="med" len="med"/>
                      <a:tailEnd type="none" w="med" len="med"/>
                    </a:lnL>
                    <a:lnR w="9525" cap="flat" cmpd="sng" algn="ctr">
                      <a:solidFill>
                        <a:srgbClr val="BECFD6"/>
                      </a:solidFill>
                      <a:prstDash val="solid"/>
                      <a:round/>
                      <a:headEnd type="none" w="med" len="med"/>
                      <a:tailEnd type="none" w="med" len="med"/>
                    </a:lnR>
                    <a:lnT w="9525" cap="flat" cmpd="sng" algn="ctr">
                      <a:solidFill>
                        <a:srgbClr val="BECF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D8EAF1"/>
                    </a:solidFill>
                  </a:tcPr>
                </a:tc>
                <a:tc>
                  <a:txBody>
                    <a:bodyPr/>
                    <a:lstStyle/>
                    <a:p>
                      <a:pPr fontAlgn="t"/>
                      <a:r>
                        <a:rPr lang="en-IN" sz="2800" dirty="0">
                          <a:solidFill>
                            <a:srgbClr val="32566C"/>
                          </a:solidFill>
                          <a:effectLst/>
                        </a:rPr>
                        <a:t>Prostacyclin analogues</a:t>
                      </a:r>
                    </a:p>
                  </a:txBody>
                  <a:tcPr marL="76200" marR="76200" marT="28575" marB="28575">
                    <a:lnL w="9525" cap="flat" cmpd="sng" algn="ctr">
                      <a:solidFill>
                        <a:srgbClr val="BECFD6"/>
                      </a:solidFill>
                      <a:prstDash val="solid"/>
                      <a:round/>
                      <a:headEnd type="none" w="med" len="med"/>
                      <a:tailEnd type="none" w="med" len="med"/>
                    </a:lnL>
                    <a:lnR w="9525" cap="flat" cmpd="sng" algn="ctr">
                      <a:solidFill>
                        <a:srgbClr val="BECFD6"/>
                      </a:solidFill>
                      <a:prstDash val="solid"/>
                      <a:round/>
                      <a:headEnd type="none" w="med" len="med"/>
                      <a:tailEnd type="none" w="med" len="med"/>
                    </a:lnR>
                    <a:lnT w="9525" cap="flat" cmpd="sng" algn="ctr">
                      <a:solidFill>
                        <a:srgbClr val="BECF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D8EAF1"/>
                    </a:solidFill>
                  </a:tcPr>
                </a:tc>
                <a:extLst>
                  <a:ext uri="{0D108BD9-81ED-4DB2-BD59-A6C34878D82A}">
                    <a16:rowId xmlns:a16="http://schemas.microsoft.com/office/drawing/2014/main" val="1004914677"/>
                  </a:ext>
                </a:extLst>
              </a:tr>
              <a:tr h="0">
                <a:tc>
                  <a:txBody>
                    <a:bodyPr/>
                    <a:lstStyle/>
                    <a:p>
                      <a:pPr fontAlgn="base"/>
                      <a:r>
                        <a:rPr lang="en-IN" sz="2800" dirty="0">
                          <a:effectLst/>
                        </a:rPr>
                        <a:t>Amlodipine </a:t>
                      </a:r>
                      <a:br>
                        <a:rPr lang="en-IN" sz="2800" dirty="0">
                          <a:effectLst/>
                        </a:rPr>
                      </a:br>
                      <a:r>
                        <a:rPr lang="en-IN" sz="2800" dirty="0">
                          <a:effectLst/>
                        </a:rPr>
                        <a:t>Diltiazem</a:t>
                      </a:r>
                      <a:br>
                        <a:rPr lang="en-IN" sz="2800" dirty="0">
                          <a:effectLst/>
                        </a:rPr>
                      </a:br>
                      <a:r>
                        <a:rPr lang="en-IN" sz="2800" dirty="0" err="1">
                          <a:effectLst/>
                        </a:rPr>
                        <a:t>Nifedipine</a:t>
                      </a:r>
                      <a:endParaRPr lang="en-IN" sz="2800" dirty="0">
                        <a:effectLst/>
                      </a:endParaRPr>
                    </a:p>
                  </a:txBody>
                  <a:tcPr marL="76200" marR="76200" marT="28575" marB="28575"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fontAlgn="base"/>
                      <a:r>
                        <a:rPr lang="en-IN" sz="2800">
                          <a:effectLst/>
                        </a:rPr>
                        <a:t>Sildenafil </a:t>
                      </a:r>
                      <a:br>
                        <a:rPr lang="en-IN" sz="2800">
                          <a:effectLst/>
                        </a:rPr>
                      </a:br>
                      <a:r>
                        <a:rPr lang="en-IN" sz="2800">
                          <a:effectLst/>
                        </a:rPr>
                        <a:t>Tadalafil</a:t>
                      </a:r>
                    </a:p>
                  </a:txBody>
                  <a:tcPr marL="76200" marR="76200" marT="28575" marB="28575"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fontAlgn="base"/>
                      <a:r>
                        <a:rPr lang="en-IN" sz="2800" dirty="0" err="1">
                          <a:effectLst/>
                        </a:rPr>
                        <a:t>Bosentan</a:t>
                      </a:r>
                      <a:r>
                        <a:rPr lang="en-IN" sz="2800" dirty="0">
                          <a:effectLst/>
                        </a:rPr>
                        <a:t/>
                      </a:r>
                      <a:br>
                        <a:rPr lang="en-IN" sz="2800" dirty="0">
                          <a:effectLst/>
                        </a:rPr>
                      </a:br>
                      <a:r>
                        <a:rPr lang="en-IN" sz="2800" dirty="0" err="1" smtClean="0">
                          <a:effectLst/>
                        </a:rPr>
                        <a:t>Ambrisentan</a:t>
                      </a:r>
                      <a:r>
                        <a:rPr lang="en-IN" sz="2800" dirty="0" smtClean="0">
                          <a:effectLst/>
                        </a:rPr>
                        <a:t>*</a:t>
                      </a:r>
                      <a:endParaRPr lang="en-IN" sz="2800" dirty="0">
                        <a:effectLst/>
                      </a:endParaRPr>
                    </a:p>
                  </a:txBody>
                  <a:tcPr marL="76200" marR="76200" marT="28575" marB="28575"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fontAlgn="base"/>
                      <a:r>
                        <a:rPr lang="en-IN" sz="2800" smtClean="0">
                          <a:effectLst/>
                        </a:rPr>
                        <a:t>Epoprostenol</a:t>
                      </a:r>
                      <a:r>
                        <a:rPr lang="en-IN" sz="2800" dirty="0">
                          <a:effectLst/>
                        </a:rPr>
                        <a:t> </a:t>
                      </a:r>
                      <a:br>
                        <a:rPr lang="en-IN" sz="2800" dirty="0">
                          <a:effectLst/>
                        </a:rPr>
                      </a:br>
                      <a:r>
                        <a:rPr lang="en-IN" sz="2800" dirty="0" err="1">
                          <a:effectLst/>
                        </a:rPr>
                        <a:t>Iloprost</a:t>
                      </a:r>
                      <a:r>
                        <a:rPr lang="en-IN" sz="2800" dirty="0">
                          <a:effectLst/>
                        </a:rPr>
                        <a:t> </a:t>
                      </a:r>
                      <a:br>
                        <a:rPr lang="en-IN" sz="2800" dirty="0">
                          <a:effectLst/>
                        </a:rPr>
                      </a:br>
                      <a:r>
                        <a:rPr lang="en-IN" sz="2800" dirty="0" err="1" smtClean="0">
                          <a:effectLst/>
                        </a:rPr>
                        <a:t>Treprostinil</a:t>
                      </a:r>
                      <a:r>
                        <a:rPr lang="en-IN" sz="2800" dirty="0" smtClean="0">
                          <a:effectLst/>
                        </a:rPr>
                        <a:t>*</a:t>
                      </a:r>
                      <a:endParaRPr lang="en-IN" sz="2800" dirty="0">
                        <a:effectLst/>
                      </a:endParaRPr>
                    </a:p>
                  </a:txBody>
                  <a:tcPr marL="76200" marR="76200" marT="28575" marB="28575"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extLst>
                  <a:ext uri="{0D108BD9-81ED-4DB2-BD59-A6C34878D82A}">
                    <a16:rowId xmlns:a16="http://schemas.microsoft.com/office/drawing/2014/main" val="2144680343"/>
                  </a:ext>
                </a:extLst>
              </a:tr>
            </a:tbl>
          </a:graphicData>
        </a:graphic>
      </p:graphicFrame>
      <p:sp>
        <p:nvSpPr>
          <p:cNvPr id="5" name="Rectangle 1"/>
          <p:cNvSpPr>
            <a:spLocks noChangeArrowheads="1"/>
          </p:cNvSpPr>
          <p:nvPr/>
        </p:nvSpPr>
        <p:spPr bwMode="auto">
          <a:xfrm>
            <a:off x="-1546960" y="3181560"/>
            <a:ext cx="194461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85508941"/>
              </p:ext>
            </p:extLst>
          </p:nvPr>
        </p:nvGraphicFramePr>
        <p:xfrm>
          <a:off x="9043987" y="3146156"/>
          <a:ext cx="2328863" cy="2899857"/>
        </p:xfrm>
        <a:graphic>
          <a:graphicData uri="http://schemas.openxmlformats.org/drawingml/2006/table">
            <a:tbl>
              <a:tblPr firstRow="1" bandRow="1">
                <a:tableStyleId>{5C22544A-7EE6-4342-B048-85BDC9FD1C3A}</a:tableStyleId>
              </a:tblPr>
              <a:tblGrid>
                <a:gridCol w="2328863">
                  <a:extLst>
                    <a:ext uri="{9D8B030D-6E8A-4147-A177-3AD203B41FA5}">
                      <a16:colId xmlns:a16="http://schemas.microsoft.com/office/drawing/2014/main" val="3277322235"/>
                    </a:ext>
                  </a:extLst>
                </a:gridCol>
              </a:tblGrid>
              <a:tr h="1348352">
                <a:tc>
                  <a:txBody>
                    <a:bodyPr/>
                    <a:lstStyle/>
                    <a:p>
                      <a:r>
                        <a:rPr lang="en-IN" sz="2800" dirty="0" smtClean="0">
                          <a:solidFill>
                            <a:schemeClr val="accent3">
                              <a:lumMod val="75000"/>
                            </a:schemeClr>
                          </a:solidFill>
                        </a:rPr>
                        <a:t>Anticoagulant</a:t>
                      </a:r>
                      <a:endParaRPr lang="en-IN" sz="2800" dirty="0">
                        <a:solidFill>
                          <a:schemeClr val="accent3">
                            <a:lumMod val="75000"/>
                          </a:schemeClr>
                        </a:solidFill>
                      </a:endParaRPr>
                    </a:p>
                  </a:txBody>
                  <a:tcPr>
                    <a:solidFill>
                      <a:schemeClr val="accent2">
                        <a:lumMod val="20000"/>
                        <a:lumOff val="80000"/>
                      </a:schemeClr>
                    </a:solidFill>
                  </a:tcPr>
                </a:tc>
                <a:extLst>
                  <a:ext uri="{0D108BD9-81ED-4DB2-BD59-A6C34878D82A}">
                    <a16:rowId xmlns:a16="http://schemas.microsoft.com/office/drawing/2014/main" val="12488351"/>
                  </a:ext>
                </a:extLst>
              </a:tr>
              <a:tr h="1551505">
                <a:tc>
                  <a:txBody>
                    <a:bodyPr/>
                    <a:lstStyle/>
                    <a:p>
                      <a:r>
                        <a:rPr lang="en-IN" sz="2800" dirty="0" smtClean="0"/>
                        <a:t>Warfarin sodium</a:t>
                      </a:r>
                      <a:endParaRPr lang="en-IN" sz="2800" dirty="0"/>
                    </a:p>
                  </a:txBody>
                  <a:tcPr>
                    <a:solidFill>
                      <a:schemeClr val="bg1"/>
                    </a:solidFill>
                  </a:tcPr>
                </a:tc>
                <a:extLst>
                  <a:ext uri="{0D108BD9-81ED-4DB2-BD59-A6C34878D82A}">
                    <a16:rowId xmlns:a16="http://schemas.microsoft.com/office/drawing/2014/main" val="1178828744"/>
                  </a:ext>
                </a:extLst>
              </a:tr>
            </a:tbl>
          </a:graphicData>
        </a:graphic>
      </p:graphicFrame>
    </p:spTree>
    <p:extLst>
      <p:ext uri="{BB962C8B-B14F-4D97-AF65-F5344CB8AC3E}">
        <p14:creationId xmlns:p14="http://schemas.microsoft.com/office/powerpoint/2010/main" val="3938663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01196" cy="1303867"/>
          </a:xfrm>
        </p:spPr>
        <p:txBody>
          <a:bodyPr/>
          <a:lstStyle/>
          <a:p>
            <a:pPr algn="l"/>
            <a:r>
              <a:rPr lang="en-IN" dirty="0" smtClean="0"/>
              <a:t>TREATMENT PLAN</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756533971"/>
              </p:ext>
            </p:extLst>
          </p:nvPr>
        </p:nvGraphicFramePr>
        <p:xfrm>
          <a:off x="-2" y="588871"/>
          <a:ext cx="12192004" cy="6288048"/>
        </p:xfrm>
        <a:graphic>
          <a:graphicData uri="http://schemas.openxmlformats.org/drawingml/2006/table">
            <a:tbl>
              <a:tblPr firstRow="1" bandRow="1">
                <a:tableStyleId>{5C22544A-7EE6-4342-B048-85BDC9FD1C3A}</a:tableStyleId>
              </a:tblPr>
              <a:tblGrid>
                <a:gridCol w="3048001">
                  <a:extLst>
                    <a:ext uri="{9D8B030D-6E8A-4147-A177-3AD203B41FA5}">
                      <a16:colId xmlns:a16="http://schemas.microsoft.com/office/drawing/2014/main" val="787256726"/>
                    </a:ext>
                  </a:extLst>
                </a:gridCol>
                <a:gridCol w="3048001">
                  <a:extLst>
                    <a:ext uri="{9D8B030D-6E8A-4147-A177-3AD203B41FA5}">
                      <a16:colId xmlns:a16="http://schemas.microsoft.com/office/drawing/2014/main" val="2172459900"/>
                    </a:ext>
                  </a:extLst>
                </a:gridCol>
                <a:gridCol w="3048001">
                  <a:extLst>
                    <a:ext uri="{9D8B030D-6E8A-4147-A177-3AD203B41FA5}">
                      <a16:colId xmlns:a16="http://schemas.microsoft.com/office/drawing/2014/main" val="3468025916"/>
                    </a:ext>
                  </a:extLst>
                </a:gridCol>
                <a:gridCol w="3048001">
                  <a:extLst>
                    <a:ext uri="{9D8B030D-6E8A-4147-A177-3AD203B41FA5}">
                      <a16:colId xmlns:a16="http://schemas.microsoft.com/office/drawing/2014/main" val="2859269715"/>
                    </a:ext>
                  </a:extLst>
                </a:gridCol>
              </a:tblGrid>
              <a:tr h="729361">
                <a:tc>
                  <a:txBody>
                    <a:bodyPr/>
                    <a:lstStyle/>
                    <a:p>
                      <a:r>
                        <a:rPr lang="en-IN" sz="2400" dirty="0" smtClean="0"/>
                        <a:t>DRUG(GENERIC NAME)</a:t>
                      </a:r>
                      <a:endParaRPr lang="en-IN" sz="2400" dirty="0"/>
                    </a:p>
                  </a:txBody>
                  <a:tcPr/>
                </a:tc>
                <a:tc>
                  <a:txBody>
                    <a:bodyPr/>
                    <a:lstStyle/>
                    <a:p>
                      <a:r>
                        <a:rPr lang="en-IN" sz="2400" dirty="0" smtClean="0"/>
                        <a:t>DOSE</a:t>
                      </a:r>
                      <a:endParaRPr lang="en-IN" sz="2400" dirty="0"/>
                    </a:p>
                  </a:txBody>
                  <a:tcPr/>
                </a:tc>
                <a:tc>
                  <a:txBody>
                    <a:bodyPr/>
                    <a:lstStyle/>
                    <a:p>
                      <a:r>
                        <a:rPr lang="en-IN" sz="2400" dirty="0" smtClean="0"/>
                        <a:t>MECHANISM</a:t>
                      </a:r>
                      <a:r>
                        <a:rPr lang="en-IN" sz="2400" baseline="0" dirty="0" smtClean="0"/>
                        <a:t> OF ACTION</a:t>
                      </a:r>
                      <a:endParaRPr lang="en-IN" sz="2400" dirty="0"/>
                    </a:p>
                  </a:txBody>
                  <a:tcPr/>
                </a:tc>
                <a:tc>
                  <a:txBody>
                    <a:bodyPr/>
                    <a:lstStyle/>
                    <a:p>
                      <a:r>
                        <a:rPr lang="en-IN" sz="2400" dirty="0" smtClean="0"/>
                        <a:t>SIDE EFFECTS</a:t>
                      </a:r>
                      <a:endParaRPr lang="en-IN" sz="2400" dirty="0"/>
                    </a:p>
                  </a:txBody>
                  <a:tcPr/>
                </a:tc>
                <a:extLst>
                  <a:ext uri="{0D108BD9-81ED-4DB2-BD59-A6C34878D82A}">
                    <a16:rowId xmlns:a16="http://schemas.microsoft.com/office/drawing/2014/main" val="2183280374"/>
                  </a:ext>
                </a:extLst>
              </a:tr>
              <a:tr h="2813328">
                <a:tc>
                  <a:txBody>
                    <a:bodyPr/>
                    <a:lstStyle/>
                    <a:p>
                      <a:r>
                        <a:rPr lang="en-IN" sz="2400" dirty="0" smtClean="0"/>
                        <a:t>ASSURANCE</a:t>
                      </a:r>
                    </a:p>
                    <a:p>
                      <a:r>
                        <a:rPr lang="en-IN" sz="2400" baseline="0" dirty="0" smtClean="0"/>
                        <a:t>    (SILDENAFIL CITRATE)</a:t>
                      </a:r>
                      <a:endParaRPr lang="en-IN" sz="2400" dirty="0"/>
                    </a:p>
                  </a:txBody>
                  <a:tcPr/>
                </a:tc>
                <a:tc>
                  <a:txBody>
                    <a:bodyPr/>
                    <a:lstStyle/>
                    <a:p>
                      <a:r>
                        <a:rPr lang="en-IN" sz="2400" dirty="0" smtClean="0"/>
                        <a:t>20MG T.I.D</a:t>
                      </a:r>
                      <a:endParaRPr lang="en-IN" sz="2400" dirty="0"/>
                    </a:p>
                  </a:txBody>
                  <a:tcPr/>
                </a:tc>
                <a:tc>
                  <a:txBody>
                    <a:bodyPr/>
                    <a:lstStyle/>
                    <a:p>
                      <a:r>
                        <a:rPr lang="en-US" sz="2400" b="0" i="0" kern="1200" dirty="0" smtClean="0">
                          <a:solidFill>
                            <a:schemeClr val="dk1"/>
                          </a:solidFill>
                          <a:latin typeface="+mn-lt"/>
                          <a:ea typeface="+mn-ea"/>
                          <a:cs typeface="+mn-cs"/>
                        </a:rPr>
                        <a:t>Sildenafil is a selective potent inhibitor of PDE type 5 which specifically degrades cGMP</a:t>
                      </a:r>
                      <a:r>
                        <a:rPr lang="en-US" sz="2400" b="0" i="0" kern="1200" baseline="0" dirty="0" smtClean="0">
                          <a:solidFill>
                            <a:schemeClr val="dk1"/>
                          </a:solidFill>
                          <a:latin typeface="+mn-lt"/>
                          <a:ea typeface="+mn-ea"/>
                          <a:cs typeface="+mn-cs"/>
                        </a:rPr>
                        <a:t> </a:t>
                      </a:r>
                      <a:r>
                        <a:rPr lang="en-US" sz="2400" b="0" i="0" kern="1200" dirty="0" smtClean="0">
                          <a:solidFill>
                            <a:schemeClr val="dk1"/>
                          </a:solidFill>
                          <a:latin typeface="+mn-lt"/>
                          <a:ea typeface="+mn-ea"/>
                          <a:cs typeface="+mn-cs"/>
                        </a:rPr>
                        <a:t>which is found in high concentrations in pulmonary arteries.</a:t>
                      </a:r>
                      <a:endParaRPr lang="en-IN" sz="2400" dirty="0"/>
                    </a:p>
                  </a:txBody>
                  <a:tcPr/>
                </a:tc>
                <a:tc>
                  <a:txBody>
                    <a:bodyPr/>
                    <a:lstStyle/>
                    <a:p>
                      <a:r>
                        <a:rPr lang="en-IN" sz="2400" b="0" i="0" kern="1200" dirty="0" smtClean="0">
                          <a:solidFill>
                            <a:schemeClr val="dk1"/>
                          </a:solidFill>
                          <a:effectLst/>
                          <a:latin typeface="+mn-lt"/>
                          <a:ea typeface="+mn-ea"/>
                          <a:cs typeface="+mn-cs"/>
                        </a:rPr>
                        <a:t>headache, flushing, dyspepsia, abnormal vision.</a:t>
                      </a:r>
                      <a:endParaRPr lang="en-IN" sz="2400" dirty="0"/>
                    </a:p>
                  </a:txBody>
                  <a:tcPr/>
                </a:tc>
                <a:extLst>
                  <a:ext uri="{0D108BD9-81ED-4DB2-BD59-A6C34878D82A}">
                    <a16:rowId xmlns:a16="http://schemas.microsoft.com/office/drawing/2014/main" val="3067919526"/>
                  </a:ext>
                </a:extLst>
              </a:tr>
              <a:tr h="2350163">
                <a:tc>
                  <a:txBody>
                    <a:bodyPr/>
                    <a:lstStyle/>
                    <a:p>
                      <a:r>
                        <a:rPr lang="en-IN" sz="2400" dirty="0" smtClean="0"/>
                        <a:t>PULMONEXT</a:t>
                      </a:r>
                    </a:p>
                    <a:p>
                      <a:r>
                        <a:rPr lang="en-IN" sz="2400" dirty="0" smtClean="0"/>
                        <a:t>    (AMBRISENTAN)</a:t>
                      </a:r>
                      <a:r>
                        <a:rPr lang="en-US" sz="2400" b="0" i="0" kern="1200" dirty="0" smtClean="0">
                          <a:solidFill>
                            <a:schemeClr val="dk1"/>
                          </a:solidFill>
                          <a:latin typeface="+mn-lt"/>
                          <a:ea typeface="+mn-ea"/>
                          <a:cs typeface="+mn-cs"/>
                        </a:rPr>
                        <a:t> Approved June </a:t>
                      </a:r>
                      <a:r>
                        <a:rPr lang="en-US" sz="2400" b="0" i="0" kern="1200" dirty="0" smtClean="0">
                          <a:solidFill>
                            <a:schemeClr val="dk1"/>
                          </a:solidFill>
                          <a:latin typeface="+mn-lt"/>
                          <a:ea typeface="+mn-ea"/>
                          <a:cs typeface="+mn-cs"/>
                        </a:rPr>
                        <a:t>2007</a:t>
                      </a:r>
                    </a:p>
                    <a:p>
                      <a:r>
                        <a:rPr lang="en-US" sz="2400" b="0" i="0" kern="1200" dirty="0" smtClean="0">
                          <a:solidFill>
                            <a:schemeClr val="dk1"/>
                          </a:solidFill>
                          <a:latin typeface="+mn-lt"/>
                          <a:ea typeface="+mn-ea"/>
                          <a:cs typeface="+mn-cs"/>
                        </a:rPr>
                        <a:t>Approved</a:t>
                      </a:r>
                      <a:r>
                        <a:rPr lang="en-US" sz="2400" b="0" i="0" kern="1200" baseline="0" dirty="0" smtClean="0">
                          <a:solidFill>
                            <a:schemeClr val="dk1"/>
                          </a:solidFill>
                          <a:latin typeface="+mn-lt"/>
                          <a:ea typeface="+mn-ea"/>
                          <a:cs typeface="+mn-cs"/>
                        </a:rPr>
                        <a:t> for combination therapy with </a:t>
                      </a:r>
                      <a:r>
                        <a:rPr lang="en-US" sz="2400" b="0" i="0" kern="1200" baseline="0" dirty="0" err="1" smtClean="0">
                          <a:solidFill>
                            <a:schemeClr val="dk1"/>
                          </a:solidFill>
                          <a:latin typeface="+mn-lt"/>
                          <a:ea typeface="+mn-ea"/>
                          <a:cs typeface="+mn-cs"/>
                        </a:rPr>
                        <a:t>tadalafil</a:t>
                      </a:r>
                      <a:r>
                        <a:rPr lang="en-US" sz="2400" b="0" i="0" kern="1200" baseline="0" dirty="0" smtClean="0">
                          <a:solidFill>
                            <a:schemeClr val="dk1"/>
                          </a:solidFill>
                          <a:latin typeface="+mn-lt"/>
                          <a:ea typeface="+mn-ea"/>
                          <a:cs typeface="+mn-cs"/>
                        </a:rPr>
                        <a:t> in 2015.</a:t>
                      </a:r>
                      <a:endParaRPr lang="en-IN" sz="2400" dirty="0" smtClean="0"/>
                    </a:p>
                    <a:p>
                      <a:r>
                        <a:rPr lang="en-IN" sz="2400" baseline="0" dirty="0" smtClean="0"/>
                        <a:t>  </a:t>
                      </a:r>
                      <a:endParaRPr lang="en-IN" sz="2400" dirty="0"/>
                    </a:p>
                  </a:txBody>
                  <a:tcPr/>
                </a:tc>
                <a:tc>
                  <a:txBody>
                    <a:bodyPr/>
                    <a:lstStyle/>
                    <a:p>
                      <a:r>
                        <a:rPr lang="en-IN" sz="2400" dirty="0" smtClean="0"/>
                        <a:t>5MG O.D</a:t>
                      </a:r>
                      <a:endParaRPr lang="en-IN" sz="2400" dirty="0"/>
                    </a:p>
                  </a:txBody>
                  <a:tcPr/>
                </a:tc>
                <a:tc>
                  <a:txBody>
                    <a:bodyPr/>
                    <a:lstStyle/>
                    <a:p>
                      <a:r>
                        <a:rPr lang="en-US" sz="2400" b="0" i="0" kern="1200" dirty="0" err="1" smtClean="0">
                          <a:solidFill>
                            <a:schemeClr val="dk1"/>
                          </a:solidFill>
                          <a:latin typeface="+mn-lt"/>
                          <a:ea typeface="+mn-ea"/>
                          <a:cs typeface="+mn-cs"/>
                        </a:rPr>
                        <a:t>ambrisentan</a:t>
                      </a:r>
                      <a:r>
                        <a:rPr lang="en-US" sz="2400" b="0" i="0" kern="1200" dirty="0" smtClean="0">
                          <a:solidFill>
                            <a:schemeClr val="dk1"/>
                          </a:solidFill>
                          <a:latin typeface="+mn-lt"/>
                          <a:ea typeface="+mn-ea"/>
                          <a:cs typeface="+mn-cs"/>
                        </a:rPr>
                        <a:t>) is a potent type-A selective </a:t>
                      </a:r>
                      <a:r>
                        <a:rPr lang="en-US" sz="2400" b="0" i="0" kern="1200" dirty="0" err="1" smtClean="0">
                          <a:solidFill>
                            <a:schemeClr val="dk1"/>
                          </a:solidFill>
                          <a:latin typeface="+mn-lt"/>
                          <a:ea typeface="+mn-ea"/>
                          <a:cs typeface="+mn-cs"/>
                        </a:rPr>
                        <a:t>endothelin</a:t>
                      </a:r>
                      <a:r>
                        <a:rPr lang="en-US" sz="2400" b="0" i="0" kern="1200" dirty="0" smtClean="0">
                          <a:solidFill>
                            <a:schemeClr val="dk1"/>
                          </a:solidFill>
                          <a:latin typeface="+mn-lt"/>
                          <a:ea typeface="+mn-ea"/>
                          <a:cs typeface="+mn-cs"/>
                        </a:rPr>
                        <a:t> receptor antagonist. </a:t>
                      </a:r>
                      <a:r>
                        <a:rPr lang="en-US" sz="2400" b="0" i="0" kern="1200" dirty="0" err="1" smtClean="0">
                          <a:solidFill>
                            <a:schemeClr val="dk1"/>
                          </a:solidFill>
                          <a:latin typeface="+mn-lt"/>
                          <a:ea typeface="+mn-ea"/>
                          <a:cs typeface="+mn-cs"/>
                        </a:rPr>
                        <a:t>Endothelin</a:t>
                      </a:r>
                      <a:r>
                        <a:rPr lang="en-US" sz="2400" b="0" i="0" kern="1200" dirty="0" smtClean="0">
                          <a:solidFill>
                            <a:schemeClr val="dk1"/>
                          </a:solidFill>
                          <a:latin typeface="+mn-lt"/>
                          <a:ea typeface="+mn-ea"/>
                          <a:cs typeface="+mn-cs"/>
                        </a:rPr>
                        <a:t> is a peptide made by the body in the endothelium</a:t>
                      </a:r>
                      <a:endParaRPr lang="en-IN" sz="2400" dirty="0"/>
                    </a:p>
                  </a:txBody>
                  <a:tcPr/>
                </a:tc>
                <a:tc>
                  <a:txBody>
                    <a:bodyPr/>
                    <a:lstStyle/>
                    <a:p>
                      <a:r>
                        <a:rPr lang="en-IN" sz="2400" b="0" i="0" kern="1200" dirty="0" smtClean="0">
                          <a:solidFill>
                            <a:schemeClr val="dk1"/>
                          </a:solidFill>
                          <a:effectLst/>
                          <a:latin typeface="+mn-lt"/>
                          <a:ea typeface="+mn-ea"/>
                          <a:cs typeface="+mn-cs"/>
                        </a:rPr>
                        <a:t>Headache,  peripheral </a:t>
                      </a:r>
                      <a:r>
                        <a:rPr lang="en-IN" sz="2400" b="0" i="0" kern="1200" dirty="0" err="1" smtClean="0">
                          <a:solidFill>
                            <a:schemeClr val="dk1"/>
                          </a:solidFill>
                          <a:effectLst/>
                          <a:latin typeface="+mn-lt"/>
                          <a:ea typeface="+mn-ea"/>
                          <a:cs typeface="+mn-cs"/>
                        </a:rPr>
                        <a:t>edema</a:t>
                      </a:r>
                      <a:r>
                        <a:rPr lang="en-IN" sz="2400" b="0" i="0" kern="1200" dirty="0" smtClean="0">
                          <a:solidFill>
                            <a:schemeClr val="dk1"/>
                          </a:solidFill>
                          <a:effectLst/>
                          <a:latin typeface="+mn-lt"/>
                          <a:ea typeface="+mn-ea"/>
                          <a:cs typeface="+mn-cs"/>
                        </a:rPr>
                        <a:t>.</a:t>
                      </a:r>
                      <a:endParaRPr lang="en-IN" sz="2400" dirty="0"/>
                    </a:p>
                  </a:txBody>
                  <a:tcPr/>
                </a:tc>
                <a:extLst>
                  <a:ext uri="{0D108BD9-81ED-4DB2-BD59-A6C34878D82A}">
                    <a16:rowId xmlns:a16="http://schemas.microsoft.com/office/drawing/2014/main" val="2678235464"/>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4572000"/>
            <a:ext cx="2870200" cy="1803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1" y="1892738"/>
            <a:ext cx="2870200" cy="2250276"/>
          </a:xfrm>
          <a:prstGeom prst="rect">
            <a:avLst/>
          </a:prstGeom>
        </p:spPr>
      </p:pic>
    </p:spTree>
    <p:extLst>
      <p:ext uri="{BB962C8B-B14F-4D97-AF65-F5344CB8AC3E}">
        <p14:creationId xmlns:p14="http://schemas.microsoft.com/office/powerpoint/2010/main" val="912778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16150751"/>
              </p:ext>
            </p:extLst>
          </p:nvPr>
        </p:nvGraphicFramePr>
        <p:xfrm>
          <a:off x="-2" y="-2"/>
          <a:ext cx="12192004" cy="6858002"/>
        </p:xfrm>
        <a:graphic>
          <a:graphicData uri="http://schemas.openxmlformats.org/drawingml/2006/table">
            <a:tbl>
              <a:tblPr firstRow="1" bandRow="1">
                <a:tableStyleId>{5C22544A-7EE6-4342-B048-85BDC9FD1C3A}</a:tableStyleId>
              </a:tblPr>
              <a:tblGrid>
                <a:gridCol w="3048001">
                  <a:extLst>
                    <a:ext uri="{9D8B030D-6E8A-4147-A177-3AD203B41FA5}">
                      <a16:colId xmlns:a16="http://schemas.microsoft.com/office/drawing/2014/main" val="575741300"/>
                    </a:ext>
                  </a:extLst>
                </a:gridCol>
                <a:gridCol w="3048001">
                  <a:extLst>
                    <a:ext uri="{9D8B030D-6E8A-4147-A177-3AD203B41FA5}">
                      <a16:colId xmlns:a16="http://schemas.microsoft.com/office/drawing/2014/main" val="2073957318"/>
                    </a:ext>
                  </a:extLst>
                </a:gridCol>
                <a:gridCol w="3048001">
                  <a:extLst>
                    <a:ext uri="{9D8B030D-6E8A-4147-A177-3AD203B41FA5}">
                      <a16:colId xmlns:a16="http://schemas.microsoft.com/office/drawing/2014/main" val="3701765885"/>
                    </a:ext>
                  </a:extLst>
                </a:gridCol>
                <a:gridCol w="3048001">
                  <a:extLst>
                    <a:ext uri="{9D8B030D-6E8A-4147-A177-3AD203B41FA5}">
                      <a16:colId xmlns:a16="http://schemas.microsoft.com/office/drawing/2014/main" val="1947874587"/>
                    </a:ext>
                  </a:extLst>
                </a:gridCol>
              </a:tblGrid>
              <a:tr h="2558956">
                <a:tc>
                  <a:txBody>
                    <a:bodyPr/>
                    <a:lstStyle/>
                    <a:p>
                      <a:r>
                        <a:rPr lang="en-IN" sz="2400" dirty="0" smtClean="0"/>
                        <a:t>LASIX(FUROSEMIDE)</a:t>
                      </a:r>
                      <a:endParaRPr lang="en-IN" sz="2400" dirty="0"/>
                    </a:p>
                  </a:txBody>
                  <a:tcPr/>
                </a:tc>
                <a:tc>
                  <a:txBody>
                    <a:bodyPr/>
                    <a:lstStyle/>
                    <a:p>
                      <a:r>
                        <a:rPr lang="en-IN" sz="2400" dirty="0" smtClean="0"/>
                        <a:t>40MG O.D.</a:t>
                      </a:r>
                      <a:endParaRPr lang="en-IN" sz="2400" dirty="0"/>
                    </a:p>
                  </a:txBody>
                  <a:tcPr/>
                </a:tc>
                <a:tc>
                  <a:txBody>
                    <a:bodyPr/>
                    <a:lstStyle/>
                    <a:p>
                      <a:r>
                        <a:rPr lang="en-US" sz="2400" b="0" i="0" kern="1200" dirty="0" smtClean="0">
                          <a:solidFill>
                            <a:schemeClr val="lt1"/>
                          </a:solidFill>
                          <a:latin typeface="+mn-lt"/>
                          <a:ea typeface="+mn-ea"/>
                          <a:cs typeface="+mn-cs"/>
                        </a:rPr>
                        <a:t>Diuretics are commonly used to help treat heart failure. Diuretics help eliminate excess fluid in the body </a:t>
                      </a:r>
                      <a:endParaRPr lang="en-IN" sz="2400" dirty="0"/>
                    </a:p>
                  </a:txBody>
                  <a:tcPr/>
                </a:tc>
                <a:tc>
                  <a:txBody>
                    <a:bodyPr/>
                    <a:lstStyle/>
                    <a:p>
                      <a:r>
                        <a:rPr lang="en-IN" sz="2400" b="0" i="0" kern="1200" dirty="0" smtClean="0">
                          <a:solidFill>
                            <a:schemeClr val="lt1"/>
                          </a:solidFill>
                          <a:effectLst/>
                          <a:latin typeface="+mn-lt"/>
                          <a:ea typeface="+mn-ea"/>
                          <a:cs typeface="+mn-cs"/>
                        </a:rPr>
                        <a:t>deep venous thrombosis,</a:t>
                      </a:r>
                      <a:r>
                        <a:rPr lang="en-IN" sz="2400" b="0" i="0" kern="1200" baseline="0" dirty="0" smtClean="0">
                          <a:solidFill>
                            <a:schemeClr val="lt1"/>
                          </a:solidFill>
                          <a:effectLst/>
                          <a:latin typeface="+mn-lt"/>
                          <a:ea typeface="+mn-ea"/>
                          <a:cs typeface="+mn-cs"/>
                        </a:rPr>
                        <a:t> hyponatremia.</a:t>
                      </a:r>
                      <a:endParaRPr lang="en-IN" sz="2400" dirty="0"/>
                    </a:p>
                  </a:txBody>
                  <a:tcPr/>
                </a:tc>
                <a:extLst>
                  <a:ext uri="{0D108BD9-81ED-4DB2-BD59-A6C34878D82A}">
                    <a16:rowId xmlns:a16="http://schemas.microsoft.com/office/drawing/2014/main" val="1154229028"/>
                  </a:ext>
                </a:extLst>
              </a:tr>
              <a:tr h="2558956">
                <a:tc>
                  <a:txBody>
                    <a:bodyPr/>
                    <a:lstStyle/>
                    <a:p>
                      <a:r>
                        <a:rPr lang="en-IN" sz="2400" dirty="0" smtClean="0"/>
                        <a:t>ALDACTONE</a:t>
                      </a:r>
                    </a:p>
                    <a:p>
                      <a:r>
                        <a:rPr lang="en-IN" sz="2400" dirty="0" smtClean="0"/>
                        <a:t> (SPIRONOLACTONE)</a:t>
                      </a:r>
                      <a:endParaRPr lang="en-IN" sz="2400" dirty="0"/>
                    </a:p>
                  </a:txBody>
                  <a:tcPr/>
                </a:tc>
                <a:tc>
                  <a:txBody>
                    <a:bodyPr/>
                    <a:lstStyle/>
                    <a:p>
                      <a:r>
                        <a:rPr lang="en-IN" sz="2400" dirty="0" smtClean="0"/>
                        <a:t>25MG</a:t>
                      </a:r>
                      <a:r>
                        <a:rPr lang="en-IN" sz="2400" baseline="0" dirty="0" smtClean="0"/>
                        <a:t> B.D.</a:t>
                      </a:r>
                      <a:endParaRPr lang="en-IN" sz="2400" dirty="0"/>
                    </a:p>
                  </a:txBody>
                  <a:tcPr/>
                </a:tc>
                <a:tc>
                  <a:txBody>
                    <a:bodyPr/>
                    <a:lstStyle/>
                    <a:p>
                      <a:r>
                        <a:rPr lang="en-IN" sz="2400" b="0" i="0" kern="1200" dirty="0" smtClean="0">
                          <a:solidFill>
                            <a:schemeClr val="dk1"/>
                          </a:solidFill>
                          <a:effectLst/>
                          <a:latin typeface="+mn-lt"/>
                          <a:ea typeface="+mn-ea"/>
                          <a:cs typeface="+mn-cs"/>
                        </a:rPr>
                        <a:t>Spironolactone is a specific antagonist of aldosterone, that increased amounts of sodium and water to be excreted.</a:t>
                      </a:r>
                      <a:endParaRPr lang="en-IN" sz="2400" dirty="0"/>
                    </a:p>
                  </a:txBody>
                  <a:tcPr/>
                </a:tc>
                <a:tc>
                  <a:txBody>
                    <a:bodyPr/>
                    <a:lstStyle/>
                    <a:p>
                      <a:r>
                        <a:rPr lang="en-IN" sz="2400" dirty="0" err="1" smtClean="0"/>
                        <a:t>Hyperkalemia</a:t>
                      </a:r>
                      <a:r>
                        <a:rPr lang="en-IN" sz="2400" dirty="0" smtClean="0"/>
                        <a:t>, hyponatremia.</a:t>
                      </a:r>
                      <a:endParaRPr lang="en-IN" sz="2400" dirty="0"/>
                    </a:p>
                  </a:txBody>
                  <a:tcPr/>
                </a:tc>
                <a:extLst>
                  <a:ext uri="{0D108BD9-81ED-4DB2-BD59-A6C34878D82A}">
                    <a16:rowId xmlns:a16="http://schemas.microsoft.com/office/drawing/2014/main" val="3309248357"/>
                  </a:ext>
                </a:extLst>
              </a:tr>
              <a:tr h="1740090">
                <a:tc>
                  <a:txBody>
                    <a:bodyPr/>
                    <a:lstStyle/>
                    <a:p>
                      <a:r>
                        <a:rPr lang="en-IN" sz="2400" dirty="0" smtClean="0"/>
                        <a:t>WARF</a:t>
                      </a:r>
                    </a:p>
                    <a:p>
                      <a:r>
                        <a:rPr lang="en-IN" sz="2400" baseline="0" dirty="0" smtClean="0"/>
                        <a:t>  (WARFARIN SODIUM)</a:t>
                      </a:r>
                      <a:endParaRPr lang="en-IN" sz="2400" dirty="0"/>
                    </a:p>
                  </a:txBody>
                  <a:tcPr/>
                </a:tc>
                <a:tc>
                  <a:txBody>
                    <a:bodyPr/>
                    <a:lstStyle/>
                    <a:p>
                      <a:r>
                        <a:rPr lang="en-IN" sz="2400" dirty="0" smtClean="0"/>
                        <a:t>2.5MG O.D.</a:t>
                      </a:r>
                      <a:endParaRPr lang="en-IN" sz="2400" dirty="0"/>
                    </a:p>
                  </a:txBody>
                  <a:tcPr/>
                </a:tc>
                <a:tc>
                  <a:txBody>
                    <a:bodyPr/>
                    <a:lstStyle/>
                    <a:p>
                      <a:r>
                        <a:rPr lang="en-IN" sz="2400" b="1" i="0" kern="1200" dirty="0" smtClean="0">
                          <a:solidFill>
                            <a:schemeClr val="dk1"/>
                          </a:solidFill>
                          <a:effectLst/>
                          <a:latin typeface="+mn-lt"/>
                          <a:ea typeface="+mn-ea"/>
                          <a:cs typeface="+mn-cs"/>
                        </a:rPr>
                        <a:t>Warfarin</a:t>
                      </a:r>
                      <a:r>
                        <a:rPr lang="en-IN" sz="2400" b="0" i="0" kern="1200" dirty="0" smtClean="0">
                          <a:solidFill>
                            <a:schemeClr val="dk1"/>
                          </a:solidFill>
                          <a:effectLst/>
                          <a:latin typeface="+mn-lt"/>
                          <a:ea typeface="+mn-ea"/>
                          <a:cs typeface="+mn-cs"/>
                        </a:rPr>
                        <a:t> is an anticoagulant,</a:t>
                      </a:r>
                      <a:r>
                        <a:rPr lang="en-IN" sz="2400" b="0" i="0" kern="1200" baseline="0" dirty="0" smtClean="0">
                          <a:solidFill>
                            <a:schemeClr val="dk1"/>
                          </a:solidFill>
                          <a:effectLst/>
                          <a:latin typeface="+mn-lt"/>
                          <a:ea typeface="+mn-ea"/>
                          <a:cs typeface="+mn-cs"/>
                        </a:rPr>
                        <a:t> which is given to allow free flow of blood.</a:t>
                      </a:r>
                      <a:endParaRPr lang="en-IN" sz="2400" dirty="0"/>
                    </a:p>
                  </a:txBody>
                  <a:tcPr/>
                </a:tc>
                <a:tc>
                  <a:txBody>
                    <a:bodyPr/>
                    <a:lstStyle/>
                    <a:p>
                      <a:r>
                        <a:rPr lang="en-IN" sz="2400" dirty="0" smtClean="0"/>
                        <a:t>Alopecia, haemorrhage.</a:t>
                      </a:r>
                      <a:endParaRPr lang="en-IN" sz="2400" dirty="0"/>
                    </a:p>
                  </a:txBody>
                  <a:tcPr/>
                </a:tc>
                <a:extLst>
                  <a:ext uri="{0D108BD9-81ED-4DB2-BD59-A6C34878D82A}">
                    <a16:rowId xmlns:a16="http://schemas.microsoft.com/office/drawing/2014/main" val="4153042919"/>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600" y="469900"/>
            <a:ext cx="2794000" cy="1930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00" y="3124200"/>
            <a:ext cx="2794000" cy="1905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600" y="5473700"/>
            <a:ext cx="2794000" cy="1295400"/>
          </a:xfrm>
          <a:prstGeom prst="rect">
            <a:avLst/>
          </a:prstGeom>
        </p:spPr>
      </p:pic>
    </p:spTree>
    <p:extLst>
      <p:ext uri="{BB962C8B-B14F-4D97-AF65-F5344CB8AC3E}">
        <p14:creationId xmlns:p14="http://schemas.microsoft.com/office/powerpoint/2010/main" val="1042380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27832112"/>
              </p:ext>
            </p:extLst>
          </p:nvPr>
        </p:nvGraphicFramePr>
        <p:xfrm>
          <a:off x="787078" y="665018"/>
          <a:ext cx="10227288" cy="2651760"/>
        </p:xfrm>
        <a:graphic>
          <a:graphicData uri="http://schemas.openxmlformats.org/drawingml/2006/table">
            <a:tbl>
              <a:tblPr firstRow="1" bandRow="1">
                <a:tableStyleId>{5C22544A-7EE6-4342-B048-85BDC9FD1C3A}</a:tableStyleId>
              </a:tblPr>
              <a:tblGrid>
                <a:gridCol w="2556822">
                  <a:extLst>
                    <a:ext uri="{9D8B030D-6E8A-4147-A177-3AD203B41FA5}">
                      <a16:colId xmlns:a16="http://schemas.microsoft.com/office/drawing/2014/main" val="1006007795"/>
                    </a:ext>
                  </a:extLst>
                </a:gridCol>
                <a:gridCol w="2556822">
                  <a:extLst>
                    <a:ext uri="{9D8B030D-6E8A-4147-A177-3AD203B41FA5}">
                      <a16:colId xmlns:a16="http://schemas.microsoft.com/office/drawing/2014/main" val="3551196542"/>
                    </a:ext>
                  </a:extLst>
                </a:gridCol>
                <a:gridCol w="2556822">
                  <a:extLst>
                    <a:ext uri="{9D8B030D-6E8A-4147-A177-3AD203B41FA5}">
                      <a16:colId xmlns:a16="http://schemas.microsoft.com/office/drawing/2014/main" val="806932317"/>
                    </a:ext>
                  </a:extLst>
                </a:gridCol>
                <a:gridCol w="2556822">
                  <a:extLst>
                    <a:ext uri="{9D8B030D-6E8A-4147-A177-3AD203B41FA5}">
                      <a16:colId xmlns:a16="http://schemas.microsoft.com/office/drawing/2014/main" val="2845362044"/>
                    </a:ext>
                  </a:extLst>
                </a:gridCol>
              </a:tblGrid>
              <a:tr h="903317">
                <a:tc>
                  <a:txBody>
                    <a:bodyPr/>
                    <a:lstStyle/>
                    <a:p>
                      <a:r>
                        <a:rPr lang="en-IN" sz="2400" dirty="0" smtClean="0"/>
                        <a:t>TOLVASKA</a:t>
                      </a:r>
                    </a:p>
                    <a:p>
                      <a:r>
                        <a:rPr lang="en-IN" sz="2400" dirty="0" smtClean="0"/>
                        <a:t>(TOLVAPTAN)</a:t>
                      </a:r>
                      <a:endParaRPr lang="en-IN" sz="2400" dirty="0"/>
                    </a:p>
                  </a:txBody>
                  <a:tcPr/>
                </a:tc>
                <a:tc>
                  <a:txBody>
                    <a:bodyPr/>
                    <a:lstStyle/>
                    <a:p>
                      <a:r>
                        <a:rPr lang="en-IN" sz="2400" dirty="0" smtClean="0"/>
                        <a:t>15MG O.D/S.O.S</a:t>
                      </a:r>
                      <a:endParaRPr lang="en-IN" sz="2400" dirty="0"/>
                    </a:p>
                  </a:txBody>
                  <a:tcPr/>
                </a:tc>
                <a:tc>
                  <a:txBody>
                    <a:bodyPr/>
                    <a:lstStyle/>
                    <a:p>
                      <a:r>
                        <a:rPr lang="en-IN" sz="2400" b="0" i="0" kern="1200" dirty="0" err="1" smtClean="0">
                          <a:solidFill>
                            <a:schemeClr val="lt1"/>
                          </a:solidFill>
                          <a:effectLst/>
                          <a:latin typeface="+mn-lt"/>
                          <a:ea typeface="+mn-ea"/>
                          <a:cs typeface="+mn-cs"/>
                        </a:rPr>
                        <a:t>Tolvaptan</a:t>
                      </a:r>
                      <a:r>
                        <a:rPr lang="en-IN" sz="2400" b="0" i="0" kern="1200" dirty="0" smtClean="0">
                          <a:solidFill>
                            <a:schemeClr val="lt1"/>
                          </a:solidFill>
                          <a:effectLst/>
                          <a:latin typeface="+mn-lt"/>
                          <a:ea typeface="+mn-ea"/>
                          <a:cs typeface="+mn-cs"/>
                        </a:rPr>
                        <a:t> is a vasopressin antagonist that causes increased water excretion with low sodium excretion,</a:t>
                      </a:r>
                      <a:endParaRPr lang="en-IN" sz="2400" dirty="0"/>
                    </a:p>
                  </a:txBody>
                  <a:tcPr/>
                </a:tc>
                <a:tc>
                  <a:txBody>
                    <a:bodyPr/>
                    <a:lstStyle/>
                    <a:p>
                      <a:r>
                        <a:rPr lang="en-IN" sz="2400" b="0" i="0" kern="1200" dirty="0" smtClean="0">
                          <a:solidFill>
                            <a:schemeClr val="lt1"/>
                          </a:solidFill>
                          <a:effectLst/>
                          <a:latin typeface="+mn-lt"/>
                          <a:ea typeface="+mn-ea"/>
                          <a:cs typeface="+mn-cs"/>
                        </a:rPr>
                        <a:t>thirst, dry mouth, asthenia, constipation.</a:t>
                      </a:r>
                      <a:endParaRPr lang="en-IN" sz="2400" dirty="0"/>
                    </a:p>
                  </a:txBody>
                  <a:tcPr/>
                </a:tc>
                <a:extLst>
                  <a:ext uri="{0D108BD9-81ED-4DB2-BD59-A6C34878D82A}">
                    <a16:rowId xmlns:a16="http://schemas.microsoft.com/office/drawing/2014/main" val="184975657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04421488"/>
              </p:ext>
            </p:extLst>
          </p:nvPr>
        </p:nvGraphicFramePr>
        <p:xfrm>
          <a:off x="787078" y="3316778"/>
          <a:ext cx="10227288" cy="1920240"/>
        </p:xfrm>
        <a:graphic>
          <a:graphicData uri="http://schemas.openxmlformats.org/drawingml/2006/table">
            <a:tbl>
              <a:tblPr firstRow="1" bandRow="1">
                <a:tableStyleId>{5C22544A-7EE6-4342-B048-85BDC9FD1C3A}</a:tableStyleId>
              </a:tblPr>
              <a:tblGrid>
                <a:gridCol w="2545949">
                  <a:extLst>
                    <a:ext uri="{9D8B030D-6E8A-4147-A177-3AD203B41FA5}">
                      <a16:colId xmlns:a16="http://schemas.microsoft.com/office/drawing/2014/main" val="2718815487"/>
                    </a:ext>
                  </a:extLst>
                </a:gridCol>
                <a:gridCol w="2599901">
                  <a:extLst>
                    <a:ext uri="{9D8B030D-6E8A-4147-A177-3AD203B41FA5}">
                      <a16:colId xmlns:a16="http://schemas.microsoft.com/office/drawing/2014/main" val="1815691560"/>
                    </a:ext>
                  </a:extLst>
                </a:gridCol>
                <a:gridCol w="2599901">
                  <a:extLst>
                    <a:ext uri="{9D8B030D-6E8A-4147-A177-3AD203B41FA5}">
                      <a16:colId xmlns:a16="http://schemas.microsoft.com/office/drawing/2014/main" val="1085519473"/>
                    </a:ext>
                  </a:extLst>
                </a:gridCol>
                <a:gridCol w="2481537">
                  <a:extLst>
                    <a:ext uri="{9D8B030D-6E8A-4147-A177-3AD203B41FA5}">
                      <a16:colId xmlns:a16="http://schemas.microsoft.com/office/drawing/2014/main" val="1788375651"/>
                    </a:ext>
                  </a:extLst>
                </a:gridCol>
              </a:tblGrid>
              <a:tr h="433721">
                <a:tc>
                  <a:txBody>
                    <a:bodyPr/>
                    <a:lstStyle/>
                    <a:p>
                      <a:r>
                        <a:rPr lang="en-IN" sz="2400" dirty="0" smtClean="0"/>
                        <a:t>PANTODAC</a:t>
                      </a:r>
                    </a:p>
                    <a:p>
                      <a:r>
                        <a:rPr lang="en-IN" sz="2400" dirty="0" smtClean="0"/>
                        <a:t>(PANTOPRAZOLE)</a:t>
                      </a:r>
                      <a:endParaRPr lang="en-IN" sz="2400" dirty="0"/>
                    </a:p>
                  </a:txBody>
                  <a:tcPr/>
                </a:tc>
                <a:tc>
                  <a:txBody>
                    <a:bodyPr/>
                    <a:lstStyle/>
                    <a:p>
                      <a:r>
                        <a:rPr lang="en-IN" sz="2400" dirty="0" smtClean="0"/>
                        <a:t>40MG O.D.</a:t>
                      </a:r>
                      <a:endParaRPr lang="en-IN" sz="2400" dirty="0"/>
                    </a:p>
                  </a:txBody>
                  <a:tcPr/>
                </a:tc>
                <a:tc>
                  <a:txBody>
                    <a:bodyPr/>
                    <a:lstStyle/>
                    <a:p>
                      <a:r>
                        <a:rPr lang="en-IN" sz="2400" dirty="0" smtClean="0"/>
                        <a:t>It is a proton pump inhibitor that reduces</a:t>
                      </a:r>
                      <a:r>
                        <a:rPr lang="en-IN" sz="2400" baseline="0" dirty="0" smtClean="0"/>
                        <a:t> gastric acid secretion.</a:t>
                      </a:r>
                      <a:endParaRPr lang="en-IN"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400" b="0" i="0" kern="1200" dirty="0" smtClean="0">
                          <a:solidFill>
                            <a:schemeClr val="lt1"/>
                          </a:solidFill>
                          <a:effectLst/>
                          <a:latin typeface="+mn-lt"/>
                          <a:ea typeface="+mn-ea"/>
                          <a:cs typeface="+mn-cs"/>
                        </a:rPr>
                        <a:t>Abdominal pain, nausea, headache.</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2400" b="0" i="0" kern="1200" dirty="0" smtClean="0">
                        <a:solidFill>
                          <a:schemeClr val="lt1"/>
                        </a:solidFill>
                        <a:effectLst/>
                        <a:latin typeface="+mn-lt"/>
                        <a:ea typeface="+mn-ea"/>
                        <a:cs typeface="+mn-cs"/>
                      </a:endParaRPr>
                    </a:p>
                    <a:p>
                      <a:endParaRPr lang="en-IN" sz="2400" dirty="0"/>
                    </a:p>
                  </a:txBody>
                  <a:tcPr/>
                </a:tc>
                <a:extLst>
                  <a:ext uri="{0D108BD9-81ED-4DB2-BD59-A6C34878D82A}">
                    <a16:rowId xmlns:a16="http://schemas.microsoft.com/office/drawing/2014/main" val="126680905"/>
                  </a:ext>
                </a:extLst>
              </a:tr>
            </a:tbl>
          </a:graphicData>
        </a:graphic>
      </p:graphicFrame>
    </p:spTree>
    <p:extLst>
      <p:ext uri="{BB962C8B-B14F-4D97-AF65-F5344CB8AC3E}">
        <p14:creationId xmlns:p14="http://schemas.microsoft.com/office/powerpoint/2010/main" val="499127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30" y="1134533"/>
            <a:ext cx="9601196" cy="1303867"/>
          </a:xfrm>
        </p:spPr>
        <p:txBody>
          <a:bodyPr>
            <a:normAutofit/>
          </a:bodyPr>
          <a:lstStyle/>
          <a:p>
            <a:pPr algn="l"/>
            <a:r>
              <a:rPr lang="en-IN" dirty="0" smtClean="0"/>
              <a:t>RECENT DRUG DEVELOPMENT</a:t>
            </a:r>
            <a:endParaRPr lang="en-IN" dirty="0"/>
          </a:p>
        </p:txBody>
      </p:sp>
      <p:sp>
        <p:nvSpPr>
          <p:cNvPr id="3" name="Content Placeholder 2"/>
          <p:cNvSpPr>
            <a:spLocks noGrp="1"/>
          </p:cNvSpPr>
          <p:nvPr>
            <p:ph idx="1"/>
          </p:nvPr>
        </p:nvSpPr>
        <p:spPr>
          <a:xfrm>
            <a:off x="0" y="2438400"/>
            <a:ext cx="12192000" cy="4419600"/>
          </a:xfrm>
        </p:spPr>
        <p:txBody>
          <a:bodyPr>
            <a:normAutofit/>
          </a:bodyPr>
          <a:lstStyle/>
          <a:p>
            <a:r>
              <a:rPr lang="en-IN" sz="2600" b="1" dirty="0" err="1"/>
              <a:t>R</a:t>
            </a:r>
            <a:r>
              <a:rPr lang="en-IN" sz="2600" b="1" dirty="0" err="1" smtClean="0"/>
              <a:t>iociguat</a:t>
            </a:r>
            <a:r>
              <a:rPr lang="en-IN" sz="2600" b="1" dirty="0" smtClean="0"/>
              <a:t> </a:t>
            </a:r>
            <a:r>
              <a:rPr lang="en-IN" sz="2600" b="1" dirty="0"/>
              <a:t>(</a:t>
            </a:r>
            <a:r>
              <a:rPr lang="en-IN" sz="2600" b="1" dirty="0" err="1"/>
              <a:t>Adempas</a:t>
            </a:r>
            <a:r>
              <a:rPr lang="en-IN" sz="2600" b="1" dirty="0"/>
              <a:t>®)</a:t>
            </a:r>
            <a:r>
              <a:rPr lang="en-IN" sz="2600" dirty="0"/>
              <a:t>, which acts on the nitric oxide pathway and further downstream as a direct guanylate cyclase stimulator, as well as sensitizing the receptor to endogenous nitric oxide</a:t>
            </a:r>
            <a:r>
              <a:rPr lang="en-IN" sz="2600" dirty="0" smtClean="0"/>
              <a:t>. </a:t>
            </a:r>
            <a:r>
              <a:rPr lang="en-IN" sz="2600" dirty="0" smtClean="0"/>
              <a:t>Because </a:t>
            </a:r>
            <a:r>
              <a:rPr lang="en-IN" sz="2600" dirty="0"/>
              <a:t>it acts on the nitric oxide pathway, it should not be given with phosphodiesterase-5 (PDE-5) </a:t>
            </a:r>
            <a:r>
              <a:rPr lang="en-IN" sz="2600" dirty="0" smtClean="0"/>
              <a:t>inhibitors. It was developed by Bayer  In 2014.</a:t>
            </a:r>
          </a:p>
          <a:p>
            <a:r>
              <a:rPr lang="en-IN" sz="2600" b="1" dirty="0" err="1" smtClean="0"/>
              <a:t>Macitentan</a:t>
            </a:r>
            <a:r>
              <a:rPr lang="en-IN" sz="2600" dirty="0" smtClean="0"/>
              <a:t> </a:t>
            </a:r>
            <a:r>
              <a:rPr lang="en-IN" sz="2600" dirty="0"/>
              <a:t>(</a:t>
            </a:r>
            <a:r>
              <a:rPr lang="en-IN" sz="2600" dirty="0" err="1"/>
              <a:t>Opsumit</a:t>
            </a:r>
            <a:r>
              <a:rPr lang="en-IN" sz="2600" dirty="0" smtClean="0"/>
              <a:t>®) which is an </a:t>
            </a:r>
            <a:r>
              <a:rPr lang="en-IN" sz="2600" dirty="0"/>
              <a:t> endothelin receptor antagonist (ERA</a:t>
            </a:r>
            <a:r>
              <a:rPr lang="en-IN" sz="2600" dirty="0" smtClean="0"/>
              <a:t>). It was developed by </a:t>
            </a:r>
            <a:r>
              <a:rPr lang="en-IN" sz="2600" dirty="0" err="1" smtClean="0"/>
              <a:t>actelion</a:t>
            </a:r>
            <a:r>
              <a:rPr lang="en-IN" sz="2600" dirty="0" smtClean="0"/>
              <a:t> in 2013.</a:t>
            </a:r>
            <a:endParaRPr lang="en-IN" sz="2600" dirty="0" smtClean="0"/>
          </a:p>
          <a:p>
            <a:r>
              <a:rPr lang="en-IN" sz="2600" b="1" dirty="0" err="1"/>
              <a:t>T</a:t>
            </a:r>
            <a:r>
              <a:rPr lang="en-IN" sz="2600" b="1" dirty="0" err="1" smtClean="0"/>
              <a:t>reprostinil</a:t>
            </a:r>
            <a:r>
              <a:rPr lang="en-IN" sz="2600" dirty="0"/>
              <a:t>, marketed as </a:t>
            </a:r>
            <a:r>
              <a:rPr lang="en-IN" sz="2600" dirty="0" err="1"/>
              <a:t>Orenitram</a:t>
            </a:r>
            <a:r>
              <a:rPr lang="en-IN" sz="2600" dirty="0" smtClean="0"/>
              <a:t>™ is a prostacyclin analogue which is a vasodilator.</a:t>
            </a:r>
            <a:endParaRPr lang="en-IN" sz="2600" dirty="0" smtClean="0"/>
          </a:p>
          <a:p>
            <a:r>
              <a:rPr lang="en-IN" sz="2600" dirty="0" smtClean="0"/>
              <a:t>Considerable </a:t>
            </a:r>
            <a:r>
              <a:rPr lang="en-IN" sz="2600" dirty="0"/>
              <a:t>additional research is needed to better refine the most appropriate therapies for individuals with the </a:t>
            </a:r>
            <a:r>
              <a:rPr lang="en-IN" sz="2600" dirty="0" smtClean="0"/>
              <a:t>pulmonary arterial </a:t>
            </a:r>
            <a:r>
              <a:rPr lang="en-IN" sz="2600" dirty="0" err="1" smtClean="0"/>
              <a:t>hyprtension</a:t>
            </a:r>
            <a:r>
              <a:rPr lang="en-IN" dirty="0" smtClean="0"/>
              <a:t>.</a:t>
            </a:r>
            <a:endParaRPr lang="en-IN" dirty="0"/>
          </a:p>
        </p:txBody>
      </p:sp>
    </p:spTree>
    <p:extLst>
      <p:ext uri="{BB962C8B-B14F-4D97-AF65-F5344CB8AC3E}">
        <p14:creationId xmlns:p14="http://schemas.microsoft.com/office/powerpoint/2010/main" val="2890389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815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10" y="1025367"/>
            <a:ext cx="10467107" cy="1870363"/>
          </a:xfrm>
        </p:spPr>
        <p:txBody>
          <a:bodyPr>
            <a:normAutofit/>
          </a:bodyPr>
          <a:lstStyle/>
          <a:p>
            <a:pPr algn="l"/>
            <a:r>
              <a:rPr lang="en-IN" sz="6600" dirty="0" smtClean="0"/>
              <a:t>INTRODUCTION</a:t>
            </a:r>
            <a:endParaRPr lang="en-IN" sz="6600" dirty="0"/>
          </a:p>
        </p:txBody>
      </p:sp>
      <p:sp>
        <p:nvSpPr>
          <p:cNvPr id="3" name="Content Placeholder 2"/>
          <p:cNvSpPr>
            <a:spLocks noGrp="1"/>
          </p:cNvSpPr>
          <p:nvPr>
            <p:ph idx="1"/>
          </p:nvPr>
        </p:nvSpPr>
        <p:spPr>
          <a:xfrm>
            <a:off x="771896" y="2499973"/>
            <a:ext cx="10652166" cy="3734572"/>
          </a:xfrm>
        </p:spPr>
        <p:txBody>
          <a:bodyPr>
            <a:noAutofit/>
          </a:bodyPr>
          <a:lstStyle/>
          <a:p>
            <a:r>
              <a:rPr lang="en-IN" sz="2400" dirty="0"/>
              <a:t>Pulmonary arterial hypertension is a progressive disorder characterized by abnormally high blood pressure </a:t>
            </a:r>
            <a:r>
              <a:rPr lang="en-IN" sz="2400" dirty="0" smtClean="0"/>
              <a:t>in </a:t>
            </a:r>
            <a:r>
              <a:rPr lang="en-IN" sz="2400" dirty="0"/>
              <a:t>the pulmonary artery, the blood vessel that carries blood from the heart to the </a:t>
            </a:r>
            <a:r>
              <a:rPr lang="en-IN" sz="2400" dirty="0" smtClean="0"/>
              <a:t>lungs.</a:t>
            </a:r>
          </a:p>
          <a:p>
            <a:r>
              <a:rPr lang="en-US" sz="2400" dirty="0" smtClean="0"/>
              <a:t>It is said to be PAH if the </a:t>
            </a:r>
            <a:r>
              <a:rPr lang="en-US" sz="2400" dirty="0" err="1" smtClean="0"/>
              <a:t>mPAP</a:t>
            </a:r>
            <a:r>
              <a:rPr lang="en-US" sz="2400" dirty="0" smtClean="0"/>
              <a:t> </a:t>
            </a:r>
            <a:r>
              <a:rPr lang="en-US" sz="2400" dirty="0"/>
              <a:t>≥25 mmHg at rest or ≥30 mmHg with </a:t>
            </a:r>
            <a:r>
              <a:rPr lang="en-US" sz="2400" dirty="0" smtClean="0"/>
              <a:t>exercise and PWP &lt;15mmHg.</a:t>
            </a:r>
            <a:endParaRPr lang="en-IN" sz="2400" dirty="0" smtClean="0"/>
          </a:p>
          <a:p>
            <a:r>
              <a:rPr lang="en-IN" sz="2400" dirty="0"/>
              <a:t>Hypertension occurs when most of the very small arteries throughout the lungs narrow in diameter, which increases the resistance to blood flow through the lungs. To overcome the increased resistance, pressure increases in the pulmonary artery and in the heart chamber that pumps blood into the pulmonary </a:t>
            </a:r>
            <a:r>
              <a:rPr lang="en-IN" sz="2400" dirty="0" smtClean="0"/>
              <a:t>artery.</a:t>
            </a:r>
            <a:endParaRPr lang="en-IN" sz="2400"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122131" y="1025367"/>
              <a:ext cx="55800" cy="291240"/>
            </p14:xfrm>
          </p:contentPart>
        </mc:Choice>
        <mc:Fallback xmlns="">
          <p:pic>
            <p:nvPicPr>
              <p:cNvPr id="5" name="Ink 4"/>
              <p:cNvPicPr/>
              <p:nvPr/>
            </p:nvPicPr>
            <p:blipFill>
              <a:blip r:embed="rId3"/>
              <a:stretch>
                <a:fillRect/>
              </a:stretch>
            </p:blipFill>
            <p:spPr>
              <a:xfrm>
                <a:off x="-1134011" y="1013487"/>
                <a:ext cx="79560" cy="315000"/>
              </a:xfrm>
              <a:prstGeom prst="rect">
                <a:avLst/>
              </a:prstGeom>
            </p:spPr>
          </p:pic>
        </mc:Fallback>
      </mc:AlternateContent>
    </p:spTree>
    <p:extLst>
      <p:ext uri="{BB962C8B-B14F-4D97-AF65-F5344CB8AC3E}">
        <p14:creationId xmlns:p14="http://schemas.microsoft.com/office/powerpoint/2010/main" val="101239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561" y="711023"/>
            <a:ext cx="10751127" cy="1569660"/>
          </a:xfrm>
          <a:prstGeom prst="rect">
            <a:avLst/>
          </a:prstGeom>
        </p:spPr>
        <p:txBody>
          <a:bodyPr wrap="square">
            <a:spAutoFit/>
          </a:bodyPr>
          <a:lstStyle/>
          <a:p>
            <a:pPr marL="342900" indent="-342900">
              <a:buFont typeface="Arial" panose="020B0604020202020204" pitchFamily="34" charset="0"/>
              <a:buChar char="•"/>
            </a:pPr>
            <a:r>
              <a:rPr lang="en-IN" sz="2400" dirty="0">
                <a:solidFill>
                  <a:srgbClr val="000066"/>
                </a:solidFill>
                <a:latin typeface="+mj-lt"/>
              </a:rPr>
              <a:t>Shortness of breath (</a:t>
            </a:r>
            <a:r>
              <a:rPr lang="en-IN" sz="2400" dirty="0" err="1">
                <a:solidFill>
                  <a:srgbClr val="000066"/>
                </a:solidFill>
                <a:latin typeface="+mj-lt"/>
              </a:rPr>
              <a:t>dyspnea</a:t>
            </a:r>
            <a:r>
              <a:rPr lang="en-IN" sz="2400" dirty="0">
                <a:solidFill>
                  <a:srgbClr val="000066"/>
                </a:solidFill>
                <a:latin typeface="+mj-lt"/>
              </a:rPr>
              <a:t>) during exertion and fainting spells are the most common symptoms of pulmonary arterial </a:t>
            </a:r>
            <a:r>
              <a:rPr lang="en-IN" sz="2400" dirty="0" smtClean="0">
                <a:solidFill>
                  <a:srgbClr val="000066"/>
                </a:solidFill>
                <a:latin typeface="+mj-lt"/>
              </a:rPr>
              <a:t>hypertension.</a:t>
            </a:r>
          </a:p>
          <a:p>
            <a:pPr marL="342900" indent="-342900">
              <a:buFont typeface="Arial" panose="020B0604020202020204" pitchFamily="34" charset="0"/>
              <a:buChar char="•"/>
            </a:pPr>
            <a:r>
              <a:rPr lang="en-IN" sz="2400" dirty="0">
                <a:latin typeface="+mj-lt"/>
              </a:rPr>
              <a:t>Other symptoms include dizziness, swelling (</a:t>
            </a:r>
            <a:r>
              <a:rPr lang="en-IN" sz="2400" dirty="0" err="1">
                <a:latin typeface="+mj-lt"/>
              </a:rPr>
              <a:t>edema</a:t>
            </a:r>
            <a:r>
              <a:rPr lang="en-IN" sz="2400" dirty="0">
                <a:latin typeface="+mj-lt"/>
              </a:rPr>
              <a:t>) of the ankles or legs, chest pain, and a racing pulse.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19" y="2280682"/>
            <a:ext cx="4808716" cy="38707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535" y="2280681"/>
            <a:ext cx="5605154" cy="3870736"/>
          </a:xfrm>
          <a:prstGeom prst="rect">
            <a:avLst/>
          </a:prstGeom>
        </p:spPr>
      </p:pic>
    </p:spTree>
    <p:extLst>
      <p:ext uri="{BB962C8B-B14F-4D97-AF65-F5344CB8AC3E}">
        <p14:creationId xmlns:p14="http://schemas.microsoft.com/office/powerpoint/2010/main" val="3325610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4" y="1134533"/>
            <a:ext cx="9601196" cy="1303867"/>
          </a:xfrm>
        </p:spPr>
        <p:txBody>
          <a:bodyPr/>
          <a:lstStyle/>
          <a:p>
            <a:r>
              <a:rPr lang="en-IN" dirty="0" smtClean="0"/>
              <a:t>SUBJECTIVE DATA</a:t>
            </a:r>
            <a:endParaRPr lang="en-IN" dirty="0"/>
          </a:p>
        </p:txBody>
      </p:sp>
      <p:sp>
        <p:nvSpPr>
          <p:cNvPr id="3" name="Content Placeholder 2"/>
          <p:cNvSpPr>
            <a:spLocks noGrp="1"/>
          </p:cNvSpPr>
          <p:nvPr>
            <p:ph idx="1"/>
          </p:nvPr>
        </p:nvSpPr>
        <p:spPr>
          <a:xfrm>
            <a:off x="782026" y="2438400"/>
            <a:ext cx="10467865" cy="3651504"/>
          </a:xfrm>
        </p:spPr>
        <p:txBody>
          <a:bodyPr>
            <a:normAutofit/>
          </a:bodyPr>
          <a:lstStyle/>
          <a:p>
            <a:r>
              <a:rPr lang="en-IN" sz="2800" dirty="0" smtClean="0"/>
              <a:t>A 45 year old female patient presented to the emergency with complaints of Severe cough, palpitations, generalised weakness and  difficulty in breathing during household work.</a:t>
            </a:r>
          </a:p>
        </p:txBody>
      </p:sp>
    </p:spTree>
    <p:extLst>
      <p:ext uri="{BB962C8B-B14F-4D97-AF65-F5344CB8AC3E}">
        <p14:creationId xmlns:p14="http://schemas.microsoft.com/office/powerpoint/2010/main" val="799440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866" y="1447026"/>
            <a:ext cx="9601196" cy="694268"/>
          </a:xfrm>
        </p:spPr>
        <p:txBody>
          <a:bodyPr>
            <a:normAutofit fontScale="90000"/>
          </a:bodyPr>
          <a:lstStyle/>
          <a:p>
            <a:r>
              <a:rPr lang="en-IN" dirty="0"/>
              <a:t>OBJECTIVE </a:t>
            </a:r>
            <a:r>
              <a:rPr lang="en-IN" dirty="0" smtClean="0"/>
              <a:t>DATA</a:t>
            </a:r>
            <a:r>
              <a:rPr lang="en-IN" dirty="0"/>
              <a:t/>
            </a:r>
            <a:br>
              <a:rPr lang="en-IN" dirty="0"/>
            </a:br>
            <a:endParaRPr lang="en-IN" dirty="0"/>
          </a:p>
        </p:txBody>
      </p:sp>
      <p:sp>
        <p:nvSpPr>
          <p:cNvPr id="3" name="Content Placeholder 2"/>
          <p:cNvSpPr>
            <a:spLocks noGrp="1"/>
          </p:cNvSpPr>
          <p:nvPr>
            <p:ph idx="1"/>
          </p:nvPr>
        </p:nvSpPr>
        <p:spPr>
          <a:xfrm>
            <a:off x="818866" y="2556930"/>
            <a:ext cx="10577015" cy="4301069"/>
          </a:xfrm>
        </p:spPr>
        <p:txBody>
          <a:bodyPr>
            <a:normAutofit/>
          </a:bodyPr>
          <a:lstStyle/>
          <a:p>
            <a:r>
              <a:rPr lang="en-IN" sz="2600" dirty="0" smtClean="0">
                <a:solidFill>
                  <a:schemeClr val="tx1"/>
                </a:solidFill>
              </a:rPr>
              <a:t>The patient is a known case of pulmonary arterial hypertension  with </a:t>
            </a:r>
            <a:r>
              <a:rPr lang="en-IN" sz="2600" b="1" dirty="0" smtClean="0">
                <a:solidFill>
                  <a:schemeClr val="tx1"/>
                </a:solidFill>
              </a:rPr>
              <a:t>complete </a:t>
            </a:r>
            <a:r>
              <a:rPr lang="en-IN" sz="2600" b="1" dirty="0">
                <a:solidFill>
                  <a:schemeClr val="tx1"/>
                </a:solidFill>
              </a:rPr>
              <a:t>hoarsening of voice </a:t>
            </a:r>
            <a:r>
              <a:rPr lang="en-IN" sz="2600" dirty="0">
                <a:solidFill>
                  <a:schemeClr val="tx1"/>
                </a:solidFill>
              </a:rPr>
              <a:t>from past 10 years</a:t>
            </a:r>
            <a:r>
              <a:rPr lang="en-IN" sz="2600" dirty="0"/>
              <a:t>.</a:t>
            </a:r>
          </a:p>
          <a:p>
            <a:r>
              <a:rPr lang="en-IN" sz="2600" dirty="0"/>
              <a:t> </a:t>
            </a:r>
            <a:r>
              <a:rPr lang="en-IN" sz="2800" dirty="0" smtClean="0">
                <a:solidFill>
                  <a:schemeClr val="tx1"/>
                </a:solidFill>
                <a:latin typeface="+mj-lt"/>
                <a:cs typeface="Times New Roman" pitchFamily="18" charset="0"/>
              </a:rPr>
              <a:t>The </a:t>
            </a:r>
            <a:r>
              <a:rPr lang="en-IN" sz="2800" dirty="0">
                <a:solidFill>
                  <a:schemeClr val="tx1"/>
                </a:solidFill>
                <a:latin typeface="+mj-lt"/>
                <a:cs typeface="Times New Roman" pitchFamily="18" charset="0"/>
              </a:rPr>
              <a:t>patient </a:t>
            </a:r>
            <a:r>
              <a:rPr lang="en-IN" sz="2800" dirty="0" smtClean="0">
                <a:solidFill>
                  <a:schemeClr val="tx1"/>
                </a:solidFill>
                <a:latin typeface="+mj-lt"/>
                <a:cs typeface="Times New Roman" pitchFamily="18" charset="0"/>
              </a:rPr>
              <a:t>was </a:t>
            </a:r>
            <a:r>
              <a:rPr lang="en-IN" sz="2800" dirty="0">
                <a:solidFill>
                  <a:schemeClr val="tx1"/>
                </a:solidFill>
                <a:latin typeface="+mj-lt"/>
                <a:cs typeface="Times New Roman" pitchFamily="18" charset="0"/>
              </a:rPr>
              <a:t>on </a:t>
            </a:r>
            <a:r>
              <a:rPr lang="en-IN" sz="2800" dirty="0" smtClean="0">
                <a:solidFill>
                  <a:schemeClr val="tx1"/>
                </a:solidFill>
                <a:latin typeface="+mj-lt"/>
                <a:cs typeface="Times New Roman" pitchFamily="18" charset="0"/>
              </a:rPr>
              <a:t>medication: </a:t>
            </a:r>
            <a:endParaRPr lang="en-IN" sz="2800" dirty="0">
              <a:solidFill>
                <a:schemeClr val="tx1"/>
              </a:solidFill>
              <a:latin typeface="+mj-lt"/>
              <a:cs typeface="Times New Roman" pitchFamily="18" charset="0"/>
            </a:endParaRPr>
          </a:p>
          <a:p>
            <a:pPr>
              <a:buFont typeface="Wingdings" pitchFamily="2" charset="2"/>
              <a:buChar char="ü"/>
            </a:pPr>
            <a:r>
              <a:rPr lang="en-IN" sz="2800" dirty="0" err="1">
                <a:solidFill>
                  <a:schemeClr val="tx1"/>
                </a:solidFill>
                <a:latin typeface="+mj-lt"/>
                <a:cs typeface="Times New Roman" pitchFamily="18" charset="0"/>
              </a:rPr>
              <a:t>Viagara</a:t>
            </a:r>
            <a:r>
              <a:rPr lang="en-IN" sz="2800" dirty="0">
                <a:solidFill>
                  <a:schemeClr val="tx1"/>
                </a:solidFill>
                <a:latin typeface="+mj-lt"/>
                <a:cs typeface="Times New Roman" pitchFamily="18" charset="0"/>
              </a:rPr>
              <a:t> 50mgt.i.d, </a:t>
            </a:r>
          </a:p>
          <a:p>
            <a:pPr>
              <a:buFont typeface="Wingdings" pitchFamily="2" charset="2"/>
              <a:buChar char="ü"/>
            </a:pPr>
            <a:r>
              <a:rPr lang="en-IN" sz="2800" dirty="0">
                <a:solidFill>
                  <a:schemeClr val="tx1"/>
                </a:solidFill>
                <a:latin typeface="+mj-lt"/>
                <a:cs typeface="Times New Roman" pitchFamily="18" charset="0"/>
              </a:rPr>
              <a:t>Lasix 40mgb.d, </a:t>
            </a:r>
          </a:p>
          <a:p>
            <a:pPr>
              <a:buFont typeface="Wingdings" pitchFamily="2" charset="2"/>
              <a:buChar char="ü"/>
            </a:pPr>
            <a:r>
              <a:rPr lang="en-IN" sz="2800" dirty="0" err="1">
                <a:solidFill>
                  <a:schemeClr val="tx1"/>
                </a:solidFill>
                <a:latin typeface="+mj-lt"/>
                <a:cs typeface="Times New Roman" pitchFamily="18" charset="0"/>
              </a:rPr>
              <a:t>Aldactone</a:t>
            </a:r>
            <a:r>
              <a:rPr lang="en-IN" sz="2800" dirty="0">
                <a:solidFill>
                  <a:schemeClr val="tx1"/>
                </a:solidFill>
                <a:latin typeface="+mj-lt"/>
                <a:cs typeface="Times New Roman" pitchFamily="18" charset="0"/>
              </a:rPr>
              <a:t> 25mgb.d, </a:t>
            </a:r>
          </a:p>
          <a:p>
            <a:pPr>
              <a:buFont typeface="Wingdings" pitchFamily="2" charset="2"/>
              <a:buChar char="ü"/>
            </a:pPr>
            <a:r>
              <a:rPr lang="en-IN" sz="2800" dirty="0">
                <a:solidFill>
                  <a:schemeClr val="tx1"/>
                </a:solidFill>
                <a:latin typeface="+mj-lt"/>
                <a:cs typeface="Times New Roman" pitchFamily="18" charset="0"/>
              </a:rPr>
              <a:t>Warf 2mgo.d and </a:t>
            </a:r>
            <a:r>
              <a:rPr lang="en-IN" sz="2800" dirty="0" err="1">
                <a:solidFill>
                  <a:schemeClr val="tx1"/>
                </a:solidFill>
                <a:latin typeface="+mj-lt"/>
                <a:cs typeface="Times New Roman" pitchFamily="18" charset="0"/>
              </a:rPr>
              <a:t>Pantodac</a:t>
            </a:r>
            <a:r>
              <a:rPr lang="en-IN" sz="2800" dirty="0">
                <a:solidFill>
                  <a:schemeClr val="tx1"/>
                </a:solidFill>
                <a:latin typeface="+mj-lt"/>
                <a:cs typeface="Times New Roman" pitchFamily="18" charset="0"/>
              </a:rPr>
              <a:t> 40mgo.d.</a:t>
            </a:r>
          </a:p>
          <a:p>
            <a:pPr>
              <a:buFont typeface="Wingdings" pitchFamily="2" charset="2"/>
              <a:buChar char="v"/>
            </a:pPr>
            <a:endParaRPr lang="en-IN" dirty="0"/>
          </a:p>
          <a:p>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endParaRPr lang="en-IN" dirty="0"/>
          </a:p>
        </p:txBody>
      </p:sp>
    </p:spTree>
    <p:extLst>
      <p:ext uri="{BB962C8B-B14F-4D97-AF65-F5344CB8AC3E}">
        <p14:creationId xmlns:p14="http://schemas.microsoft.com/office/powerpoint/2010/main" val="2728719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21" y="1199213"/>
            <a:ext cx="11662348" cy="3539430"/>
          </a:xfrm>
          <a:prstGeom prst="rect">
            <a:avLst/>
          </a:prstGeom>
        </p:spPr>
        <p:txBody>
          <a:bodyPr wrap="square">
            <a:spAutoFit/>
          </a:bodyPr>
          <a:lstStyle/>
          <a:p>
            <a:r>
              <a:rPr lang="en-IN" sz="2800" dirty="0"/>
              <a:t>On examination, the vital signs were:</a:t>
            </a:r>
          </a:p>
          <a:p>
            <a:pPr lvl="1"/>
            <a:r>
              <a:rPr lang="en-IN" sz="2800" b="1" dirty="0"/>
              <a:t>Temperature</a:t>
            </a:r>
            <a:r>
              <a:rPr lang="en-IN" sz="2800" dirty="0"/>
              <a:t>: Afebrile</a:t>
            </a:r>
          </a:p>
          <a:p>
            <a:pPr lvl="1"/>
            <a:r>
              <a:rPr lang="en-IN" sz="2800" b="1" dirty="0"/>
              <a:t>Blood</a:t>
            </a:r>
            <a:r>
              <a:rPr lang="en-IN" sz="2800" dirty="0"/>
              <a:t> </a:t>
            </a:r>
            <a:r>
              <a:rPr lang="en-IN" sz="2800" b="1" dirty="0"/>
              <a:t>pressure</a:t>
            </a:r>
            <a:r>
              <a:rPr lang="en-IN" sz="2800" dirty="0"/>
              <a:t>: 130/80mmHg                         </a:t>
            </a:r>
          </a:p>
          <a:p>
            <a:pPr lvl="1"/>
            <a:r>
              <a:rPr lang="en-IN" sz="2800" b="1" dirty="0"/>
              <a:t>RBS</a:t>
            </a:r>
            <a:r>
              <a:rPr lang="en-IN" sz="2800" dirty="0"/>
              <a:t>: 124mg/dl</a:t>
            </a:r>
          </a:p>
          <a:p>
            <a:pPr lvl="1"/>
            <a:r>
              <a:rPr lang="en-IN" sz="2800" b="1" dirty="0"/>
              <a:t>Pulse</a:t>
            </a:r>
            <a:r>
              <a:rPr lang="en-IN" sz="2800" dirty="0"/>
              <a:t>: 90beats/min.</a:t>
            </a:r>
          </a:p>
          <a:p>
            <a:pPr lvl="1"/>
            <a:r>
              <a:rPr lang="en-IN" sz="2800" b="1" dirty="0"/>
              <a:t>Respiratory</a:t>
            </a:r>
            <a:r>
              <a:rPr lang="en-IN" sz="2800" dirty="0"/>
              <a:t> </a:t>
            </a:r>
            <a:r>
              <a:rPr lang="en-IN" sz="2800" b="1" dirty="0"/>
              <a:t>rate</a:t>
            </a:r>
            <a:r>
              <a:rPr lang="en-IN" sz="2800" dirty="0"/>
              <a:t>: 25/min</a:t>
            </a:r>
          </a:p>
          <a:p>
            <a:pPr lvl="1"/>
            <a:r>
              <a:rPr lang="en-IN" sz="2800" b="1" dirty="0"/>
              <a:t>CVS</a:t>
            </a:r>
            <a:r>
              <a:rPr lang="en-IN" sz="2800" dirty="0"/>
              <a:t>: </a:t>
            </a:r>
            <a:r>
              <a:rPr lang="en-IN" sz="2800" dirty="0" smtClean="0">
                <a:solidFill>
                  <a:srgbClr val="FF0000"/>
                </a:solidFill>
              </a:rPr>
              <a:t>S1S2+</a:t>
            </a:r>
            <a:endParaRPr lang="en-IN" sz="2800" dirty="0">
              <a:solidFill>
                <a:srgbClr val="FF0000"/>
              </a:solidFill>
            </a:endParaRPr>
          </a:p>
          <a:p>
            <a:pPr lvl="1"/>
            <a:r>
              <a:rPr lang="en-IN" sz="2800" dirty="0"/>
              <a:t> </a:t>
            </a:r>
            <a:r>
              <a:rPr lang="en-IN" sz="2800" b="1" dirty="0"/>
              <a:t>SP0</a:t>
            </a:r>
            <a:r>
              <a:rPr lang="en-IN" sz="2800" b="1" baseline="-25000" dirty="0"/>
              <a:t>2</a:t>
            </a:r>
            <a:r>
              <a:rPr lang="en-IN" sz="2800" dirty="0"/>
              <a:t>: </a:t>
            </a:r>
            <a:r>
              <a:rPr lang="en-IN" sz="2800" dirty="0">
                <a:solidFill>
                  <a:srgbClr val="FF0000"/>
                </a:solidFill>
              </a:rPr>
              <a:t>88%</a:t>
            </a:r>
          </a:p>
        </p:txBody>
      </p:sp>
    </p:spTree>
    <p:extLst>
      <p:ext uri="{BB962C8B-B14F-4D97-AF65-F5344CB8AC3E}">
        <p14:creationId xmlns:p14="http://schemas.microsoft.com/office/powerpoint/2010/main" val="3146212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30400"/>
            <a:ext cx="11141364" cy="3662541"/>
          </a:xfrm>
          <a:prstGeom prst="rect">
            <a:avLst/>
          </a:prstGeom>
        </p:spPr>
        <p:txBody>
          <a:bodyPr wrap="square">
            <a:spAutoFit/>
          </a:bodyPr>
          <a:lstStyle/>
          <a:p>
            <a:r>
              <a:rPr lang="en-IN" sz="2800" dirty="0"/>
              <a:t>The physician ordered the following examinations</a:t>
            </a:r>
            <a:r>
              <a:rPr lang="en-IN" sz="2800" dirty="0" smtClean="0"/>
              <a:t>:</a:t>
            </a:r>
          </a:p>
          <a:p>
            <a:r>
              <a:rPr lang="en-IN" sz="2800" dirty="0"/>
              <a:t> </a:t>
            </a:r>
            <a:r>
              <a:rPr lang="en-IN" sz="2800" dirty="0" smtClean="0"/>
              <a:t> </a:t>
            </a:r>
            <a:r>
              <a:rPr lang="en-IN" sz="2800" b="1" dirty="0" smtClean="0"/>
              <a:t>Complete Blood Picture:</a:t>
            </a:r>
          </a:p>
          <a:p>
            <a:pPr algn="just"/>
            <a:r>
              <a:rPr lang="en-IN" sz="2800" b="1" dirty="0" smtClean="0"/>
              <a:t> 	</a:t>
            </a:r>
            <a:r>
              <a:rPr lang="en-IN" sz="2800" b="1" dirty="0"/>
              <a:t> </a:t>
            </a:r>
            <a:r>
              <a:rPr lang="en-IN" sz="2800" b="1" dirty="0" smtClean="0"/>
              <a:t>               </a:t>
            </a:r>
            <a:r>
              <a:rPr lang="en-IN" sz="2800" b="1" dirty="0"/>
              <a:t> </a:t>
            </a:r>
            <a:r>
              <a:rPr lang="en-IN" sz="2800" b="1" dirty="0" smtClean="0"/>
              <a:t>             </a:t>
            </a:r>
            <a:r>
              <a:rPr lang="en-IN" sz="2800" b="1" dirty="0" smtClean="0"/>
              <a:t>    Normal</a:t>
            </a:r>
            <a:endParaRPr lang="en-IN" sz="2800" dirty="0" smtClean="0"/>
          </a:p>
          <a:p>
            <a:r>
              <a:rPr lang="en-IN" sz="2800" dirty="0" smtClean="0"/>
              <a:t> </a:t>
            </a:r>
            <a:r>
              <a:rPr lang="en-IN" sz="2800" b="1" dirty="0" smtClean="0"/>
              <a:t>Erythrocyte Sedimentation Rate: </a:t>
            </a:r>
            <a:r>
              <a:rPr lang="en-IN" sz="2800" dirty="0"/>
              <a:t> </a:t>
            </a:r>
            <a:r>
              <a:rPr lang="en-IN" sz="2800" dirty="0" smtClean="0"/>
              <a:t>Normal</a:t>
            </a:r>
            <a:endParaRPr lang="en-IN" sz="2800" b="1" dirty="0" smtClean="0"/>
          </a:p>
          <a:p>
            <a:r>
              <a:rPr lang="en-IN" sz="2800" b="1" dirty="0"/>
              <a:t> </a:t>
            </a:r>
            <a:r>
              <a:rPr lang="en-IN" sz="2800" b="1" dirty="0" smtClean="0"/>
              <a:t>        </a:t>
            </a:r>
            <a:endParaRPr lang="en-IN" sz="2800" dirty="0" smtClean="0"/>
          </a:p>
          <a:p>
            <a:r>
              <a:rPr lang="en-IN" sz="2000" dirty="0"/>
              <a:t> </a:t>
            </a:r>
            <a:endParaRPr lang="en-IN" b="1" dirty="0"/>
          </a:p>
          <a:p>
            <a:r>
              <a:rPr lang="en-IN" b="1" dirty="0" smtClean="0"/>
              <a:t>  </a:t>
            </a:r>
          </a:p>
          <a:p>
            <a:endParaRPr lang="en-IN" dirty="0" smtClean="0"/>
          </a:p>
          <a:p>
            <a:endParaRPr lang="en-IN" dirty="0" smtClean="0"/>
          </a:p>
          <a:p>
            <a:r>
              <a:rPr lang="en-IN" dirty="0"/>
              <a:t> </a:t>
            </a:r>
            <a:r>
              <a:rPr lang="en-IN" dirty="0" smtClean="0"/>
              <a:t> </a:t>
            </a:r>
            <a:endParaRPr lang="en-IN" dirty="0"/>
          </a:p>
        </p:txBody>
      </p:sp>
    </p:spTree>
    <p:extLst>
      <p:ext uri="{BB962C8B-B14F-4D97-AF65-F5344CB8AC3E}">
        <p14:creationId xmlns:p14="http://schemas.microsoft.com/office/powerpoint/2010/main" val="3636177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309986" cy="4801314"/>
          </a:xfrm>
          <a:prstGeom prst="rect">
            <a:avLst/>
          </a:prstGeom>
        </p:spPr>
        <p:txBody>
          <a:bodyPr wrap="square" anchor="b">
            <a:spAutoFit/>
          </a:bodyPr>
          <a:lstStyle/>
          <a:p>
            <a:r>
              <a:rPr lang="en-IN" sz="2400" b="1" dirty="0"/>
              <a:t>Electrocardiogram Revealed</a:t>
            </a:r>
            <a:r>
              <a:rPr lang="en-IN" sz="2400" b="1" dirty="0" smtClean="0"/>
              <a:t>:</a:t>
            </a:r>
          </a:p>
          <a:p>
            <a:r>
              <a:rPr lang="en-IN" sz="2400" b="1" dirty="0" smtClean="0"/>
              <a:t>                        Possible Atrial Flutter/fibrillation</a:t>
            </a:r>
          </a:p>
          <a:p>
            <a:r>
              <a:rPr lang="en-IN" sz="2400" b="1" dirty="0" smtClean="0"/>
              <a:t>                        Multiple ventricular premature complexes</a:t>
            </a:r>
          </a:p>
          <a:p>
            <a:r>
              <a:rPr lang="en-IN" sz="2400" b="1" dirty="0"/>
              <a:t> </a:t>
            </a:r>
            <a:r>
              <a:rPr lang="en-IN" sz="2400" b="1" dirty="0" smtClean="0"/>
              <a:t>                       Incomplete right bundle branch block</a:t>
            </a:r>
          </a:p>
          <a:p>
            <a:r>
              <a:rPr lang="en-IN" sz="2400" b="1" dirty="0"/>
              <a:t> </a:t>
            </a:r>
            <a:r>
              <a:rPr lang="en-IN" sz="2400" b="1" dirty="0" smtClean="0"/>
              <a:t>                       RVH with secondary repolarization abnormality</a:t>
            </a:r>
          </a:p>
          <a:p>
            <a:r>
              <a:rPr lang="en-IN" sz="2400" b="1" dirty="0"/>
              <a:t> </a:t>
            </a:r>
            <a:r>
              <a:rPr lang="en-IN" sz="2400" b="1" dirty="0" smtClean="0"/>
              <a:t>                       ST depression</a:t>
            </a:r>
            <a:endParaRPr lang="en-IN" b="1" dirty="0"/>
          </a:p>
          <a:p>
            <a:endParaRPr lang="en-IN" b="1" dirty="0"/>
          </a:p>
          <a:p>
            <a:endParaRPr lang="en-IN" b="1" dirty="0"/>
          </a:p>
          <a:p>
            <a:endParaRPr lang="en-IN" b="1" dirty="0" smtClean="0"/>
          </a:p>
          <a:p>
            <a:endParaRPr lang="en-IN" b="1" dirty="0"/>
          </a:p>
          <a:p>
            <a:endParaRPr lang="en-IN" b="1" dirty="0" smtClean="0"/>
          </a:p>
          <a:p>
            <a:endParaRPr lang="en-IN" b="1" dirty="0" smtClean="0"/>
          </a:p>
          <a:p>
            <a:endParaRPr lang="en-IN" b="1" dirty="0"/>
          </a:p>
          <a:p>
            <a:endParaRPr lang="en-IN" b="1" dirty="0" smtClean="0"/>
          </a:p>
          <a:p>
            <a:endParaRPr lang="en-IN"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0938"/>
            <a:ext cx="12192000" cy="4547062"/>
          </a:xfrm>
          <a:prstGeom prst="rect">
            <a:avLst/>
          </a:prstGeom>
        </p:spPr>
      </p:pic>
    </p:spTree>
    <p:extLst>
      <p:ext uri="{BB962C8B-B14F-4D97-AF65-F5344CB8AC3E}">
        <p14:creationId xmlns:p14="http://schemas.microsoft.com/office/powerpoint/2010/main" val="3885711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354765"/>
          </a:xfrm>
          <a:prstGeom prst="rect">
            <a:avLst/>
          </a:prstGeom>
        </p:spPr>
        <p:txBody>
          <a:bodyPr wrap="square">
            <a:spAutoFit/>
          </a:bodyPr>
          <a:lstStyle/>
          <a:p>
            <a:r>
              <a:rPr lang="en-IN" sz="2800" b="1" dirty="0"/>
              <a:t>2D-Echo showed:</a:t>
            </a:r>
          </a:p>
          <a:p>
            <a:r>
              <a:rPr lang="en-IN" sz="2800" b="1" dirty="0"/>
              <a:t>         	          RA/RV/LA dilatation.</a:t>
            </a:r>
          </a:p>
          <a:p>
            <a:r>
              <a:rPr lang="en-IN" sz="2800" b="1" dirty="0"/>
              <a:t>                      paradoxical motion of IVS</a:t>
            </a:r>
          </a:p>
          <a:p>
            <a:r>
              <a:rPr lang="en-IN" sz="2800" b="1" dirty="0"/>
              <a:t>                      MPA, LPA, RPA enlarged.</a:t>
            </a:r>
          </a:p>
          <a:p>
            <a:r>
              <a:rPr lang="en-IN" sz="2800" b="1" dirty="0"/>
              <a:t>                      EF=65% </a:t>
            </a:r>
          </a:p>
          <a:p>
            <a:endParaRPr lang="en-IN" b="1" dirty="0"/>
          </a:p>
          <a:p>
            <a:endParaRPr lang="en-IN" b="1" dirty="0"/>
          </a:p>
          <a:p>
            <a:endParaRPr lang="en-IN" b="1" dirty="0"/>
          </a:p>
          <a:p>
            <a:endParaRPr lang="en-IN"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573" y="2363637"/>
            <a:ext cx="10058400" cy="4275251"/>
          </a:xfrm>
          <a:prstGeom prst="rect">
            <a:avLst/>
          </a:prstGeom>
        </p:spPr>
      </p:pic>
    </p:spTree>
    <p:extLst>
      <p:ext uri="{BB962C8B-B14F-4D97-AF65-F5344CB8AC3E}">
        <p14:creationId xmlns:p14="http://schemas.microsoft.com/office/powerpoint/2010/main" val="3371443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859</TotalTime>
  <Words>713</Words>
  <Application>Microsoft Office PowerPoint</Application>
  <PresentationFormat>Widescreen</PresentationFormat>
  <Paragraphs>132</Paragraphs>
  <Slides>17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Algerian</vt:lpstr>
      <vt:lpstr>Arial</vt:lpstr>
      <vt:lpstr>Calibri</vt:lpstr>
      <vt:lpstr>Castellar</vt:lpstr>
      <vt:lpstr>Century Schoolbook</vt:lpstr>
      <vt:lpstr>Corbel</vt:lpstr>
      <vt:lpstr>Times New Roman</vt:lpstr>
      <vt:lpstr>Wingdings</vt:lpstr>
      <vt:lpstr>Feathered</vt:lpstr>
      <vt:lpstr>    CASE STUDY ON</vt:lpstr>
      <vt:lpstr>INTRODUCTION</vt:lpstr>
      <vt:lpstr>PowerPoint Presentation</vt:lpstr>
      <vt:lpstr>SUBJECTIVE DATA</vt:lpstr>
      <vt:lpstr>OBJECTIVE DATA </vt:lpstr>
      <vt:lpstr>PowerPoint Presentation</vt:lpstr>
      <vt:lpstr>PowerPoint Presentation</vt:lpstr>
      <vt:lpstr>PowerPoint Presentation</vt:lpstr>
      <vt:lpstr>PowerPoint Presentation</vt:lpstr>
      <vt:lpstr>PowerPoint Presentation</vt:lpstr>
      <vt:lpstr>ASSESSMENT DATA</vt:lpstr>
      <vt:lpstr>STANDARD THERAPY FOR PAH</vt:lpstr>
      <vt:lpstr>TREATMENT PLAN</vt:lpstr>
      <vt:lpstr>PowerPoint Presentation</vt:lpstr>
      <vt:lpstr>PowerPoint Presentation</vt:lpstr>
      <vt:lpstr>RECENT DRUG DEVELOPMENT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ON</dc:title>
  <dc:creator>Syed Muzzammil</dc:creator>
  <cp:lastModifiedBy>Syed Muzzammil</cp:lastModifiedBy>
  <cp:revision>63</cp:revision>
  <dcterms:created xsi:type="dcterms:W3CDTF">2015-10-22T06:59:44Z</dcterms:created>
  <dcterms:modified xsi:type="dcterms:W3CDTF">2015-11-04T05:40:46Z</dcterms:modified>
</cp:coreProperties>
</file>