
<file path=[Content_Types].xml><?xml version="1.0" encoding="utf-8"?>
<Types xmlns="http://schemas.openxmlformats.org/package/2006/content-types">
  <Default Extension="png" ContentType="image/png"/>
  <Default Extension="m4a" ContentType="audio/unknown"/>
  <Default Extension="emf" ContentType="image/x-emf"/>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306" r:id="rId3"/>
    <p:sldId id="308" r:id="rId4"/>
    <p:sldId id="309" r:id="rId5"/>
    <p:sldId id="310" r:id="rId6"/>
    <p:sldId id="265" r:id="rId7"/>
    <p:sldId id="311" r:id="rId8"/>
    <p:sldId id="312" r:id="rId9"/>
    <p:sldId id="313" r:id="rId10"/>
    <p:sldId id="314" r:id="rId11"/>
    <p:sldId id="315" r:id="rId12"/>
    <p:sldId id="316" r:id="rId13"/>
    <p:sldId id="317" r:id="rId14"/>
    <p:sldId id="318" r:id="rId15"/>
    <p:sldId id="305" r:id="rId16"/>
    <p:sldId id="303" r:id="rId17"/>
    <p:sldId id="302" r:id="rId1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59876" autoAdjust="0"/>
  </p:normalViewPr>
  <p:slideViewPr>
    <p:cSldViewPr>
      <p:cViewPr>
        <p:scale>
          <a:sx n="50" d="100"/>
          <a:sy n="50" d="100"/>
        </p:scale>
        <p:origin x="-1974" y="-7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F1044F0-1130-490C-B859-4B4901E119EF}" type="datetimeFigureOut">
              <a:rPr lang="ru-RU"/>
              <a:pPr>
                <a:defRPr/>
              </a:pPr>
              <a:t>29.10.2015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81DD502-C1FA-4BA2-B6CA-021FB18ADDB3}" type="slidenum">
              <a:rPr lang="ru-RU" altLang="ru-RU"/>
              <a:pPr/>
              <a:t>‹#›</a:t>
            </a:fld>
            <a:endParaRPr lang="ru-RU" altLang="ru-RU"/>
          </a:p>
        </p:txBody>
      </p:sp>
    </p:spTree>
    <p:extLst>
      <p:ext uri="{BB962C8B-B14F-4D97-AF65-F5344CB8AC3E}">
        <p14:creationId xmlns:p14="http://schemas.microsoft.com/office/powerpoint/2010/main" val="38552236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81DD502-C1FA-4BA2-B6CA-021FB18ADDB3}" type="slidenum">
              <a:rPr lang="ru-RU" altLang="ru-RU" smtClean="0"/>
              <a:pPr/>
              <a:t>1</a:t>
            </a:fld>
            <a:endParaRPr lang="ru-RU" altLang="ru-RU"/>
          </a:p>
        </p:txBody>
      </p:sp>
    </p:spTree>
    <p:extLst>
      <p:ext uri="{BB962C8B-B14F-4D97-AF65-F5344CB8AC3E}">
        <p14:creationId xmlns:p14="http://schemas.microsoft.com/office/powerpoint/2010/main" val="3683746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phenotype shift towards M1 was confirmed by changes in</a:t>
            </a:r>
            <a:r>
              <a:rPr lang="en-US" baseline="0" dirty="0" smtClean="0"/>
              <a:t> </a:t>
            </a:r>
            <a:r>
              <a:rPr lang="en-US" dirty="0" smtClean="0"/>
              <a:t>expression of CD markers. After reprogramming, macrophages</a:t>
            </a:r>
          </a:p>
          <a:p>
            <a:r>
              <a:rPr lang="en-US" dirty="0" smtClean="0"/>
              <a:t>expressed more CD80, the M1 phenotype surface marker, and</a:t>
            </a:r>
            <a:r>
              <a:rPr lang="en-US" baseline="0" dirty="0" smtClean="0"/>
              <a:t> </a:t>
            </a:r>
            <a:r>
              <a:rPr lang="en-US" dirty="0" smtClean="0"/>
              <a:t>less CD206, the M2 phenotype marker, than macrophages before</a:t>
            </a:r>
          </a:p>
          <a:p>
            <a:r>
              <a:rPr lang="en-US" dirty="0" smtClean="0"/>
              <a:t>reprogramming.</a:t>
            </a:r>
            <a:endParaRPr lang="ru-RU" dirty="0"/>
          </a:p>
        </p:txBody>
      </p:sp>
      <p:sp>
        <p:nvSpPr>
          <p:cNvPr id="4" name="Номер слайда 3"/>
          <p:cNvSpPr>
            <a:spLocks noGrp="1"/>
          </p:cNvSpPr>
          <p:nvPr>
            <p:ph type="sldNum" sz="quarter" idx="10"/>
          </p:nvPr>
        </p:nvSpPr>
        <p:spPr/>
        <p:txBody>
          <a:bodyPr/>
          <a:lstStyle/>
          <a:p>
            <a:fld id="{981DD502-C1FA-4BA2-B6CA-021FB18ADDB3}" type="slidenum">
              <a:rPr lang="ru-RU" altLang="ru-RU" smtClean="0"/>
              <a:pPr/>
              <a:t>11</a:t>
            </a:fld>
            <a:endParaRPr lang="ru-RU" altLang="ru-RU"/>
          </a:p>
        </p:txBody>
      </p:sp>
    </p:spTree>
    <p:extLst>
      <p:ext uri="{BB962C8B-B14F-4D97-AF65-F5344CB8AC3E}">
        <p14:creationId xmlns:p14="http://schemas.microsoft.com/office/powerpoint/2010/main" val="4060920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This</a:t>
            </a:r>
            <a:r>
              <a:rPr lang="en-US" baseline="0" dirty="0" smtClean="0"/>
              <a:t> slide shows</a:t>
            </a:r>
            <a:r>
              <a:rPr lang="en-US" dirty="0" smtClean="0"/>
              <a:t> effects of injected macrophages and cisplatin</a:t>
            </a:r>
            <a:r>
              <a:rPr lang="ru-RU" baseline="0" dirty="0" smtClean="0"/>
              <a:t> </a:t>
            </a:r>
            <a:r>
              <a:rPr lang="en-US" dirty="0" smtClean="0"/>
              <a:t>on lifetime of mice with EAC in Kaplan-Meier survival</a:t>
            </a:r>
          </a:p>
          <a:p>
            <a:r>
              <a:rPr lang="en-US" dirty="0" smtClean="0"/>
              <a:t>plots. The survival duration of mice injected with EAC cells</a:t>
            </a:r>
            <a:r>
              <a:rPr lang="ru-RU" baseline="0" dirty="0" smtClean="0"/>
              <a:t> </a:t>
            </a:r>
            <a:r>
              <a:rPr lang="en-US" dirty="0" smtClean="0"/>
              <a:t>was 13.6±0.2 days (“Tumor” group) whereas the survival duration</a:t>
            </a:r>
          </a:p>
          <a:p>
            <a:r>
              <a:rPr lang="en-US" dirty="0" smtClean="0"/>
              <a:t>of mice injected with macrophages reprogrammed towards</a:t>
            </a:r>
            <a:r>
              <a:rPr lang="ru-RU" baseline="0" dirty="0" smtClean="0"/>
              <a:t> </a:t>
            </a:r>
            <a:r>
              <a:rPr lang="en-US" baseline="0" dirty="0" smtClean="0"/>
              <a:t> </a:t>
            </a:r>
            <a:r>
              <a:rPr lang="en-US" dirty="0" smtClean="0"/>
              <a:t>the M1 phenotype and stimulated with LPS (“Tumor +</a:t>
            </a:r>
          </a:p>
          <a:p>
            <a:r>
              <a:rPr lang="en-US" dirty="0" smtClean="0"/>
              <a:t>M1-Mac” group) was 22.8±0.8 days (p&lt;0.01), i.e., 68% longer</a:t>
            </a:r>
            <a:r>
              <a:rPr lang="en-US" baseline="0" dirty="0" smtClean="0"/>
              <a:t> </a:t>
            </a:r>
            <a:r>
              <a:rPr lang="en-US" dirty="0" smtClean="0"/>
              <a:t>than in the “Tumor” group. Survival duration of mice injected</a:t>
            </a:r>
          </a:p>
          <a:p>
            <a:r>
              <a:rPr lang="en-US" dirty="0" smtClean="0"/>
              <a:t>with macrophages reprogrammed towards the M1 phenotype</a:t>
            </a:r>
            <a:r>
              <a:rPr lang="ru-RU" dirty="0" smtClean="0"/>
              <a:t> </a:t>
            </a:r>
            <a:r>
              <a:rPr lang="en-US" dirty="0" smtClean="0"/>
              <a:t>and stimulated with LPS was longer than survival duration of</a:t>
            </a:r>
          </a:p>
          <a:p>
            <a:r>
              <a:rPr lang="en-US" dirty="0" smtClean="0"/>
              <a:t>mice injected with the antitumor drug cisplatin («Tumor + cisplatin</a:t>
            </a:r>
            <a:r>
              <a:rPr lang="en-US" baseline="0" dirty="0" smtClean="0"/>
              <a:t> </a:t>
            </a:r>
            <a:r>
              <a:rPr lang="en-US" dirty="0" smtClean="0"/>
              <a:t>» group).</a:t>
            </a:r>
          </a:p>
          <a:p>
            <a:r>
              <a:rPr lang="en-US" dirty="0" smtClean="0"/>
              <a:t>Infusion of PBS (“Tumor + PBS” group) or non-reprogrammed,</a:t>
            </a:r>
            <a:r>
              <a:rPr lang="en-US" baseline="0" dirty="0" smtClean="0"/>
              <a:t> </a:t>
            </a:r>
            <a:r>
              <a:rPr lang="en-US" dirty="0" smtClean="0"/>
              <a:t>LPS-stimulated macrophages (“Tumor + M0-Mac” group) did not</a:t>
            </a:r>
          </a:p>
          <a:p>
            <a:r>
              <a:rPr lang="en-US" dirty="0" smtClean="0"/>
              <a:t>significantly influence the survival duration in mice with EAC.</a:t>
            </a:r>
            <a:r>
              <a:rPr lang="en-US" baseline="0" dirty="0" smtClean="0"/>
              <a:t> </a:t>
            </a:r>
            <a:r>
              <a:rPr lang="en-US" dirty="0" smtClean="0"/>
              <a:t>The toxic effect of EAC in all groups was evident as progressive</a:t>
            </a:r>
          </a:p>
          <a:p>
            <a:r>
              <a:rPr lang="en-US" dirty="0" err="1" smtClean="0"/>
              <a:t>ascitic</a:t>
            </a:r>
            <a:r>
              <a:rPr lang="en-US" dirty="0" smtClean="0"/>
              <a:t> fluid accumulation in peritoneal cavity and, therefore, increasing body weight of mice. However, in mice injected</a:t>
            </a:r>
            <a:r>
              <a:rPr lang="en-US" baseline="0" dirty="0" smtClean="0"/>
              <a:t> </a:t>
            </a:r>
            <a:r>
              <a:rPr lang="en-US" dirty="0" smtClean="0"/>
              <a:t>with macrophages reprogrammed towards the M1 phenotype</a:t>
            </a:r>
            <a:r>
              <a:rPr lang="en-US" baseline="0" dirty="0" smtClean="0"/>
              <a:t> </a:t>
            </a:r>
            <a:r>
              <a:rPr lang="en-US" dirty="0" smtClean="0"/>
              <a:t>and stimulated with LPS (“Tumor + M1-Mac” group), the</a:t>
            </a:r>
            <a:r>
              <a:rPr lang="en-US" baseline="0" dirty="0" smtClean="0"/>
              <a:t> </a:t>
            </a:r>
            <a:r>
              <a:rPr lang="en-US" dirty="0" smtClean="0"/>
              <a:t>body weight increased by 6.5±1.1% at 11 days of EAC development</a:t>
            </a:r>
          </a:p>
          <a:p>
            <a:r>
              <a:rPr lang="en-US" dirty="0" smtClean="0"/>
              <a:t>from the 1st day, whereas in mice not injected with</a:t>
            </a:r>
            <a:r>
              <a:rPr lang="en-US" baseline="0" dirty="0" smtClean="0"/>
              <a:t> </a:t>
            </a:r>
            <a:r>
              <a:rPr lang="en-US" dirty="0" smtClean="0"/>
              <a:t>macrophages (“Tumor” group), the body weight increased by</a:t>
            </a:r>
          </a:p>
          <a:p>
            <a:r>
              <a:rPr lang="en-US" dirty="0" smtClean="0"/>
              <a:t>12.7±1.8% (p&lt;0.01), i.e., twice as much as in macrophage treated</a:t>
            </a:r>
            <a:r>
              <a:rPr lang="en-US" baseline="0" dirty="0" smtClean="0"/>
              <a:t> </a:t>
            </a:r>
            <a:r>
              <a:rPr lang="en-US" dirty="0" smtClean="0"/>
              <a:t>mice.</a:t>
            </a:r>
            <a:endParaRPr lang="ru-RU" dirty="0"/>
          </a:p>
        </p:txBody>
      </p:sp>
      <p:sp>
        <p:nvSpPr>
          <p:cNvPr id="4" name="Номер слайда 3"/>
          <p:cNvSpPr>
            <a:spLocks noGrp="1"/>
          </p:cNvSpPr>
          <p:nvPr>
            <p:ph type="sldNum" sz="quarter" idx="10"/>
          </p:nvPr>
        </p:nvSpPr>
        <p:spPr/>
        <p:txBody>
          <a:bodyPr/>
          <a:lstStyle/>
          <a:p>
            <a:fld id="{981DD502-C1FA-4BA2-B6CA-021FB18ADDB3}" type="slidenum">
              <a:rPr lang="ru-RU" altLang="ru-RU" smtClean="0"/>
              <a:pPr/>
              <a:t>12</a:t>
            </a:fld>
            <a:endParaRPr lang="ru-RU" altLang="ru-RU"/>
          </a:p>
        </p:txBody>
      </p:sp>
    </p:spTree>
    <p:extLst>
      <p:ext uri="{BB962C8B-B14F-4D97-AF65-F5344CB8AC3E}">
        <p14:creationId xmlns:p14="http://schemas.microsoft.com/office/powerpoint/2010/main" val="4209544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On</a:t>
            </a:r>
            <a:r>
              <a:rPr lang="en-US" baseline="0" dirty="0" smtClean="0"/>
              <a:t> this slide you can see </a:t>
            </a:r>
            <a:r>
              <a:rPr lang="en-US" dirty="0" smtClean="0"/>
              <a:t>mice on day 11 after the EAC cell injection. It is</a:t>
            </a:r>
          </a:p>
          <a:p>
            <a:r>
              <a:rPr lang="en-US" dirty="0" smtClean="0"/>
              <a:t>obvious that peritoneal accumulation of </a:t>
            </a:r>
            <a:r>
              <a:rPr lang="en-US" dirty="0" err="1" smtClean="0"/>
              <a:t>ascitic</a:t>
            </a:r>
            <a:r>
              <a:rPr lang="en-US" dirty="0" smtClean="0"/>
              <a:t> fluid was significantly</a:t>
            </a:r>
          </a:p>
          <a:p>
            <a:r>
              <a:rPr lang="en-US" dirty="0" smtClean="0"/>
              <a:t>less severe in mice injected with macrophages reprogrammed</a:t>
            </a:r>
          </a:p>
          <a:p>
            <a:r>
              <a:rPr lang="en-US" dirty="0" smtClean="0"/>
              <a:t>towards the M1 phenotype and stimulated with</a:t>
            </a:r>
          </a:p>
          <a:p>
            <a:r>
              <a:rPr lang="en-US" dirty="0" smtClean="0"/>
              <a:t>LPS than in mice not injected with macrophages.</a:t>
            </a:r>
          </a:p>
          <a:p>
            <a:r>
              <a:rPr lang="en-US" dirty="0" smtClean="0"/>
              <a:t>Infusion of PBS (“Tumor + PBS” group) or non-reprogrammed,</a:t>
            </a:r>
          </a:p>
          <a:p>
            <a:r>
              <a:rPr lang="en-US" dirty="0" smtClean="0"/>
              <a:t>LPS-stimulated macrophages (“Tumor + M0-Mac” group) did</a:t>
            </a:r>
          </a:p>
          <a:p>
            <a:r>
              <a:rPr lang="en-US" dirty="0" smtClean="0"/>
              <a:t>not significantly influence the weight gain of mice with EAC.</a:t>
            </a:r>
            <a:endParaRPr lang="ru-RU" dirty="0"/>
          </a:p>
        </p:txBody>
      </p:sp>
      <p:sp>
        <p:nvSpPr>
          <p:cNvPr id="4" name="Номер слайда 3"/>
          <p:cNvSpPr>
            <a:spLocks noGrp="1"/>
          </p:cNvSpPr>
          <p:nvPr>
            <p:ph type="sldNum" sz="quarter" idx="10"/>
          </p:nvPr>
        </p:nvSpPr>
        <p:spPr/>
        <p:txBody>
          <a:bodyPr/>
          <a:lstStyle/>
          <a:p>
            <a:fld id="{981DD502-C1FA-4BA2-B6CA-021FB18ADDB3}" type="slidenum">
              <a:rPr lang="ru-RU" altLang="ru-RU" smtClean="0"/>
              <a:pPr/>
              <a:t>13</a:t>
            </a:fld>
            <a:endParaRPr lang="ru-RU" altLang="ru-RU"/>
          </a:p>
        </p:txBody>
      </p:sp>
    </p:spTree>
    <p:extLst>
      <p:ext uri="{BB962C8B-B14F-4D97-AF65-F5344CB8AC3E}">
        <p14:creationId xmlns:p14="http://schemas.microsoft.com/office/powerpoint/2010/main" val="231921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Therefore, injection of macrophages reprogrammed in vitro towards</a:t>
            </a:r>
            <a:r>
              <a:rPr lang="en-US" baseline="0" dirty="0" smtClean="0"/>
              <a:t> </a:t>
            </a:r>
            <a:r>
              <a:rPr lang="en-US" dirty="0" smtClean="0"/>
              <a:t>the M1 phenotype and stimulated with LPS significantly</a:t>
            </a:r>
          </a:p>
          <a:p>
            <a:r>
              <a:rPr lang="en-US" dirty="0" smtClean="0"/>
              <a:t>increased the resistance of mice to development of EAC, which</a:t>
            </a:r>
            <a:r>
              <a:rPr lang="en-US" baseline="0" dirty="0" smtClean="0"/>
              <a:t> </a:t>
            </a:r>
            <a:r>
              <a:rPr lang="en-US" dirty="0" smtClean="0"/>
              <a:t>is confirmed by differences in survival duration and peritoneal</a:t>
            </a:r>
          </a:p>
          <a:p>
            <a:r>
              <a:rPr lang="en-US" dirty="0" smtClean="0"/>
              <a:t>accumulation of </a:t>
            </a:r>
            <a:r>
              <a:rPr lang="en-US" dirty="0" err="1" smtClean="0"/>
              <a:t>ascitic</a:t>
            </a:r>
            <a:r>
              <a:rPr lang="en-US" dirty="0" smtClean="0"/>
              <a:t> fluid between mice injected and not</a:t>
            </a:r>
            <a:r>
              <a:rPr lang="en-US" baseline="0" dirty="0" smtClean="0"/>
              <a:t> </a:t>
            </a:r>
            <a:r>
              <a:rPr lang="en-US" dirty="0" smtClean="0"/>
              <a:t>injected with macrophages</a:t>
            </a:r>
          </a:p>
          <a:p>
            <a:r>
              <a:rPr lang="en-US" dirty="0" smtClean="0"/>
              <a:t>The main result of the study was that the macrophages reprogrammed</a:t>
            </a:r>
            <a:r>
              <a:rPr lang="en-US" baseline="0" dirty="0" smtClean="0"/>
              <a:t> </a:t>
            </a:r>
            <a:r>
              <a:rPr lang="en-US" dirty="0" smtClean="0"/>
              <a:t>in vitro towards the M1 phenotype and activated</a:t>
            </a:r>
          </a:p>
          <a:p>
            <a:r>
              <a:rPr lang="en-US" dirty="0" smtClean="0"/>
              <a:t>by LPS prolonged the lifespan of mice with EAC. The antitumor</a:t>
            </a:r>
            <a:r>
              <a:rPr lang="en-US" baseline="0" dirty="0" smtClean="0"/>
              <a:t> </a:t>
            </a:r>
            <a:r>
              <a:rPr lang="en-US" dirty="0" smtClean="0"/>
              <a:t>effect of these macrophages in EAC is consistent with</a:t>
            </a:r>
          </a:p>
          <a:p>
            <a:r>
              <a:rPr lang="en-US" dirty="0" smtClean="0"/>
              <a:t>the view that M1 macrophages possess antitumor properties.</a:t>
            </a:r>
            <a:endParaRPr lang="ru-RU" dirty="0"/>
          </a:p>
        </p:txBody>
      </p:sp>
      <p:sp>
        <p:nvSpPr>
          <p:cNvPr id="4" name="Номер слайда 3"/>
          <p:cNvSpPr>
            <a:spLocks noGrp="1"/>
          </p:cNvSpPr>
          <p:nvPr>
            <p:ph type="sldNum" sz="quarter" idx="10"/>
          </p:nvPr>
        </p:nvSpPr>
        <p:spPr/>
        <p:txBody>
          <a:bodyPr/>
          <a:lstStyle/>
          <a:p>
            <a:fld id="{981DD502-C1FA-4BA2-B6CA-021FB18ADDB3}" type="slidenum">
              <a:rPr lang="ru-RU" altLang="ru-RU" smtClean="0"/>
              <a:pPr/>
              <a:t>14</a:t>
            </a:fld>
            <a:endParaRPr lang="ru-RU" altLang="ru-RU"/>
          </a:p>
        </p:txBody>
      </p:sp>
    </p:spTree>
    <p:extLst>
      <p:ext uri="{BB962C8B-B14F-4D97-AF65-F5344CB8AC3E}">
        <p14:creationId xmlns:p14="http://schemas.microsoft.com/office/powerpoint/2010/main" val="276674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Macrophages play a key role in disorders of the immune response</a:t>
            </a:r>
            <a:r>
              <a:rPr lang="en-US" baseline="0" dirty="0" smtClean="0"/>
              <a:t> </a:t>
            </a:r>
            <a:r>
              <a:rPr lang="en-US" dirty="0" smtClean="0"/>
              <a:t>in carcinogenesis. Macrophages located in the</a:t>
            </a:r>
          </a:p>
          <a:p>
            <a:r>
              <a:rPr lang="en-US" dirty="0" smtClean="0"/>
              <a:t>tumor growth area are called tumor-associated macrophages</a:t>
            </a:r>
            <a:r>
              <a:rPr lang="en-US" baseline="0" dirty="0" smtClean="0"/>
              <a:t> </a:t>
            </a:r>
            <a:r>
              <a:rPr lang="en-US" dirty="0" smtClean="0"/>
              <a:t>(TAM). Depending on the microenvironment created by the</a:t>
            </a:r>
          </a:p>
          <a:p>
            <a:r>
              <a:rPr lang="en-US" dirty="0" smtClean="0"/>
              <a:t>growing tumor and lesion tissue, macrophages acquire a M1</a:t>
            </a:r>
            <a:r>
              <a:rPr lang="en-US" baseline="0" dirty="0" smtClean="0"/>
              <a:t> </a:t>
            </a:r>
            <a:r>
              <a:rPr lang="en-US" dirty="0" smtClean="0"/>
              <a:t>or M2 phenotype.</a:t>
            </a:r>
            <a:endParaRPr lang="ru-RU" dirty="0"/>
          </a:p>
        </p:txBody>
      </p:sp>
      <p:sp>
        <p:nvSpPr>
          <p:cNvPr id="4" name="Номер слайда 3"/>
          <p:cNvSpPr>
            <a:spLocks noGrp="1"/>
          </p:cNvSpPr>
          <p:nvPr>
            <p:ph type="sldNum" sz="quarter" idx="10"/>
          </p:nvPr>
        </p:nvSpPr>
        <p:spPr/>
        <p:txBody>
          <a:bodyPr/>
          <a:lstStyle/>
          <a:p>
            <a:fld id="{981DD502-C1FA-4BA2-B6CA-021FB18ADDB3}" type="slidenum">
              <a:rPr lang="ru-RU" altLang="ru-RU" smtClean="0"/>
              <a:pPr/>
              <a:t>2</a:t>
            </a:fld>
            <a:endParaRPr lang="ru-RU" altLang="ru-RU"/>
          </a:p>
        </p:txBody>
      </p:sp>
    </p:spTree>
    <p:extLst>
      <p:ext uri="{BB962C8B-B14F-4D97-AF65-F5344CB8AC3E}">
        <p14:creationId xmlns:p14="http://schemas.microsoft.com/office/powerpoint/2010/main" val="1569824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M1 phenotype of TAM (TAM-M1) exhibits</a:t>
            </a:r>
            <a:r>
              <a:rPr lang="en-US" baseline="0" dirty="0" smtClean="0"/>
              <a:t> </a:t>
            </a:r>
            <a:r>
              <a:rPr lang="en-US" dirty="0" smtClean="0"/>
              <a:t>anti-tumor features and contributes to destruction of</a:t>
            </a:r>
            <a:r>
              <a:rPr lang="en-US" baseline="0" dirty="0" smtClean="0"/>
              <a:t> </a:t>
            </a:r>
            <a:r>
              <a:rPr lang="en-US" dirty="0" smtClean="0"/>
              <a:t>the tumor by means of nitric oxide (NO) production, secretion</a:t>
            </a:r>
          </a:p>
          <a:p>
            <a:r>
              <a:rPr lang="en-US" dirty="0" smtClean="0"/>
              <a:t>of </a:t>
            </a:r>
            <a:r>
              <a:rPr lang="en-US" dirty="0" err="1" smtClean="0"/>
              <a:t>proinflammatory</a:t>
            </a:r>
            <a:r>
              <a:rPr lang="en-US" dirty="0" smtClean="0"/>
              <a:t> cytokines, activation of natural</a:t>
            </a:r>
            <a:r>
              <a:rPr lang="en-US" baseline="0" dirty="0" smtClean="0"/>
              <a:t> </a:t>
            </a:r>
            <a:r>
              <a:rPr lang="en-US" dirty="0" smtClean="0"/>
              <a:t>killer cells, and presentation of tumor antigens to lymphocytes. However the majority of tumors, especially malignant</a:t>
            </a:r>
            <a:r>
              <a:rPr lang="en-US" baseline="0" dirty="0" smtClean="0"/>
              <a:t> </a:t>
            </a:r>
            <a:r>
              <a:rPr lang="en-US" dirty="0" smtClean="0"/>
              <a:t>ones, trigger mechanisms of macrophage reprogramming.</a:t>
            </a:r>
            <a:r>
              <a:rPr lang="en-US" baseline="0" dirty="0" smtClean="0"/>
              <a:t> </a:t>
            </a:r>
            <a:r>
              <a:rPr lang="en-US" dirty="0" smtClean="0"/>
              <a:t>Tumor cells begin producing anti-inflammatory cytokines</a:t>
            </a:r>
          </a:p>
          <a:p>
            <a:r>
              <a:rPr lang="en-US" dirty="0" smtClean="0"/>
              <a:t>TGF-b1, IL-4, IL-10, and PGE2, which restrict production</a:t>
            </a:r>
            <a:r>
              <a:rPr lang="en-US" baseline="0" dirty="0" smtClean="0"/>
              <a:t> </a:t>
            </a:r>
            <a:r>
              <a:rPr lang="en-US" dirty="0" smtClean="0"/>
              <a:t>of anti-tumor factors, such as NO, TNF-a, and IFN-g, and reprogram</a:t>
            </a:r>
          </a:p>
          <a:p>
            <a:r>
              <a:rPr lang="en-US" dirty="0" smtClean="0"/>
              <a:t>macrophages towards the M2 pro-tumor phenotype.</a:t>
            </a:r>
            <a:r>
              <a:rPr lang="en-US" baseline="0" dirty="0" smtClean="0"/>
              <a:t> </a:t>
            </a:r>
            <a:r>
              <a:rPr lang="en-US" dirty="0" smtClean="0"/>
              <a:t>Furthermore, tumor cells deteriorate the antigen-presenting</a:t>
            </a:r>
          </a:p>
          <a:p>
            <a:r>
              <a:rPr lang="en-US" dirty="0" smtClean="0"/>
              <a:t>function of macrophages. As a consequence, macrophages</a:t>
            </a:r>
            <a:r>
              <a:rPr lang="en-US" baseline="0" dirty="0" smtClean="0"/>
              <a:t> </a:t>
            </a:r>
            <a:r>
              <a:rPr lang="en-US" dirty="0" smtClean="0"/>
              <a:t>that migrate to the tumor area specifically to destroy</a:t>
            </a:r>
          </a:p>
          <a:p>
            <a:r>
              <a:rPr lang="en-US" dirty="0" smtClean="0"/>
              <a:t>tumor cells become tumor “team-mates”. The M2 phenotype</a:t>
            </a:r>
            <a:r>
              <a:rPr lang="en-US" baseline="0" dirty="0" smtClean="0"/>
              <a:t> </a:t>
            </a:r>
            <a:r>
              <a:rPr lang="en-US" dirty="0" smtClean="0"/>
              <a:t>of TAM (TAM-M2) suppresses the anti-tumor immunity, promotes</a:t>
            </a:r>
          </a:p>
          <a:p>
            <a:r>
              <a:rPr lang="en-US" dirty="0" smtClean="0"/>
              <a:t>growth and vascularization of the tumor, as well as tumor</a:t>
            </a:r>
            <a:r>
              <a:rPr lang="en-US" baseline="0" dirty="0" smtClean="0"/>
              <a:t> </a:t>
            </a:r>
            <a:r>
              <a:rPr lang="en-US" dirty="0" smtClean="0"/>
              <a:t>cell invasion and cancer dissemination. Indeed, according</a:t>
            </a:r>
          </a:p>
          <a:p>
            <a:r>
              <a:rPr lang="en-US" dirty="0" smtClean="0"/>
              <a:t>to clinical and experimental data, the amount of TAM-M2s</a:t>
            </a:r>
            <a:r>
              <a:rPr lang="en-US" baseline="0" dirty="0" smtClean="0"/>
              <a:t> </a:t>
            </a:r>
            <a:r>
              <a:rPr lang="en-US" dirty="0" smtClean="0"/>
              <a:t>in the tumor area correlates with a poor prognosis during tumor</a:t>
            </a:r>
          </a:p>
          <a:p>
            <a:r>
              <a:rPr lang="en-US" dirty="0" smtClean="0"/>
              <a:t>growth. Recently, the concept of a continuum has</a:t>
            </a:r>
            <a:r>
              <a:rPr lang="en-US" baseline="0" dirty="0" smtClean="0"/>
              <a:t> </a:t>
            </a:r>
            <a:r>
              <a:rPr lang="en-US" dirty="0" smtClean="0"/>
              <a:t>been proposed. This concept implies that the TAM phenotype</a:t>
            </a:r>
          </a:p>
          <a:p>
            <a:r>
              <a:rPr lang="en-US" dirty="0" smtClean="0"/>
              <a:t>varies along a continuous </a:t>
            </a:r>
            <a:r>
              <a:rPr lang="en-US" dirty="0" err="1" smtClean="0"/>
              <a:t>proinflammatory</a:t>
            </a:r>
            <a:r>
              <a:rPr lang="en-US" dirty="0" smtClean="0"/>
              <a:t> spectrum, in</a:t>
            </a:r>
            <a:r>
              <a:rPr lang="en-US" baseline="0" dirty="0" smtClean="0"/>
              <a:t> </a:t>
            </a:r>
            <a:r>
              <a:rPr lang="en-US" dirty="0" smtClean="0"/>
              <a:t>a range from M1 (anti-</a:t>
            </a:r>
            <a:r>
              <a:rPr lang="en-US" dirty="0" err="1" smtClean="0"/>
              <a:t>tumour</a:t>
            </a:r>
            <a:r>
              <a:rPr lang="en-US" dirty="0" smtClean="0"/>
              <a:t>) to M2 (pro-</a:t>
            </a:r>
            <a:r>
              <a:rPr lang="en-US" dirty="0" err="1" smtClean="0"/>
              <a:t>tumour</a:t>
            </a:r>
            <a:r>
              <a:rPr lang="en-US" dirty="0" smtClean="0"/>
              <a:t>).</a:t>
            </a:r>
            <a:endParaRPr lang="ru-RU" dirty="0" smtClean="0"/>
          </a:p>
          <a:p>
            <a:endParaRPr lang="ru-RU" dirty="0"/>
          </a:p>
        </p:txBody>
      </p:sp>
      <p:sp>
        <p:nvSpPr>
          <p:cNvPr id="4" name="Номер слайда 3"/>
          <p:cNvSpPr>
            <a:spLocks noGrp="1"/>
          </p:cNvSpPr>
          <p:nvPr>
            <p:ph type="sldNum" sz="quarter" idx="10"/>
          </p:nvPr>
        </p:nvSpPr>
        <p:spPr/>
        <p:txBody>
          <a:bodyPr/>
          <a:lstStyle/>
          <a:p>
            <a:fld id="{981DD502-C1FA-4BA2-B6CA-021FB18ADDB3}" type="slidenum">
              <a:rPr lang="ru-RU" altLang="ru-RU" smtClean="0"/>
              <a:pPr/>
              <a:t>3</a:t>
            </a:fld>
            <a:endParaRPr lang="ru-RU" altLang="ru-RU"/>
          </a:p>
        </p:txBody>
      </p:sp>
    </p:spTree>
    <p:extLst>
      <p:ext uri="{BB962C8B-B14F-4D97-AF65-F5344CB8AC3E}">
        <p14:creationId xmlns:p14="http://schemas.microsoft.com/office/powerpoint/2010/main" val="176298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Based on these data, we suggested that M1 macrophages accumulating</a:t>
            </a:r>
            <a:r>
              <a:rPr lang="en-US" baseline="0" dirty="0" smtClean="0"/>
              <a:t> </a:t>
            </a:r>
            <a:r>
              <a:rPr lang="en-US" dirty="0" smtClean="0"/>
              <a:t>in the tumor area could limit carcinogenesis and</a:t>
            </a:r>
            <a:r>
              <a:rPr lang="en-US" baseline="0" dirty="0" smtClean="0"/>
              <a:t> </a:t>
            </a:r>
            <a:r>
              <a:rPr lang="en-US" dirty="0" smtClean="0"/>
              <a:t>extend the lifetime of the tumor host.</a:t>
            </a:r>
            <a:endParaRPr lang="ru-RU" dirty="0"/>
          </a:p>
        </p:txBody>
      </p:sp>
      <p:sp>
        <p:nvSpPr>
          <p:cNvPr id="4" name="Номер слайда 3"/>
          <p:cNvSpPr>
            <a:spLocks noGrp="1"/>
          </p:cNvSpPr>
          <p:nvPr>
            <p:ph type="sldNum" sz="quarter" idx="10"/>
          </p:nvPr>
        </p:nvSpPr>
        <p:spPr/>
        <p:txBody>
          <a:bodyPr/>
          <a:lstStyle/>
          <a:p>
            <a:fld id="{981DD502-C1FA-4BA2-B6CA-021FB18ADDB3}" type="slidenum">
              <a:rPr lang="ru-RU" altLang="ru-RU" smtClean="0"/>
              <a:pPr/>
              <a:t>4</a:t>
            </a:fld>
            <a:endParaRPr lang="ru-RU" altLang="ru-RU"/>
          </a:p>
        </p:txBody>
      </p:sp>
    </p:spTree>
    <p:extLst>
      <p:ext uri="{BB962C8B-B14F-4D97-AF65-F5344CB8AC3E}">
        <p14:creationId xmlns:p14="http://schemas.microsoft.com/office/powerpoint/2010/main" val="2452108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ru-RU" dirty="0" smtClean="0"/>
              <a:t>The objectives of the study were to evaluate effects</a:t>
            </a:r>
            <a:r>
              <a:rPr lang="en-US" altLang="ru-RU" baseline="0" dirty="0" smtClean="0"/>
              <a:t> </a:t>
            </a:r>
            <a:r>
              <a:rPr lang="en-US" altLang="ru-RU" dirty="0" smtClean="0"/>
              <a:t>of 1,</a:t>
            </a:r>
            <a:r>
              <a:rPr lang="en-US" altLang="ru-RU" baseline="0" dirty="0" smtClean="0"/>
              <a:t>  2.</a:t>
            </a:r>
            <a:endParaRPr lang="ru-RU" altLang="ru-RU" dirty="0" smtClean="0"/>
          </a:p>
        </p:txBody>
      </p:sp>
      <p:sp>
        <p:nvSpPr>
          <p:cNvPr id="23556" name="Номер слайда 3"/>
          <p:cNvSpPr>
            <a:spLocks noGrp="1"/>
          </p:cNvSpPr>
          <p:nvPr>
            <p:ph type="sldNum" sz="quarter" idx="5"/>
          </p:nvPr>
        </p:nvSpPr>
        <p:spPr bwMode="auto">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DA92152-833A-4315-B264-DB54C75EC5C8}" type="slidenum">
              <a:rPr lang="ru-RU" altLang="ru-RU">
                <a:solidFill>
                  <a:srgbClr val="000000"/>
                </a:solidFill>
                <a:latin typeface="Calibri" panose="020F0502020204030204" pitchFamily="34" charset="0"/>
              </a:rPr>
              <a:pPr eaLnBrk="1" hangingPunct="1"/>
              <a:t>6</a:t>
            </a:fld>
            <a:endParaRPr lang="ru-RU" altLang="ru-RU">
              <a:solidFill>
                <a:srgbClr val="000000"/>
              </a:solidFill>
              <a:latin typeface="Calibri" panose="020F0502020204030204" pitchFamily="34" charset="0"/>
            </a:endParaRPr>
          </a:p>
        </p:txBody>
      </p:sp>
    </p:spTree>
    <p:extLst>
      <p:ext uri="{BB962C8B-B14F-4D97-AF65-F5344CB8AC3E}">
        <p14:creationId xmlns:p14="http://schemas.microsoft.com/office/powerpoint/2010/main" val="60963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81DD502-C1FA-4BA2-B6CA-021FB18ADDB3}" type="slidenum">
              <a:rPr lang="ru-RU" altLang="ru-RU" smtClean="0"/>
              <a:pPr/>
              <a:t>7</a:t>
            </a:fld>
            <a:endParaRPr lang="ru-RU" altLang="ru-RU"/>
          </a:p>
        </p:txBody>
      </p:sp>
    </p:spTree>
    <p:extLst>
      <p:ext uri="{BB962C8B-B14F-4D97-AF65-F5344CB8AC3E}">
        <p14:creationId xmlns:p14="http://schemas.microsoft.com/office/powerpoint/2010/main" val="157504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study design implicated formation of 5 groups. They are presented on the slide.</a:t>
            </a:r>
          </a:p>
          <a:p>
            <a:r>
              <a:rPr lang="en-US" dirty="0" smtClean="0"/>
              <a:t>1. “Tumor” group, mice injected with EAC cells;</a:t>
            </a:r>
          </a:p>
          <a:p>
            <a:r>
              <a:rPr lang="en-US" dirty="0" smtClean="0"/>
              <a:t>2. “Tumor + PBS” group, mice injected with EAC cells with subsequent</a:t>
            </a:r>
          </a:p>
          <a:p>
            <a:r>
              <a:rPr lang="en-US" dirty="0" smtClean="0"/>
              <a:t>infusion of PBS 0.5 ml at 3, 7 and 11 days;</a:t>
            </a:r>
          </a:p>
          <a:p>
            <a:r>
              <a:rPr lang="en-US" dirty="0" smtClean="0"/>
              <a:t>3. “Tumor + M0-Mac” group, mice injected with EAC cells with</a:t>
            </a:r>
          </a:p>
          <a:p>
            <a:r>
              <a:rPr lang="en-US" dirty="0" smtClean="0"/>
              <a:t>subsequent injections of a suspension of 4×106 non-reprogrammed</a:t>
            </a:r>
          </a:p>
          <a:p>
            <a:r>
              <a:rPr lang="en-US" dirty="0" smtClean="0"/>
              <a:t>and stimulated with LPS macrophages in 0.5 ml</a:t>
            </a:r>
          </a:p>
          <a:p>
            <a:r>
              <a:rPr lang="en-US" dirty="0" smtClean="0"/>
              <a:t>of PBS on days 3, 7 and 11 of the experiment;</a:t>
            </a:r>
          </a:p>
          <a:p>
            <a:r>
              <a:rPr lang="en-US" dirty="0" smtClean="0"/>
              <a:t>4. “Tumor + M1-Mac” group, mice injected with EAC cells</a:t>
            </a:r>
          </a:p>
          <a:p>
            <a:r>
              <a:rPr lang="en-US" dirty="0" smtClean="0"/>
              <a:t>with subsequent injections of a suspension of 4×106 reprogrammed</a:t>
            </a:r>
          </a:p>
          <a:p>
            <a:r>
              <a:rPr lang="en-US" dirty="0" smtClean="0"/>
              <a:t>in vitro towards M1 phenotype and stimulated</a:t>
            </a:r>
          </a:p>
          <a:p>
            <a:r>
              <a:rPr lang="en-US" dirty="0" smtClean="0"/>
              <a:t>with LPS macrophages in 0.5 ml of PBS on days 3, 7 and 11</a:t>
            </a:r>
          </a:p>
          <a:p>
            <a:r>
              <a:rPr lang="en-US" dirty="0" smtClean="0"/>
              <a:t>of the experiment;</a:t>
            </a:r>
          </a:p>
          <a:p>
            <a:r>
              <a:rPr lang="en-US" dirty="0" smtClean="0"/>
              <a:t>5. “Tumor + cisplatin” group, mice injected with EAC cells with</a:t>
            </a:r>
          </a:p>
          <a:p>
            <a:r>
              <a:rPr lang="en-US" dirty="0" smtClean="0"/>
              <a:t>subsequent infusion of 0.05 ml of cisplatin (0.5 mg/ml), an</a:t>
            </a:r>
          </a:p>
          <a:p>
            <a:r>
              <a:rPr lang="en-US" dirty="0" smtClean="0"/>
              <a:t>antitumor drug , on days 3, 7 and 11 experimental</a:t>
            </a:r>
          </a:p>
          <a:p>
            <a:r>
              <a:rPr lang="en-US" dirty="0" smtClean="0"/>
              <a:t>days. Cisplatin has been often used as a reference drug.</a:t>
            </a:r>
            <a:endParaRPr lang="ru-RU" dirty="0"/>
          </a:p>
        </p:txBody>
      </p:sp>
      <p:sp>
        <p:nvSpPr>
          <p:cNvPr id="4" name="Номер слайда 3"/>
          <p:cNvSpPr>
            <a:spLocks noGrp="1"/>
          </p:cNvSpPr>
          <p:nvPr>
            <p:ph type="sldNum" sz="quarter" idx="10"/>
          </p:nvPr>
        </p:nvSpPr>
        <p:spPr/>
        <p:txBody>
          <a:bodyPr/>
          <a:lstStyle/>
          <a:p>
            <a:fld id="{981DD502-C1FA-4BA2-B6CA-021FB18ADDB3}" type="slidenum">
              <a:rPr lang="ru-RU" altLang="ru-RU" smtClean="0"/>
              <a:pPr/>
              <a:t>8</a:t>
            </a:fld>
            <a:endParaRPr lang="ru-RU" altLang="ru-RU"/>
          </a:p>
        </p:txBody>
      </p:sp>
    </p:spTree>
    <p:extLst>
      <p:ext uri="{BB962C8B-B14F-4D97-AF65-F5344CB8AC3E}">
        <p14:creationId xmlns:p14="http://schemas.microsoft.com/office/powerpoint/2010/main" val="3267242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On</a:t>
            </a:r>
            <a:r>
              <a:rPr lang="en-US" baseline="0" dirty="0" smtClean="0"/>
              <a:t> the slide we can see </a:t>
            </a:r>
            <a:r>
              <a:rPr lang="en-US" dirty="0" smtClean="0"/>
              <a:t>changes in the nitrite concentration in a culture</a:t>
            </a:r>
            <a:r>
              <a:rPr lang="en-US" baseline="0" dirty="0" smtClean="0"/>
              <a:t> </a:t>
            </a:r>
            <a:r>
              <a:rPr lang="en-US" dirty="0" smtClean="0"/>
              <a:t>medium after in vitro reprogramming towards the M1 phenotype.</a:t>
            </a:r>
          </a:p>
          <a:p>
            <a:r>
              <a:rPr lang="en-US" dirty="0" smtClean="0"/>
              <a:t>Macrophages cultured in the absence of FBS but in the</a:t>
            </a:r>
            <a:r>
              <a:rPr lang="en-US" baseline="0" dirty="0" smtClean="0"/>
              <a:t> </a:t>
            </a:r>
            <a:r>
              <a:rPr lang="en-US" dirty="0" smtClean="0"/>
              <a:t>presence of added INF-g both increased the basal nitrite concentration</a:t>
            </a:r>
          </a:p>
          <a:p>
            <a:r>
              <a:rPr lang="en-US" dirty="0" smtClean="0"/>
              <a:t>(Basal) and significantly increased the nitrite</a:t>
            </a:r>
            <a:r>
              <a:rPr lang="en-US" baseline="0" dirty="0" smtClean="0"/>
              <a:t> </a:t>
            </a:r>
            <a:r>
              <a:rPr lang="en-US" dirty="0" smtClean="0"/>
              <a:t>production response to LPS (LPS). These changes</a:t>
            </a:r>
          </a:p>
          <a:p>
            <a:r>
              <a:rPr lang="en-US" dirty="0" smtClean="0"/>
              <a:t>reflect formation of the M1 phenotype with typical, high NO generating</a:t>
            </a:r>
            <a:r>
              <a:rPr lang="en-US" baseline="0" dirty="0" smtClean="0"/>
              <a:t> </a:t>
            </a:r>
            <a:r>
              <a:rPr lang="en-US" dirty="0" smtClean="0"/>
              <a:t>activity. Thus, by removing FBS and adding IFN-g,</a:t>
            </a:r>
          </a:p>
          <a:p>
            <a:r>
              <a:rPr lang="en-US" dirty="0" smtClean="0"/>
              <a:t>we have successfully reprogrammed the functional phenotype</a:t>
            </a:r>
            <a:r>
              <a:rPr lang="en-US" baseline="0" dirty="0" smtClean="0"/>
              <a:t> </a:t>
            </a:r>
            <a:r>
              <a:rPr lang="en-US" dirty="0" smtClean="0"/>
              <a:t>of murine macrophages towards the M1 phenotype.</a:t>
            </a:r>
            <a:endParaRPr lang="ru-RU" dirty="0"/>
          </a:p>
        </p:txBody>
      </p:sp>
      <p:sp>
        <p:nvSpPr>
          <p:cNvPr id="4" name="Номер слайда 3"/>
          <p:cNvSpPr>
            <a:spLocks noGrp="1"/>
          </p:cNvSpPr>
          <p:nvPr>
            <p:ph type="sldNum" sz="quarter" idx="10"/>
          </p:nvPr>
        </p:nvSpPr>
        <p:spPr/>
        <p:txBody>
          <a:bodyPr/>
          <a:lstStyle/>
          <a:p>
            <a:fld id="{981DD502-C1FA-4BA2-B6CA-021FB18ADDB3}" type="slidenum">
              <a:rPr lang="ru-RU" altLang="ru-RU" smtClean="0"/>
              <a:pPr/>
              <a:t>9</a:t>
            </a:fld>
            <a:endParaRPr lang="ru-RU" altLang="ru-RU"/>
          </a:p>
        </p:txBody>
      </p:sp>
    </p:spTree>
    <p:extLst>
      <p:ext uri="{BB962C8B-B14F-4D97-AF65-F5344CB8AC3E}">
        <p14:creationId xmlns:p14="http://schemas.microsoft.com/office/powerpoint/2010/main" val="3834312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To confirm the effectiveness of macrophage reprogramming we</a:t>
            </a:r>
            <a:r>
              <a:rPr lang="en-US" baseline="0" dirty="0" smtClean="0"/>
              <a:t> </a:t>
            </a:r>
            <a:r>
              <a:rPr lang="en-US" dirty="0" smtClean="0"/>
              <a:t>also evaluated the secretory activity of LPS-stimulated macrophages</a:t>
            </a:r>
          </a:p>
          <a:p>
            <a:r>
              <a:rPr lang="en-US" dirty="0" smtClean="0"/>
              <a:t>by cytokine production. Macrophage reprogramming</a:t>
            </a:r>
            <a:r>
              <a:rPr lang="en-US" baseline="0" dirty="0" smtClean="0"/>
              <a:t> </a:t>
            </a:r>
            <a:r>
              <a:rPr lang="en-US" dirty="0" smtClean="0"/>
              <a:t>towards the M1 phenotype resulted in reduced production of</a:t>
            </a:r>
          </a:p>
          <a:p>
            <a:r>
              <a:rPr lang="en-US" dirty="0" smtClean="0"/>
              <a:t>the anti-inflammatory cytokines, IL-5 and IL-10, and increased</a:t>
            </a:r>
            <a:r>
              <a:rPr lang="en-US" baseline="0" dirty="0" smtClean="0"/>
              <a:t> </a:t>
            </a:r>
            <a:r>
              <a:rPr lang="en-US" dirty="0" smtClean="0"/>
              <a:t>production of the </a:t>
            </a:r>
            <a:r>
              <a:rPr lang="en-US" dirty="0" err="1" smtClean="0"/>
              <a:t>proinflammatory</a:t>
            </a:r>
            <a:r>
              <a:rPr lang="en-US" dirty="0" smtClean="0"/>
              <a:t> cytokines, IL-2, IL-6, TNF-a</a:t>
            </a:r>
          </a:p>
          <a:p>
            <a:r>
              <a:rPr lang="en-US" dirty="0" smtClean="0"/>
              <a:t>and INF-g, as compared with the cytokine production by </a:t>
            </a:r>
            <a:r>
              <a:rPr lang="en-US" dirty="0" err="1" smtClean="0"/>
              <a:t>nonreprogrammed</a:t>
            </a:r>
            <a:r>
              <a:rPr lang="en-US" baseline="0" dirty="0" smtClean="0"/>
              <a:t> </a:t>
            </a:r>
            <a:r>
              <a:rPr lang="en-US" dirty="0" smtClean="0"/>
              <a:t>macrophages. All these changes in cytokine</a:t>
            </a:r>
          </a:p>
          <a:p>
            <a:r>
              <a:rPr lang="en-US" dirty="0" smtClean="0"/>
              <a:t>levels were statistically significant (p&lt;0.05). The most</a:t>
            </a:r>
            <a:r>
              <a:rPr lang="en-US" baseline="0" dirty="0" smtClean="0"/>
              <a:t> </a:t>
            </a:r>
            <a:r>
              <a:rPr lang="en-US" dirty="0" smtClean="0"/>
              <a:t>noticeable effects of reprogramming were an almost 3.5-fold</a:t>
            </a:r>
          </a:p>
          <a:p>
            <a:r>
              <a:rPr lang="en-US" dirty="0" smtClean="0"/>
              <a:t>increase in the level of the </a:t>
            </a:r>
            <a:r>
              <a:rPr lang="en-US" dirty="0" err="1" smtClean="0"/>
              <a:t>proinflammatory</a:t>
            </a:r>
            <a:r>
              <a:rPr lang="en-US" dirty="0" smtClean="0"/>
              <a:t> cytokine, IL-2, and</a:t>
            </a:r>
            <a:r>
              <a:rPr lang="en-US" baseline="0" dirty="0" smtClean="0"/>
              <a:t> </a:t>
            </a:r>
            <a:r>
              <a:rPr lang="en-US" dirty="0" smtClean="0"/>
              <a:t>an almost 50% decrease in the level of the anti-inflammatory</a:t>
            </a:r>
          </a:p>
          <a:p>
            <a:r>
              <a:rPr lang="en-US" dirty="0" smtClean="0"/>
              <a:t>cytokine, IL-5. Such change in the cytokine production</a:t>
            </a:r>
            <a:r>
              <a:rPr lang="en-US" baseline="0" dirty="0" smtClean="0"/>
              <a:t> </a:t>
            </a:r>
            <a:r>
              <a:rPr lang="en-US" dirty="0" smtClean="0"/>
              <a:t>is a feature of macrophage reprogramming towards</a:t>
            </a:r>
          </a:p>
          <a:p>
            <a:r>
              <a:rPr lang="en-US" dirty="0" smtClean="0"/>
              <a:t>the M1 phenotype . Secretory activity specifically of LPS activated</a:t>
            </a:r>
            <a:r>
              <a:rPr lang="en-US" baseline="0" dirty="0" smtClean="0"/>
              <a:t> </a:t>
            </a:r>
            <a:r>
              <a:rPr lang="en-US" dirty="0" smtClean="0"/>
              <a:t>macrophages was evaluated for two reasons. First,</a:t>
            </a:r>
          </a:p>
          <a:p>
            <a:r>
              <a:rPr lang="en-US" dirty="0" smtClean="0"/>
              <a:t>phenotypic differences are most evident in activated macrophages; and second, these were, specifically,</a:t>
            </a:r>
          </a:p>
          <a:p>
            <a:r>
              <a:rPr lang="en-US" dirty="0" smtClean="0"/>
              <a:t>LPS-activated, reprogrammed macrophages that were</a:t>
            </a:r>
            <a:r>
              <a:rPr lang="en-US" baseline="0" dirty="0" smtClean="0"/>
              <a:t> </a:t>
            </a:r>
            <a:r>
              <a:rPr lang="en-US" dirty="0" smtClean="0"/>
              <a:t>injected into mice with tumor to restrict the tumor growth.</a:t>
            </a:r>
            <a:endParaRPr lang="ru-RU" dirty="0"/>
          </a:p>
        </p:txBody>
      </p:sp>
      <p:sp>
        <p:nvSpPr>
          <p:cNvPr id="4" name="Номер слайда 3"/>
          <p:cNvSpPr>
            <a:spLocks noGrp="1"/>
          </p:cNvSpPr>
          <p:nvPr>
            <p:ph type="sldNum" sz="quarter" idx="10"/>
          </p:nvPr>
        </p:nvSpPr>
        <p:spPr/>
        <p:txBody>
          <a:bodyPr/>
          <a:lstStyle/>
          <a:p>
            <a:fld id="{981DD502-C1FA-4BA2-B6CA-021FB18ADDB3}" type="slidenum">
              <a:rPr lang="ru-RU" altLang="ru-RU" smtClean="0"/>
              <a:pPr/>
              <a:t>10</a:t>
            </a:fld>
            <a:endParaRPr lang="ru-RU" altLang="ru-RU"/>
          </a:p>
        </p:txBody>
      </p:sp>
    </p:spTree>
    <p:extLst>
      <p:ext uri="{BB962C8B-B14F-4D97-AF65-F5344CB8AC3E}">
        <p14:creationId xmlns:p14="http://schemas.microsoft.com/office/powerpoint/2010/main" val="1338207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C1D6099B-A6C0-4961-BC2B-01CEC527C04B}" type="datetimeFigureOut">
              <a:rPr lang="ru-RU"/>
              <a:pPr>
                <a:defRPr/>
              </a:pPr>
              <a:t>29.10.2015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B2680F55-E677-4F96-AB5B-6FF1A71FDBCE}" type="slidenum">
              <a:rPr lang="ru-RU" altLang="ru-RU"/>
              <a:pPr/>
              <a:t>‹#›</a:t>
            </a:fld>
            <a:endParaRPr lang="ru-RU" altLang="ru-RU"/>
          </a:p>
        </p:txBody>
      </p:sp>
    </p:spTree>
    <p:extLst>
      <p:ext uri="{BB962C8B-B14F-4D97-AF65-F5344CB8AC3E}">
        <p14:creationId xmlns:p14="http://schemas.microsoft.com/office/powerpoint/2010/main" val="395950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DE911DE-3A03-4260-8BB6-7AA0BC12CFD1}" type="datetimeFigureOut">
              <a:rPr lang="ru-RU"/>
              <a:pPr>
                <a:defRPr/>
              </a:pPr>
              <a:t>29.10.2015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95FB701A-D089-47C2-BBD9-1FC770FAC07B}" type="slidenum">
              <a:rPr lang="ru-RU" altLang="ru-RU"/>
              <a:pPr/>
              <a:t>‹#›</a:t>
            </a:fld>
            <a:endParaRPr lang="ru-RU" altLang="ru-RU"/>
          </a:p>
        </p:txBody>
      </p:sp>
    </p:spTree>
    <p:extLst>
      <p:ext uri="{BB962C8B-B14F-4D97-AF65-F5344CB8AC3E}">
        <p14:creationId xmlns:p14="http://schemas.microsoft.com/office/powerpoint/2010/main" val="824632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3F1C364-BFC7-4BA1-B412-E42AAFF0E1C0}" type="datetimeFigureOut">
              <a:rPr lang="ru-RU"/>
              <a:pPr>
                <a:defRPr/>
              </a:pPr>
              <a:t>29.10.2015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01135FA1-9566-44A2-8C79-4343BE2B8F78}" type="slidenum">
              <a:rPr lang="ru-RU" altLang="ru-RU"/>
              <a:pPr/>
              <a:t>‹#›</a:t>
            </a:fld>
            <a:endParaRPr lang="ru-RU" altLang="ru-RU"/>
          </a:p>
        </p:txBody>
      </p:sp>
    </p:spTree>
    <p:extLst>
      <p:ext uri="{BB962C8B-B14F-4D97-AF65-F5344CB8AC3E}">
        <p14:creationId xmlns:p14="http://schemas.microsoft.com/office/powerpoint/2010/main" val="81961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39D4F87-579E-4CD2-881C-10C06935DC59}" type="datetimeFigureOut">
              <a:rPr lang="ru-RU"/>
              <a:pPr>
                <a:defRPr/>
              </a:pPr>
              <a:t>29.10.2015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6F6E03C7-69A5-452E-B29A-720F780F39D4}" type="slidenum">
              <a:rPr lang="ru-RU" altLang="ru-RU"/>
              <a:pPr/>
              <a:t>‹#›</a:t>
            </a:fld>
            <a:endParaRPr lang="ru-RU" altLang="ru-RU"/>
          </a:p>
        </p:txBody>
      </p:sp>
    </p:spTree>
    <p:extLst>
      <p:ext uri="{BB962C8B-B14F-4D97-AF65-F5344CB8AC3E}">
        <p14:creationId xmlns:p14="http://schemas.microsoft.com/office/powerpoint/2010/main" val="299941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D3F1600A-5C4D-410C-B516-841F75E3053D}" type="datetimeFigureOut">
              <a:rPr lang="ru-RU"/>
              <a:pPr>
                <a:defRPr/>
              </a:pPr>
              <a:t>29.10.2015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13A150CC-330F-4DB8-B678-C50B79889AFD}" type="slidenum">
              <a:rPr lang="ru-RU" altLang="ru-RU"/>
              <a:pPr/>
              <a:t>‹#›</a:t>
            </a:fld>
            <a:endParaRPr lang="ru-RU" altLang="ru-RU"/>
          </a:p>
        </p:txBody>
      </p:sp>
    </p:spTree>
    <p:extLst>
      <p:ext uri="{BB962C8B-B14F-4D97-AF65-F5344CB8AC3E}">
        <p14:creationId xmlns:p14="http://schemas.microsoft.com/office/powerpoint/2010/main" val="3205181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A085CCD-12DE-404E-AFB5-3F8133AFDE72}" type="datetimeFigureOut">
              <a:rPr lang="ru-RU"/>
              <a:pPr>
                <a:defRPr/>
              </a:pPr>
              <a:t>29.10.2015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17D375DE-3152-489C-A68E-BAB2F108C695}" type="slidenum">
              <a:rPr lang="ru-RU" altLang="ru-RU"/>
              <a:pPr/>
              <a:t>‹#›</a:t>
            </a:fld>
            <a:endParaRPr lang="ru-RU" altLang="ru-RU"/>
          </a:p>
        </p:txBody>
      </p:sp>
    </p:spTree>
    <p:extLst>
      <p:ext uri="{BB962C8B-B14F-4D97-AF65-F5344CB8AC3E}">
        <p14:creationId xmlns:p14="http://schemas.microsoft.com/office/powerpoint/2010/main" val="3382181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601359A6-4181-447A-8721-D16625769F48}" type="datetimeFigureOut">
              <a:rPr lang="ru-RU"/>
              <a:pPr>
                <a:defRPr/>
              </a:pPr>
              <a:t>29.10.2015</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fld id="{DDA2C9DC-C710-42EF-B8F4-80CA9E9D2592}" type="slidenum">
              <a:rPr lang="ru-RU" altLang="ru-RU"/>
              <a:pPr/>
              <a:t>‹#›</a:t>
            </a:fld>
            <a:endParaRPr lang="ru-RU" altLang="ru-RU"/>
          </a:p>
        </p:txBody>
      </p:sp>
    </p:spTree>
    <p:extLst>
      <p:ext uri="{BB962C8B-B14F-4D97-AF65-F5344CB8AC3E}">
        <p14:creationId xmlns:p14="http://schemas.microsoft.com/office/powerpoint/2010/main" val="4013932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97CC4EA7-DA9F-4347-A3DF-0DD3E7A2B22D}" type="datetimeFigureOut">
              <a:rPr lang="ru-RU"/>
              <a:pPr>
                <a:defRPr/>
              </a:pPr>
              <a:t>29.10.2015</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fld id="{BD2676C5-5351-4F97-A053-04972862620C}" type="slidenum">
              <a:rPr lang="ru-RU" altLang="ru-RU"/>
              <a:pPr/>
              <a:t>‹#›</a:t>
            </a:fld>
            <a:endParaRPr lang="ru-RU" altLang="ru-RU"/>
          </a:p>
        </p:txBody>
      </p:sp>
    </p:spTree>
    <p:extLst>
      <p:ext uri="{BB962C8B-B14F-4D97-AF65-F5344CB8AC3E}">
        <p14:creationId xmlns:p14="http://schemas.microsoft.com/office/powerpoint/2010/main" val="2350026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9FDB4DB-2CD2-4A84-A792-6F8E4EB00004}" type="datetimeFigureOut">
              <a:rPr lang="ru-RU"/>
              <a:pPr>
                <a:defRPr/>
              </a:pPr>
              <a:t>29.10.2015</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fld id="{D9A6070E-BD38-42DB-BB9E-5D7EFC097B37}" type="slidenum">
              <a:rPr lang="ru-RU" altLang="ru-RU"/>
              <a:pPr/>
              <a:t>‹#›</a:t>
            </a:fld>
            <a:endParaRPr lang="ru-RU" altLang="ru-RU"/>
          </a:p>
        </p:txBody>
      </p:sp>
    </p:spTree>
    <p:extLst>
      <p:ext uri="{BB962C8B-B14F-4D97-AF65-F5344CB8AC3E}">
        <p14:creationId xmlns:p14="http://schemas.microsoft.com/office/powerpoint/2010/main" val="2900252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8CAD2AD-1E0A-48BC-9FF3-5BCE4605C2C7}" type="datetimeFigureOut">
              <a:rPr lang="ru-RU"/>
              <a:pPr>
                <a:defRPr/>
              </a:pPr>
              <a:t>29.10.2015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6155EE48-999B-4707-83EE-82FFD738EB91}" type="slidenum">
              <a:rPr lang="ru-RU" altLang="ru-RU"/>
              <a:pPr/>
              <a:t>‹#›</a:t>
            </a:fld>
            <a:endParaRPr lang="ru-RU" altLang="ru-RU"/>
          </a:p>
        </p:txBody>
      </p:sp>
    </p:spTree>
    <p:extLst>
      <p:ext uri="{BB962C8B-B14F-4D97-AF65-F5344CB8AC3E}">
        <p14:creationId xmlns:p14="http://schemas.microsoft.com/office/powerpoint/2010/main" val="347086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8B1E3A6-A8D8-4BA9-B4D6-CC6009794F8D}" type="datetimeFigureOut">
              <a:rPr lang="ru-RU"/>
              <a:pPr>
                <a:defRPr/>
              </a:pPr>
              <a:t>29.10.2015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837E1637-0C79-4238-9AA5-7D1F8511CFFE}" type="slidenum">
              <a:rPr lang="ru-RU" altLang="ru-RU"/>
              <a:pPr/>
              <a:t>‹#›</a:t>
            </a:fld>
            <a:endParaRPr lang="ru-RU" altLang="ru-RU"/>
          </a:p>
        </p:txBody>
      </p:sp>
    </p:spTree>
    <p:extLst>
      <p:ext uri="{BB962C8B-B14F-4D97-AF65-F5344CB8AC3E}">
        <p14:creationId xmlns:p14="http://schemas.microsoft.com/office/powerpoint/2010/main" val="254070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0C4C7E9-6F4F-4C57-BE3E-0B13AF97EA19}" type="datetimeFigureOut">
              <a:rPr lang="ru-RU"/>
              <a:pPr>
                <a:defRPr/>
              </a:pPr>
              <a:t>29.10.2015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BD2FFA8A-6F08-409C-8B1E-05F59143126D}"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8.emf"/><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w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7.em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1772816"/>
            <a:ext cx="8912225" cy="2160587"/>
          </a:xfrm>
        </p:spPr>
        <p:txBody>
          <a:bodyPr rtlCol="0">
            <a:noAutofit/>
          </a:bodyPr>
          <a:lstStyle/>
          <a:p>
            <a:pPr>
              <a:lnSpc>
                <a:spcPct val="150000"/>
              </a:lnSpc>
            </a:pPr>
            <a:r>
              <a:rPr lang="en-US" sz="2800" b="1" cap="all" dirty="0" smtClean="0"/>
              <a:t/>
            </a:r>
            <a:br>
              <a:rPr lang="en-US" sz="2800" b="1" cap="all" dirty="0" smtClean="0"/>
            </a:br>
            <a:r>
              <a:rPr lang="ru-RU" sz="2800" dirty="0"/>
              <a:t/>
            </a:r>
            <a:br>
              <a:rPr lang="ru-RU" sz="2800" dirty="0"/>
            </a:br>
            <a:r>
              <a:rPr lang="en-US" sz="2800" b="1" dirty="0" smtClean="0"/>
              <a:t>MACROPHAGES REPROGRAMMED IN VITRO TOWARDS </a:t>
            </a:r>
            <a:br>
              <a:rPr lang="en-US" sz="2800" b="1" dirty="0" smtClean="0"/>
            </a:br>
            <a:r>
              <a:rPr lang="en-US" sz="2800" b="1" dirty="0" smtClean="0"/>
              <a:t>M1 PHENOTYPE EXTEND LIFETIME OF MICE WITH </a:t>
            </a:r>
            <a:br>
              <a:rPr lang="en-US" sz="2800" b="1" dirty="0" smtClean="0"/>
            </a:br>
            <a:r>
              <a:rPr lang="en-US" sz="2800" b="1" dirty="0" smtClean="0"/>
              <a:t>EHRLICH ASCITES CARCINOMA</a:t>
            </a:r>
            <a:r>
              <a:rPr lang="en-US" sz="2800" dirty="0"/>
              <a:t/>
            </a:r>
            <a:br>
              <a:rPr lang="en-US" sz="2800" dirty="0"/>
            </a:br>
            <a:r>
              <a:rPr lang="ru-RU" sz="2800" b="1" cap="all" dirty="0" smtClean="0"/>
              <a:t/>
            </a:r>
            <a:br>
              <a:rPr lang="ru-RU" sz="2800" b="1" cap="all" dirty="0" smtClean="0"/>
            </a:br>
            <a:r>
              <a:rPr lang="ru-RU" sz="2800" b="1" cap="all" dirty="0" smtClean="0"/>
              <a:t/>
            </a:r>
            <a:br>
              <a:rPr lang="ru-RU" sz="2800" b="1" cap="all" dirty="0" smtClean="0"/>
            </a:br>
            <a:endParaRPr lang="ru-RU" sz="2800" b="1" cap="all" dirty="0"/>
          </a:p>
        </p:txBody>
      </p:sp>
      <p:sp>
        <p:nvSpPr>
          <p:cNvPr id="5123" name="Подзаголовок 2"/>
          <p:cNvSpPr>
            <a:spLocks noGrp="1"/>
          </p:cNvSpPr>
          <p:nvPr>
            <p:ph type="subTitle" idx="1"/>
          </p:nvPr>
        </p:nvSpPr>
        <p:spPr>
          <a:xfrm>
            <a:off x="1187450" y="4292600"/>
            <a:ext cx="6400800" cy="1752600"/>
          </a:xfrm>
        </p:spPr>
        <p:txBody>
          <a:bodyPr/>
          <a:lstStyle/>
          <a:p>
            <a:pPr eaLnBrk="1" hangingPunct="1"/>
            <a:r>
              <a:rPr lang="en-US" altLang="ru-RU" sz="2600" u="sng" dirty="0" err="1" smtClean="0">
                <a:solidFill>
                  <a:schemeClr val="tx1"/>
                </a:solidFill>
              </a:rPr>
              <a:t>Lyamina</a:t>
            </a:r>
            <a:r>
              <a:rPr lang="en-US" altLang="ru-RU" sz="2600" u="sng" dirty="0" smtClean="0">
                <a:solidFill>
                  <a:schemeClr val="tx1"/>
                </a:solidFill>
              </a:rPr>
              <a:t> S.V.</a:t>
            </a:r>
            <a:r>
              <a:rPr lang="ru-RU" altLang="ru-RU" sz="2600" dirty="0" smtClean="0">
                <a:solidFill>
                  <a:schemeClr val="tx1"/>
                </a:solidFill>
              </a:rPr>
              <a:t>, </a:t>
            </a:r>
            <a:r>
              <a:rPr lang="en-US" altLang="ru-RU" sz="2600" dirty="0" err="1" smtClean="0">
                <a:solidFill>
                  <a:schemeClr val="tx1"/>
                </a:solidFill>
              </a:rPr>
              <a:t>Kalish</a:t>
            </a:r>
            <a:r>
              <a:rPr lang="en-US" altLang="ru-RU" sz="2600" dirty="0" smtClean="0">
                <a:solidFill>
                  <a:schemeClr val="tx1"/>
                </a:solidFill>
              </a:rPr>
              <a:t> S.V.</a:t>
            </a:r>
            <a:r>
              <a:rPr lang="ru-RU" altLang="ru-RU" sz="2600" dirty="0" smtClean="0">
                <a:solidFill>
                  <a:schemeClr val="tx1"/>
                </a:solidFill>
              </a:rPr>
              <a:t>, </a:t>
            </a:r>
            <a:r>
              <a:rPr lang="en-US" altLang="ru-RU" sz="2600" dirty="0" err="1" smtClean="0">
                <a:solidFill>
                  <a:schemeClr val="tx1"/>
                </a:solidFill>
              </a:rPr>
              <a:t>Malyshev</a:t>
            </a:r>
            <a:r>
              <a:rPr lang="en-US" altLang="ru-RU" sz="2600" dirty="0" smtClean="0">
                <a:solidFill>
                  <a:schemeClr val="tx1"/>
                </a:solidFill>
              </a:rPr>
              <a:t> </a:t>
            </a:r>
            <a:r>
              <a:rPr lang="en-US" altLang="ru-RU" sz="2600" dirty="0" err="1" smtClean="0">
                <a:solidFill>
                  <a:schemeClr val="tx1"/>
                </a:solidFill>
              </a:rPr>
              <a:t>I.Yu</a:t>
            </a:r>
            <a:r>
              <a:rPr lang="ru-RU" altLang="ru-RU" sz="2600" dirty="0" smtClean="0">
                <a:solidFill>
                  <a:schemeClr val="tx1"/>
                </a:solidFill>
              </a:rPr>
              <a:t>.</a:t>
            </a:r>
          </a:p>
          <a:p>
            <a:pPr eaLnBrk="1" hangingPunct="1"/>
            <a:endParaRPr lang="ru-RU" altLang="ru-RU" sz="2600" dirty="0" smtClean="0">
              <a:solidFill>
                <a:schemeClr val="tx1"/>
              </a:solidFill>
            </a:endParaRPr>
          </a:p>
          <a:p>
            <a:pPr eaLnBrk="1" hangingPunct="1"/>
            <a:r>
              <a:rPr lang="en-US" altLang="ru-RU" sz="2400" dirty="0" smtClean="0">
                <a:solidFill>
                  <a:schemeClr val="tx1"/>
                </a:solidFill>
              </a:rPr>
              <a:t>03</a:t>
            </a:r>
            <a:r>
              <a:rPr lang="ru-RU" altLang="ru-RU" sz="2400" dirty="0" smtClean="0">
                <a:solidFill>
                  <a:schemeClr val="tx1"/>
                </a:solidFill>
              </a:rPr>
              <a:t> </a:t>
            </a:r>
            <a:r>
              <a:rPr lang="en-US" altLang="ru-RU" sz="2400" dirty="0" smtClean="0">
                <a:solidFill>
                  <a:schemeClr val="tx1"/>
                </a:solidFill>
              </a:rPr>
              <a:t>November </a:t>
            </a:r>
            <a:r>
              <a:rPr lang="ru-RU" altLang="ru-RU" sz="2400" dirty="0" smtClean="0">
                <a:solidFill>
                  <a:schemeClr val="tx1"/>
                </a:solidFill>
              </a:rPr>
              <a:t>2015</a:t>
            </a:r>
          </a:p>
        </p:txBody>
      </p:sp>
      <p:pic>
        <p:nvPicPr>
          <p:cNvPr id="51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4427538"/>
            <a:ext cx="205105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712968" cy="1077218"/>
          </a:xfrm>
          <a:prstGeom prst="rect">
            <a:avLst/>
          </a:prstGeom>
        </p:spPr>
        <p:txBody>
          <a:bodyPr wrap="square">
            <a:spAutoFit/>
          </a:bodyPr>
          <a:lstStyle/>
          <a:p>
            <a:pPr algn="ctr"/>
            <a:r>
              <a:rPr lang="en-US" sz="3200" b="1" dirty="0" smtClean="0">
                <a:solidFill>
                  <a:srgbClr val="FF0000"/>
                </a:solidFill>
                <a:latin typeface="+mj-lt"/>
              </a:rPr>
              <a:t>EFFECT OF REPROGRAMMING ON </a:t>
            </a:r>
          </a:p>
          <a:p>
            <a:pPr algn="ctr"/>
            <a:r>
              <a:rPr lang="en-US" sz="3200" b="1" dirty="0" smtClean="0">
                <a:solidFill>
                  <a:srgbClr val="FF0000"/>
                </a:solidFill>
                <a:latin typeface="+mj-lt"/>
              </a:rPr>
              <a:t>MACROPHAGE CYTOKINE PRODUCTION</a:t>
            </a:r>
            <a:endParaRPr lang="ru-RU" sz="3200" b="1" dirty="0">
              <a:solidFill>
                <a:srgbClr val="FF0000"/>
              </a:solidFill>
              <a:latin typeface="+mj-lt"/>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737295181"/>
              </p:ext>
            </p:extLst>
          </p:nvPr>
        </p:nvGraphicFramePr>
        <p:xfrm>
          <a:off x="827584" y="1556792"/>
          <a:ext cx="7632849" cy="4824539"/>
        </p:xfrm>
        <a:graphic>
          <a:graphicData uri="http://schemas.openxmlformats.org/drawingml/2006/table">
            <a:tbl>
              <a:tblPr firstRow="1" bandRow="1">
                <a:tableStyleId>{5C22544A-7EE6-4342-B048-85BDC9FD1C3A}</a:tableStyleId>
              </a:tblPr>
              <a:tblGrid>
                <a:gridCol w="2544283"/>
                <a:gridCol w="2544283"/>
                <a:gridCol w="2544283"/>
              </a:tblGrid>
              <a:tr h="1405205">
                <a:tc>
                  <a:txBody>
                    <a:bodyPr/>
                    <a:lstStyle/>
                    <a:p>
                      <a:r>
                        <a:rPr lang="en-US" dirty="0" smtClean="0"/>
                        <a:t>Cytokines, </a:t>
                      </a:r>
                      <a:r>
                        <a:rPr lang="en-US" dirty="0" err="1" smtClean="0"/>
                        <a:t>pg</a:t>
                      </a:r>
                      <a:r>
                        <a:rPr lang="en-US" dirty="0" smtClean="0"/>
                        <a:t>/ml</a:t>
                      </a:r>
                      <a:endParaRPr lang="ru-RU" dirty="0"/>
                    </a:p>
                  </a:txBody>
                  <a:tcPr/>
                </a:tc>
                <a:tc>
                  <a:txBody>
                    <a:bodyPr/>
                    <a:lstStyle/>
                    <a:p>
                      <a:r>
                        <a:rPr lang="en-US" dirty="0" smtClean="0"/>
                        <a:t>Non-reprogrammed</a:t>
                      </a:r>
                      <a:r>
                        <a:rPr lang="en-US" baseline="0" dirty="0" smtClean="0"/>
                        <a:t> macrophages + LPS</a:t>
                      </a:r>
                      <a:endParaRPr lang="ru-RU" dirty="0"/>
                    </a:p>
                  </a:txBody>
                  <a:tcPr/>
                </a:tc>
                <a:tc>
                  <a:txBody>
                    <a:bodyPr/>
                    <a:lstStyle/>
                    <a:p>
                      <a:r>
                        <a:rPr lang="en-US" dirty="0" smtClean="0"/>
                        <a:t>Reprogrammed macrophages + LPS</a:t>
                      </a:r>
                      <a:endParaRPr lang="ru-RU" dirty="0"/>
                    </a:p>
                  </a:txBody>
                  <a:tcPr/>
                </a:tc>
              </a:tr>
              <a:tr h="569889">
                <a:tc>
                  <a:txBody>
                    <a:bodyPr/>
                    <a:lstStyle/>
                    <a:p>
                      <a:r>
                        <a:rPr lang="en-US" dirty="0" smtClean="0"/>
                        <a:t>IL-2, M1</a:t>
                      </a:r>
                      <a:endParaRPr lang="ru-RU" dirty="0"/>
                    </a:p>
                  </a:txBody>
                  <a:tcPr/>
                </a:tc>
                <a:tc>
                  <a:txBody>
                    <a:bodyPr/>
                    <a:lstStyle/>
                    <a:p>
                      <a:r>
                        <a:rPr lang="en-US" dirty="0" smtClean="0"/>
                        <a:t>546.74±67.20</a:t>
                      </a:r>
                      <a:endParaRPr lang="ru-RU" dirty="0"/>
                    </a:p>
                  </a:txBody>
                  <a:tcPr/>
                </a:tc>
                <a:tc>
                  <a:txBody>
                    <a:bodyPr/>
                    <a:lstStyle/>
                    <a:p>
                      <a:r>
                        <a:rPr lang="en-US" dirty="0" smtClean="0"/>
                        <a:t>1894.72±351.2*</a:t>
                      </a:r>
                      <a:endParaRPr lang="ru-RU" dirty="0"/>
                    </a:p>
                  </a:txBody>
                  <a:tcPr/>
                </a:tc>
              </a:tr>
              <a:tr h="569889">
                <a:tc>
                  <a:txBody>
                    <a:bodyPr/>
                    <a:lstStyle/>
                    <a:p>
                      <a:r>
                        <a:rPr lang="en-US" dirty="0" smtClean="0"/>
                        <a:t>INF-</a:t>
                      </a:r>
                      <a:r>
                        <a:rPr lang="el-GR" dirty="0" smtClean="0"/>
                        <a:t>γ</a:t>
                      </a:r>
                      <a:r>
                        <a:rPr lang="en-US" dirty="0" smtClean="0"/>
                        <a:t>, M1</a:t>
                      </a:r>
                      <a:endParaRPr lang="ru-RU" dirty="0"/>
                    </a:p>
                  </a:txBody>
                  <a:tcPr/>
                </a:tc>
                <a:tc>
                  <a:txBody>
                    <a:bodyPr/>
                    <a:lstStyle/>
                    <a:p>
                      <a:r>
                        <a:rPr lang="en-US" dirty="0" smtClean="0"/>
                        <a:t>8602.36±1045.91</a:t>
                      </a:r>
                      <a:endParaRPr lang="ru-RU" dirty="0"/>
                    </a:p>
                  </a:txBody>
                  <a:tcPr/>
                </a:tc>
                <a:tc>
                  <a:txBody>
                    <a:bodyPr/>
                    <a:lstStyle/>
                    <a:p>
                      <a:r>
                        <a:rPr lang="en-US" dirty="0" smtClean="0"/>
                        <a:t>14639.49±684.55*</a:t>
                      </a:r>
                      <a:endParaRPr lang="ru-RU" dirty="0"/>
                    </a:p>
                  </a:txBody>
                  <a:tcPr/>
                </a:tc>
              </a:tr>
              <a:tr h="569889">
                <a:tc>
                  <a:txBody>
                    <a:bodyPr/>
                    <a:lstStyle/>
                    <a:p>
                      <a:r>
                        <a:rPr lang="en-US" dirty="0" smtClean="0"/>
                        <a:t>TNF-</a:t>
                      </a:r>
                      <a:r>
                        <a:rPr lang="el-GR" dirty="0" smtClean="0"/>
                        <a:t>α</a:t>
                      </a:r>
                      <a:r>
                        <a:rPr lang="en-US" dirty="0" smtClean="0"/>
                        <a:t>, M1</a:t>
                      </a:r>
                      <a:endParaRPr lang="ru-RU" dirty="0"/>
                    </a:p>
                  </a:txBody>
                  <a:tcPr/>
                </a:tc>
                <a:tc>
                  <a:txBody>
                    <a:bodyPr/>
                    <a:lstStyle/>
                    <a:p>
                      <a:r>
                        <a:rPr lang="en-US" dirty="0" smtClean="0"/>
                        <a:t>3548.06±733.62</a:t>
                      </a:r>
                      <a:endParaRPr lang="ru-RU" dirty="0"/>
                    </a:p>
                  </a:txBody>
                  <a:tcPr/>
                </a:tc>
                <a:tc>
                  <a:txBody>
                    <a:bodyPr/>
                    <a:lstStyle/>
                    <a:p>
                      <a:r>
                        <a:rPr lang="en-US" dirty="0" smtClean="0"/>
                        <a:t>9675.58±647.65*</a:t>
                      </a:r>
                      <a:endParaRPr lang="ru-RU" dirty="0"/>
                    </a:p>
                  </a:txBody>
                  <a:tcPr/>
                </a:tc>
              </a:tr>
              <a:tr h="569889">
                <a:tc>
                  <a:txBody>
                    <a:bodyPr/>
                    <a:lstStyle/>
                    <a:p>
                      <a:r>
                        <a:rPr lang="en-US" dirty="0" smtClean="0"/>
                        <a:t>IL-6, M1</a:t>
                      </a:r>
                      <a:endParaRPr lang="ru-RU" dirty="0"/>
                    </a:p>
                  </a:txBody>
                  <a:tcPr/>
                </a:tc>
                <a:tc>
                  <a:txBody>
                    <a:bodyPr/>
                    <a:lstStyle/>
                    <a:p>
                      <a:r>
                        <a:rPr lang="en-US" dirty="0" smtClean="0"/>
                        <a:t>7645.63±748.86</a:t>
                      </a:r>
                      <a:endParaRPr lang="ru-RU" dirty="0"/>
                    </a:p>
                  </a:txBody>
                  <a:tcPr/>
                </a:tc>
                <a:tc>
                  <a:txBody>
                    <a:bodyPr/>
                    <a:lstStyle/>
                    <a:p>
                      <a:r>
                        <a:rPr lang="en-US" dirty="0" smtClean="0"/>
                        <a:t>15240.60±872.30*</a:t>
                      </a:r>
                      <a:endParaRPr lang="ru-RU" dirty="0"/>
                    </a:p>
                  </a:txBody>
                  <a:tcPr/>
                </a:tc>
              </a:tr>
              <a:tr h="569889">
                <a:tc>
                  <a:txBody>
                    <a:bodyPr/>
                    <a:lstStyle/>
                    <a:p>
                      <a:r>
                        <a:rPr lang="en-US" dirty="0" smtClean="0"/>
                        <a:t>IL-5, M2</a:t>
                      </a:r>
                      <a:endParaRPr lang="ru-RU" dirty="0"/>
                    </a:p>
                  </a:txBody>
                  <a:tcPr/>
                </a:tc>
                <a:tc>
                  <a:txBody>
                    <a:bodyPr/>
                    <a:lstStyle/>
                    <a:p>
                      <a:r>
                        <a:rPr lang="en-US" dirty="0" smtClean="0"/>
                        <a:t>132.45±41.48</a:t>
                      </a:r>
                      <a:endParaRPr lang="ru-RU" dirty="0"/>
                    </a:p>
                  </a:txBody>
                  <a:tcPr/>
                </a:tc>
                <a:tc>
                  <a:txBody>
                    <a:bodyPr/>
                    <a:lstStyle/>
                    <a:p>
                      <a:r>
                        <a:rPr lang="en-US" dirty="0" smtClean="0"/>
                        <a:t>67.80±8.45*</a:t>
                      </a:r>
                      <a:endParaRPr lang="ru-RU" dirty="0"/>
                    </a:p>
                  </a:txBody>
                  <a:tcPr/>
                </a:tc>
              </a:tr>
              <a:tr h="569889">
                <a:tc>
                  <a:txBody>
                    <a:bodyPr/>
                    <a:lstStyle/>
                    <a:p>
                      <a:r>
                        <a:rPr lang="en-US" dirty="0" smtClean="0"/>
                        <a:t>IL-10, M2</a:t>
                      </a:r>
                      <a:endParaRPr lang="ru-RU" dirty="0"/>
                    </a:p>
                  </a:txBody>
                  <a:tcPr/>
                </a:tc>
                <a:tc>
                  <a:txBody>
                    <a:bodyPr/>
                    <a:lstStyle/>
                    <a:p>
                      <a:r>
                        <a:rPr lang="en-US" dirty="0" smtClean="0"/>
                        <a:t>468.25±81.85</a:t>
                      </a:r>
                      <a:endParaRPr lang="ru-RU" dirty="0"/>
                    </a:p>
                  </a:txBody>
                  <a:tcPr/>
                </a:tc>
                <a:tc>
                  <a:txBody>
                    <a:bodyPr/>
                    <a:lstStyle/>
                    <a:p>
                      <a:r>
                        <a:rPr lang="en-US" dirty="0" smtClean="0"/>
                        <a:t>272.21±12.47*</a:t>
                      </a:r>
                      <a:endParaRPr lang="ru-RU" dirty="0"/>
                    </a:p>
                  </a:txBody>
                  <a:tcPr/>
                </a:tc>
              </a:tr>
            </a:tbl>
          </a:graphicData>
        </a:graphic>
      </p:graphicFrame>
      <p:sp>
        <p:nvSpPr>
          <p:cNvPr id="5" name="TextBox 4"/>
          <p:cNvSpPr txBox="1"/>
          <p:nvPr/>
        </p:nvSpPr>
        <p:spPr>
          <a:xfrm>
            <a:off x="7452320" y="6482583"/>
            <a:ext cx="3168352" cy="369332"/>
          </a:xfrm>
          <a:prstGeom prst="rect">
            <a:avLst/>
          </a:prstGeom>
          <a:noFill/>
        </p:spPr>
        <p:txBody>
          <a:bodyPr wrap="square" rtlCol="0">
            <a:spAutoFit/>
          </a:bodyPr>
          <a:lstStyle/>
          <a:p>
            <a:r>
              <a:rPr lang="en-US" dirty="0" smtClean="0"/>
              <a:t>*p&lt;0.05</a:t>
            </a:r>
            <a:endParaRPr lang="ru-RU" dirty="0"/>
          </a:p>
        </p:txBody>
      </p:sp>
      <p:pic>
        <p:nvPicPr>
          <p:cNvPr id="3"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93876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200" b="1" dirty="0">
                <a:solidFill>
                  <a:srgbClr val="FF0000"/>
                </a:solidFill>
              </a:rPr>
              <a:t>EFFECT OF REPROGRAMMING ON </a:t>
            </a:r>
            <a:br>
              <a:rPr lang="en-US" sz="3200" b="1" dirty="0">
                <a:solidFill>
                  <a:srgbClr val="FF0000"/>
                </a:solidFill>
              </a:rPr>
            </a:br>
            <a:r>
              <a:rPr lang="en-US" sz="3200" b="1" dirty="0">
                <a:solidFill>
                  <a:srgbClr val="FF0000"/>
                </a:solidFill>
              </a:rPr>
              <a:t>MACROPHAGE </a:t>
            </a:r>
            <a:r>
              <a:rPr lang="en-US" sz="3200" b="1" dirty="0" smtClean="0">
                <a:solidFill>
                  <a:srgbClr val="FF0000"/>
                </a:solidFill>
              </a:rPr>
              <a:t>CD RECEPTORS EXPRESSION</a:t>
            </a:r>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461553244"/>
              </p:ext>
            </p:extLst>
          </p:nvPr>
        </p:nvGraphicFramePr>
        <p:xfrm>
          <a:off x="611560" y="1772816"/>
          <a:ext cx="7632849" cy="2952329"/>
        </p:xfrm>
        <a:graphic>
          <a:graphicData uri="http://schemas.openxmlformats.org/drawingml/2006/table">
            <a:tbl>
              <a:tblPr firstRow="1" bandRow="1">
                <a:tableStyleId>{5C22544A-7EE6-4342-B048-85BDC9FD1C3A}</a:tableStyleId>
              </a:tblPr>
              <a:tblGrid>
                <a:gridCol w="2544283"/>
                <a:gridCol w="2544283"/>
                <a:gridCol w="2544283"/>
              </a:tblGrid>
              <a:tr h="1122289">
                <a:tc>
                  <a:txBody>
                    <a:bodyPr/>
                    <a:lstStyle/>
                    <a:p>
                      <a:r>
                        <a:rPr lang="en-US" sz="2400" dirty="0" smtClean="0"/>
                        <a:t>CD markers of phenotype, %</a:t>
                      </a:r>
                      <a:endParaRPr lang="ru-RU" sz="2400" dirty="0"/>
                    </a:p>
                  </a:txBody>
                  <a:tcPr/>
                </a:tc>
                <a:tc>
                  <a:txBody>
                    <a:bodyPr/>
                    <a:lstStyle/>
                    <a:p>
                      <a:endParaRPr lang="ru-RU" sz="2400" dirty="0"/>
                    </a:p>
                  </a:txBody>
                  <a:tcPr/>
                </a:tc>
                <a:tc>
                  <a:txBody>
                    <a:bodyPr/>
                    <a:lstStyle/>
                    <a:p>
                      <a:endParaRPr lang="ru-RU" sz="2400"/>
                    </a:p>
                  </a:txBody>
                  <a:tcPr/>
                </a:tc>
              </a:tr>
              <a:tr h="915020">
                <a:tc>
                  <a:txBody>
                    <a:bodyPr/>
                    <a:lstStyle/>
                    <a:p>
                      <a:r>
                        <a:rPr lang="en-US" sz="2400" dirty="0" smtClean="0"/>
                        <a:t>Cd marker of M1 phenotype, CD80</a:t>
                      </a:r>
                      <a:endParaRPr lang="ru-RU" sz="2400" dirty="0"/>
                    </a:p>
                  </a:txBody>
                  <a:tcPr/>
                </a:tc>
                <a:tc>
                  <a:txBody>
                    <a:bodyPr/>
                    <a:lstStyle/>
                    <a:p>
                      <a:r>
                        <a:rPr lang="en-US" sz="2400" dirty="0" smtClean="0"/>
                        <a:t>6.4±1.4</a:t>
                      </a:r>
                      <a:endParaRPr lang="ru-RU" sz="2400" dirty="0"/>
                    </a:p>
                  </a:txBody>
                  <a:tcPr/>
                </a:tc>
                <a:tc>
                  <a:txBody>
                    <a:bodyPr/>
                    <a:lstStyle/>
                    <a:p>
                      <a:r>
                        <a:rPr lang="en-US" sz="2400" dirty="0" smtClean="0"/>
                        <a:t>12.1±2.2**</a:t>
                      </a:r>
                      <a:endParaRPr lang="ru-RU" sz="2400" dirty="0"/>
                    </a:p>
                  </a:txBody>
                  <a:tcPr/>
                </a:tc>
              </a:tr>
              <a:tr h="915020">
                <a:tc>
                  <a:txBody>
                    <a:bodyPr/>
                    <a:lstStyle/>
                    <a:p>
                      <a:r>
                        <a:rPr lang="en-US" sz="2400" dirty="0" smtClean="0"/>
                        <a:t>Cd marker of M2 phenotype, CD206</a:t>
                      </a:r>
                      <a:endParaRPr lang="ru-RU" sz="2400" dirty="0"/>
                    </a:p>
                  </a:txBody>
                  <a:tcPr/>
                </a:tc>
                <a:tc>
                  <a:txBody>
                    <a:bodyPr/>
                    <a:lstStyle/>
                    <a:p>
                      <a:r>
                        <a:rPr lang="en-US" sz="2400" dirty="0" smtClean="0"/>
                        <a:t>38.0±2.7</a:t>
                      </a:r>
                      <a:endParaRPr lang="ru-RU" sz="2400" dirty="0"/>
                    </a:p>
                  </a:txBody>
                  <a:tcPr/>
                </a:tc>
                <a:tc>
                  <a:txBody>
                    <a:bodyPr/>
                    <a:lstStyle/>
                    <a:p>
                      <a:r>
                        <a:rPr lang="en-US" sz="2400" dirty="0" smtClean="0"/>
                        <a:t>27.6±2.3**</a:t>
                      </a:r>
                      <a:endParaRPr lang="ru-RU" sz="2400" dirty="0"/>
                    </a:p>
                  </a:txBody>
                  <a:tcPr/>
                </a:tc>
              </a:tr>
            </a:tbl>
          </a:graphicData>
        </a:graphic>
      </p:graphicFrame>
      <p:sp>
        <p:nvSpPr>
          <p:cNvPr id="3" name="TextBox 2"/>
          <p:cNvSpPr txBox="1"/>
          <p:nvPr/>
        </p:nvSpPr>
        <p:spPr>
          <a:xfrm>
            <a:off x="7308304" y="4895657"/>
            <a:ext cx="3096344" cy="369332"/>
          </a:xfrm>
          <a:prstGeom prst="rect">
            <a:avLst/>
          </a:prstGeom>
          <a:noFill/>
        </p:spPr>
        <p:txBody>
          <a:bodyPr wrap="square" rtlCol="0">
            <a:spAutoFit/>
          </a:bodyPr>
          <a:lstStyle/>
          <a:p>
            <a:r>
              <a:rPr lang="en-US" dirty="0" smtClean="0"/>
              <a:t>** p&lt;0.001</a:t>
            </a:r>
            <a:endParaRPr lang="ru-RU" dirty="0"/>
          </a:p>
        </p:txBody>
      </p:sp>
      <p:pic>
        <p:nvPicPr>
          <p:cNvPr id="5"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23732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5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5"/>
          <a:stretch>
            <a:fillRect/>
          </a:stretch>
        </p:blipFill>
        <p:spPr>
          <a:xfrm>
            <a:off x="323528" y="1364186"/>
            <a:ext cx="8543129" cy="5472608"/>
          </a:xfrm>
          <a:prstGeom prst="rect">
            <a:avLst/>
          </a:prstGeom>
        </p:spPr>
      </p:pic>
      <p:sp>
        <p:nvSpPr>
          <p:cNvPr id="3" name="TextBox 2"/>
          <p:cNvSpPr txBox="1"/>
          <p:nvPr/>
        </p:nvSpPr>
        <p:spPr>
          <a:xfrm>
            <a:off x="395536" y="116632"/>
            <a:ext cx="8543129" cy="1077218"/>
          </a:xfrm>
          <a:prstGeom prst="rect">
            <a:avLst/>
          </a:prstGeom>
          <a:noFill/>
        </p:spPr>
        <p:txBody>
          <a:bodyPr wrap="square" rtlCol="0">
            <a:spAutoFit/>
          </a:bodyPr>
          <a:lstStyle/>
          <a:p>
            <a:pPr algn="ctr"/>
            <a:r>
              <a:rPr lang="en-US" sz="3200" b="1" dirty="0" smtClean="0">
                <a:solidFill>
                  <a:srgbClr val="FF0000"/>
                </a:solidFill>
                <a:latin typeface="+mj-lt"/>
              </a:rPr>
              <a:t>THE EFFECT OF THE INJECTED MACROPHAGE </a:t>
            </a:r>
          </a:p>
          <a:p>
            <a:pPr algn="ctr"/>
            <a:r>
              <a:rPr lang="en-US" sz="3200" b="1" dirty="0" smtClean="0">
                <a:solidFill>
                  <a:srgbClr val="FF0000"/>
                </a:solidFill>
                <a:latin typeface="+mj-lt"/>
              </a:rPr>
              <a:t>ON LIFETIME OF MICE WITH EAC</a:t>
            </a:r>
            <a:endParaRPr lang="ru-RU" sz="3200" b="1" dirty="0">
              <a:solidFill>
                <a:srgbClr val="FF0000"/>
              </a:solidFill>
              <a:latin typeface="+mj-lt"/>
            </a:endParaRPr>
          </a:p>
        </p:txBody>
      </p:sp>
      <p:pic>
        <p:nvPicPr>
          <p:cNvPr id="4"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3111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4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5"/>
          <a:stretch>
            <a:fillRect/>
          </a:stretch>
        </p:blipFill>
        <p:spPr>
          <a:xfrm>
            <a:off x="1115616" y="1772816"/>
            <a:ext cx="6844433" cy="4680520"/>
          </a:xfrm>
          <a:prstGeom prst="rect">
            <a:avLst/>
          </a:prstGeom>
        </p:spPr>
      </p:pic>
      <p:sp>
        <p:nvSpPr>
          <p:cNvPr id="3" name="Прямоугольник 2"/>
          <p:cNvSpPr/>
          <p:nvPr/>
        </p:nvSpPr>
        <p:spPr>
          <a:xfrm>
            <a:off x="480" y="188640"/>
            <a:ext cx="9143520" cy="1077218"/>
          </a:xfrm>
          <a:prstGeom prst="rect">
            <a:avLst/>
          </a:prstGeom>
        </p:spPr>
        <p:txBody>
          <a:bodyPr wrap="square">
            <a:spAutoFit/>
          </a:bodyPr>
          <a:lstStyle/>
          <a:p>
            <a:pPr algn="ctr"/>
            <a:r>
              <a:rPr lang="en-US" sz="3200" b="1" dirty="0">
                <a:solidFill>
                  <a:srgbClr val="FF0000"/>
                </a:solidFill>
                <a:latin typeface="+mj-lt"/>
              </a:rPr>
              <a:t>THE EFFECT OF THE INJECTED MACROPHAGE </a:t>
            </a:r>
          </a:p>
          <a:p>
            <a:pPr algn="ctr"/>
            <a:r>
              <a:rPr lang="en-US" sz="3200" b="1" dirty="0">
                <a:solidFill>
                  <a:srgbClr val="FF0000"/>
                </a:solidFill>
                <a:latin typeface="+mj-lt"/>
              </a:rPr>
              <a:t>ON </a:t>
            </a:r>
            <a:r>
              <a:rPr lang="en-US" sz="3200" b="1" dirty="0" smtClean="0">
                <a:solidFill>
                  <a:srgbClr val="FF0000"/>
                </a:solidFill>
                <a:latin typeface="+mj-lt"/>
              </a:rPr>
              <a:t>MICE </a:t>
            </a:r>
            <a:r>
              <a:rPr lang="en-US" sz="3200" b="1" dirty="0">
                <a:solidFill>
                  <a:srgbClr val="FF0000"/>
                </a:solidFill>
                <a:latin typeface="+mj-lt"/>
              </a:rPr>
              <a:t>WITH EAC</a:t>
            </a:r>
            <a:endParaRPr lang="ru-RU" sz="3200" b="1" dirty="0">
              <a:solidFill>
                <a:srgbClr val="FF0000"/>
              </a:solidFill>
              <a:latin typeface="+mj-lt"/>
            </a:endParaRPr>
          </a:p>
        </p:txBody>
      </p:sp>
      <p:pic>
        <p:nvPicPr>
          <p:cNvPr id="4"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36578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980728"/>
            <a:ext cx="8064896" cy="3416320"/>
          </a:xfrm>
          <a:prstGeom prst="rect">
            <a:avLst/>
          </a:prstGeom>
        </p:spPr>
        <p:txBody>
          <a:bodyPr wrap="square">
            <a:spAutoFit/>
          </a:bodyPr>
          <a:lstStyle/>
          <a:p>
            <a:pPr algn="just">
              <a:lnSpc>
                <a:spcPct val="150000"/>
              </a:lnSpc>
            </a:pPr>
            <a:r>
              <a:rPr lang="en-US" sz="2400" dirty="0"/>
              <a:t>I</a:t>
            </a:r>
            <a:r>
              <a:rPr lang="en-US" sz="2400" dirty="0" smtClean="0"/>
              <a:t>njection </a:t>
            </a:r>
            <a:r>
              <a:rPr lang="en-US" sz="2400" dirty="0"/>
              <a:t>of </a:t>
            </a:r>
            <a:r>
              <a:rPr lang="en-US" sz="2400" dirty="0" smtClean="0"/>
              <a:t>reprogrammed </a:t>
            </a:r>
            <a:r>
              <a:rPr lang="en-US" sz="2400" dirty="0"/>
              <a:t>in vitro M</a:t>
            </a:r>
            <a:r>
              <a:rPr lang="en-US" sz="2400" dirty="0" smtClean="0"/>
              <a:t>1 macrophages significantly increased </a:t>
            </a:r>
            <a:r>
              <a:rPr lang="en-US" sz="2400" dirty="0"/>
              <a:t>the resistance of mice to development of EAC, </a:t>
            </a:r>
            <a:r>
              <a:rPr lang="en-US" sz="2400" dirty="0" smtClean="0"/>
              <a:t>which is </a:t>
            </a:r>
            <a:r>
              <a:rPr lang="en-US" sz="2400" dirty="0"/>
              <a:t>confirmed </a:t>
            </a:r>
            <a:r>
              <a:rPr lang="en-US" sz="2400" dirty="0" smtClean="0"/>
              <a:t>by</a:t>
            </a:r>
          </a:p>
          <a:p>
            <a:pPr>
              <a:lnSpc>
                <a:spcPct val="150000"/>
              </a:lnSpc>
            </a:pPr>
            <a:endParaRPr lang="en-US" sz="2400" dirty="0" smtClean="0"/>
          </a:p>
          <a:p>
            <a:pPr marL="342900" indent="-342900">
              <a:lnSpc>
                <a:spcPct val="150000"/>
              </a:lnSpc>
              <a:buFont typeface="Wingdings" panose="05000000000000000000" pitchFamily="2" charset="2"/>
              <a:buChar char="Ø"/>
            </a:pPr>
            <a:r>
              <a:rPr lang="en-US" sz="2400" dirty="0"/>
              <a:t>D</a:t>
            </a:r>
            <a:r>
              <a:rPr lang="en-US" sz="2400" dirty="0" smtClean="0"/>
              <a:t>ifferences </a:t>
            </a:r>
            <a:r>
              <a:rPr lang="en-US" sz="2400" dirty="0"/>
              <a:t>in survival duration and </a:t>
            </a:r>
            <a:endParaRPr lang="en-US" sz="2400" dirty="0" smtClean="0"/>
          </a:p>
          <a:p>
            <a:pPr marL="342900" indent="-342900">
              <a:lnSpc>
                <a:spcPct val="150000"/>
              </a:lnSpc>
              <a:buFont typeface="Wingdings" panose="05000000000000000000" pitchFamily="2" charset="2"/>
              <a:buChar char="Ø"/>
            </a:pPr>
            <a:r>
              <a:rPr lang="en-US" sz="2400" dirty="0" smtClean="0"/>
              <a:t>Peritoneal accumulation </a:t>
            </a:r>
            <a:r>
              <a:rPr lang="en-US" sz="2400" dirty="0"/>
              <a:t>of </a:t>
            </a:r>
            <a:r>
              <a:rPr lang="en-US" sz="2400" dirty="0" err="1"/>
              <a:t>ascitic</a:t>
            </a:r>
            <a:r>
              <a:rPr lang="en-US" sz="2400" dirty="0"/>
              <a:t> fluid </a:t>
            </a:r>
            <a:endParaRPr lang="en-US" sz="2400" dirty="0" smtClean="0"/>
          </a:p>
        </p:txBody>
      </p:sp>
      <p:pic>
        <p:nvPicPr>
          <p:cNvPr id="3"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636155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15816" y="260648"/>
            <a:ext cx="3294235" cy="769441"/>
          </a:xfrm>
          <a:prstGeom prst="rect">
            <a:avLst/>
          </a:prstGeom>
        </p:spPr>
        <p:txBody>
          <a:bodyPr wrap="none">
            <a:spAutoFit/>
          </a:bodyPr>
          <a:lstStyle/>
          <a:p>
            <a:r>
              <a:rPr lang="en-US" altLang="ru-RU" sz="4400" b="1" dirty="0" smtClean="0">
                <a:solidFill>
                  <a:srgbClr val="FF0000"/>
                </a:solidFill>
                <a:latin typeface="Calibri"/>
                <a:ea typeface="+mj-ea"/>
                <a:cs typeface="+mj-cs"/>
              </a:rPr>
              <a:t>CONCLUSION</a:t>
            </a:r>
            <a:endParaRPr lang="ru-RU" dirty="0"/>
          </a:p>
        </p:txBody>
      </p:sp>
      <p:sp>
        <p:nvSpPr>
          <p:cNvPr id="4" name="Прямоугольник 3"/>
          <p:cNvSpPr/>
          <p:nvPr/>
        </p:nvSpPr>
        <p:spPr>
          <a:xfrm>
            <a:off x="467544" y="1720840"/>
            <a:ext cx="8496944" cy="3785652"/>
          </a:xfrm>
          <a:prstGeom prst="rect">
            <a:avLst/>
          </a:prstGeom>
        </p:spPr>
        <p:txBody>
          <a:bodyPr wrap="square">
            <a:spAutoFit/>
          </a:bodyPr>
          <a:lstStyle/>
          <a:p>
            <a:pPr marL="342900" indent="-342900" algn="just">
              <a:buFont typeface="Wingdings" panose="05000000000000000000" pitchFamily="2" charset="2"/>
              <a:buChar char="Ø"/>
            </a:pPr>
            <a:r>
              <a:rPr lang="en-US" sz="2400" dirty="0"/>
              <a:t>Culturing without FBS but with added INF-g reprograms </a:t>
            </a:r>
            <a:r>
              <a:rPr lang="en-US" sz="2400" dirty="0" smtClean="0"/>
              <a:t>macrophages towards </a:t>
            </a:r>
            <a:r>
              <a:rPr lang="en-US" sz="2400" dirty="0"/>
              <a:t>the M1 phenotype and significantly increases </a:t>
            </a:r>
            <a:r>
              <a:rPr lang="en-US" sz="2400" dirty="0" smtClean="0"/>
              <a:t>the basal </a:t>
            </a:r>
            <a:r>
              <a:rPr lang="en-US" sz="2400" dirty="0"/>
              <a:t>and stimulated macrophage NO production. </a:t>
            </a:r>
            <a:endParaRPr lang="en-US" sz="2400" dirty="0" smtClean="0"/>
          </a:p>
          <a:p>
            <a:pPr marL="342900" indent="-342900" algn="just">
              <a:buFont typeface="Wingdings" panose="05000000000000000000" pitchFamily="2" charset="2"/>
              <a:buChar char="Ø"/>
            </a:pPr>
            <a:endParaRPr lang="en-US" sz="2400" dirty="0"/>
          </a:p>
          <a:p>
            <a:pPr marL="342900" indent="-342900" algn="just">
              <a:buFont typeface="Wingdings" panose="05000000000000000000" pitchFamily="2" charset="2"/>
              <a:buChar char="Ø"/>
            </a:pPr>
            <a:endParaRPr lang="en-US" sz="2400" dirty="0" smtClean="0"/>
          </a:p>
          <a:p>
            <a:pPr marL="342900" indent="-342900" algn="just">
              <a:buFont typeface="Wingdings" panose="05000000000000000000" pitchFamily="2" charset="2"/>
              <a:buChar char="Ø"/>
            </a:pPr>
            <a:r>
              <a:rPr lang="en-US" sz="2400" dirty="0" smtClean="0"/>
              <a:t>Macrophages reprogrammed </a:t>
            </a:r>
            <a:r>
              <a:rPr lang="en-US" sz="2400" dirty="0"/>
              <a:t>in vitro towards the M1 phenotype and </a:t>
            </a:r>
            <a:r>
              <a:rPr lang="en-US" sz="2400" dirty="0" smtClean="0"/>
              <a:t>activated by </a:t>
            </a:r>
            <a:r>
              <a:rPr lang="en-US" sz="2400" dirty="0"/>
              <a:t>LPS extend the survival duration of mice with EAC. This </a:t>
            </a:r>
            <a:r>
              <a:rPr lang="en-US" sz="2400" dirty="0" smtClean="0"/>
              <a:t>effect was </a:t>
            </a:r>
            <a:r>
              <a:rPr lang="en-US" sz="2400" dirty="0"/>
              <a:t>superior to that of the known antitumor drug, </a:t>
            </a:r>
            <a:r>
              <a:rPr lang="en-US" sz="2400" dirty="0" smtClean="0"/>
              <a:t>cisplatin.</a:t>
            </a:r>
            <a:endParaRPr lang="ru-RU" sz="2400" dirty="0"/>
          </a:p>
        </p:txBody>
      </p:sp>
      <p:pic>
        <p:nvPicPr>
          <p:cNvPr id="2"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11262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a:xfrm>
            <a:off x="250825" y="274638"/>
            <a:ext cx="8642350" cy="1143000"/>
          </a:xfrm>
        </p:spPr>
        <p:txBody>
          <a:bodyPr/>
          <a:lstStyle/>
          <a:p>
            <a:pPr eaLnBrk="1" hangingPunct="1"/>
            <a:r>
              <a:rPr lang="en-US" altLang="ru-RU" sz="3200" b="1" dirty="0" smtClean="0">
                <a:solidFill>
                  <a:srgbClr val="FF0000"/>
                </a:solidFill>
              </a:rPr>
              <a:t>PERSPECTIVE OF USE</a:t>
            </a:r>
            <a:r>
              <a:rPr lang="ru-RU" altLang="ru-RU" sz="3200" b="1" dirty="0" smtClean="0">
                <a:solidFill>
                  <a:srgbClr val="FF0000"/>
                </a:solidFill>
              </a:rPr>
              <a:t> – </a:t>
            </a:r>
            <a:br>
              <a:rPr lang="ru-RU" altLang="ru-RU" sz="3200" b="1" dirty="0" smtClean="0">
                <a:solidFill>
                  <a:srgbClr val="FF0000"/>
                </a:solidFill>
              </a:rPr>
            </a:br>
            <a:r>
              <a:rPr lang="en-US" altLang="ru-RU" sz="3200" b="1" dirty="0" smtClean="0">
                <a:solidFill>
                  <a:srgbClr val="FF0000"/>
                </a:solidFill>
              </a:rPr>
              <a:t>TRANSLATION TO CLINICAL PRACTICE</a:t>
            </a:r>
            <a:endParaRPr lang="ru-RU" altLang="ru-RU" sz="3200" b="1" dirty="0" smtClean="0">
              <a:solidFill>
                <a:srgbClr val="FF0000"/>
              </a:solidFill>
            </a:endParaRPr>
          </a:p>
        </p:txBody>
      </p:sp>
      <p:sp>
        <p:nvSpPr>
          <p:cNvPr id="33795" name="Прямоугольник 1"/>
          <p:cNvSpPr>
            <a:spLocks noChangeArrowheads="1"/>
          </p:cNvSpPr>
          <p:nvPr/>
        </p:nvSpPr>
        <p:spPr bwMode="auto">
          <a:xfrm>
            <a:off x="899592" y="2060848"/>
            <a:ext cx="7848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ru-RU" sz="2200" b="1" dirty="0" smtClean="0">
                <a:cs typeface="Times New Roman" panose="02020603050405020304" pitchFamily="18" charset="0"/>
              </a:rPr>
              <a:t>The finding can be the basis for the development and use of cell biotechnology of the directed macrophage phenotyping in oncology. This biotechnology can provide the basis for personalized management in clinical practice. </a:t>
            </a:r>
            <a:endParaRPr lang="ru-RU" altLang="ru-RU" sz="2200" b="1" dirty="0">
              <a:cs typeface="Times New Roman" panose="02020603050405020304" pitchFamily="18" charset="0"/>
            </a:endParaRPr>
          </a:p>
        </p:txBody>
      </p:sp>
      <p:pic>
        <p:nvPicPr>
          <p:cNvPr id="2"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p:cNvSpPr txBox="1">
            <a:spLocks noChangeArrowheads="1"/>
          </p:cNvSpPr>
          <p:nvPr/>
        </p:nvSpPr>
        <p:spPr bwMode="auto">
          <a:xfrm>
            <a:off x="611188" y="2349500"/>
            <a:ext cx="85328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4000" b="1" dirty="0" smtClean="0">
                <a:latin typeface="Arial" panose="020B0604020202020204" pitchFamily="34" charset="0"/>
              </a:rPr>
              <a:t>THANK YOU </a:t>
            </a:r>
          </a:p>
          <a:p>
            <a:pPr algn="ctr" eaLnBrk="1" hangingPunct="1">
              <a:spcBef>
                <a:spcPct val="0"/>
              </a:spcBef>
              <a:buFontTx/>
              <a:buNone/>
            </a:pPr>
            <a:r>
              <a:rPr lang="en-US" altLang="ru-RU" sz="4000" b="1" dirty="0" smtClean="0">
                <a:latin typeface="Arial" panose="020B0604020202020204" pitchFamily="34" charset="0"/>
              </a:rPr>
              <a:t>FOR YOUR ATTENTION</a:t>
            </a:r>
            <a:r>
              <a:rPr lang="ru-RU" altLang="ru-RU" sz="4000" b="1" dirty="0" smtClean="0">
                <a:latin typeface="Arial" panose="020B0604020202020204" pitchFamily="34" charset="0"/>
              </a:rPr>
              <a:t>!</a:t>
            </a:r>
            <a:endParaRPr lang="ru-RU" altLang="ru-RU" sz="4000" b="1" dirty="0">
              <a:latin typeface="Arial" panose="020B0604020202020204" pitchFamily="34" charset="0"/>
            </a:endParaRPr>
          </a:p>
        </p:txBody>
      </p:sp>
      <p:pic>
        <p:nvPicPr>
          <p:cNvPr id="2"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5"/>
          <a:stretch>
            <a:fillRect/>
          </a:stretch>
        </p:blipFill>
        <p:spPr>
          <a:xfrm>
            <a:off x="755576" y="1052736"/>
            <a:ext cx="7635190" cy="4968552"/>
          </a:xfrm>
          <a:prstGeom prst="rect">
            <a:avLst/>
          </a:prstGeom>
        </p:spPr>
      </p:pic>
      <p:sp>
        <p:nvSpPr>
          <p:cNvPr id="3" name="TextBox 2"/>
          <p:cNvSpPr txBox="1"/>
          <p:nvPr/>
        </p:nvSpPr>
        <p:spPr>
          <a:xfrm>
            <a:off x="755576" y="260648"/>
            <a:ext cx="8208912" cy="584775"/>
          </a:xfrm>
          <a:prstGeom prst="rect">
            <a:avLst/>
          </a:prstGeom>
          <a:noFill/>
        </p:spPr>
        <p:txBody>
          <a:bodyPr wrap="square" rtlCol="0">
            <a:spAutoFit/>
          </a:bodyPr>
          <a:lstStyle/>
          <a:p>
            <a:r>
              <a:rPr lang="en-US" sz="3200" b="1" dirty="0" smtClean="0"/>
              <a:t>TUMOR ASSOCIATED MACROPAHGES</a:t>
            </a:r>
            <a:endParaRPr lang="ru-RU" sz="3200" b="1" dirty="0"/>
          </a:p>
        </p:txBody>
      </p:sp>
      <p:pic>
        <p:nvPicPr>
          <p:cNvPr id="5"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71606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4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43000"/>
          </a:xfrm>
        </p:spPr>
        <p:txBody>
          <a:bodyPr/>
          <a:lstStyle/>
          <a:p>
            <a:r>
              <a:rPr lang="en-US" sz="3200" b="1" dirty="0" smtClean="0"/>
              <a:t>TAM: M1 and M2 phenotypes</a:t>
            </a:r>
            <a:endParaRPr lang="ru-RU" sz="3200" b="1" dirty="0"/>
          </a:p>
        </p:txBody>
      </p:sp>
      <p:sp>
        <p:nvSpPr>
          <p:cNvPr id="4" name="Объект 3"/>
          <p:cNvSpPr>
            <a:spLocks noGrp="1"/>
          </p:cNvSpPr>
          <p:nvPr>
            <p:ph sz="half" idx="2"/>
          </p:nvPr>
        </p:nvSpPr>
        <p:spPr/>
        <p:txBody>
          <a:bodyPr/>
          <a:lstStyle/>
          <a:p>
            <a:pPr marL="0" indent="0">
              <a:buNone/>
            </a:pPr>
            <a:r>
              <a:rPr lang="en-US" sz="2400" b="1" dirty="0" smtClean="0"/>
              <a:t>TAM-M1</a:t>
            </a:r>
          </a:p>
          <a:p>
            <a:pPr>
              <a:buFont typeface="Wingdings" panose="05000000000000000000" pitchFamily="2" charset="2"/>
              <a:buChar char="Ø"/>
            </a:pPr>
            <a:r>
              <a:rPr lang="en-US" sz="1800" dirty="0"/>
              <a:t>nitric oxide (NO) </a:t>
            </a:r>
            <a:r>
              <a:rPr lang="en-US" sz="1800" dirty="0" smtClean="0"/>
              <a:t>production, </a:t>
            </a:r>
          </a:p>
          <a:p>
            <a:pPr>
              <a:buFont typeface="Wingdings" panose="05000000000000000000" pitchFamily="2" charset="2"/>
              <a:buChar char="Ø"/>
            </a:pPr>
            <a:r>
              <a:rPr lang="en-US" sz="1800" dirty="0" err="1"/>
              <a:t>proinflammatory</a:t>
            </a:r>
            <a:r>
              <a:rPr lang="en-US" sz="1800" dirty="0"/>
              <a:t> cytokines </a:t>
            </a:r>
            <a:r>
              <a:rPr lang="en-US" sz="1800" dirty="0" smtClean="0"/>
              <a:t>secretion, natural </a:t>
            </a:r>
            <a:r>
              <a:rPr lang="en-US" sz="1800" dirty="0"/>
              <a:t>killer cells </a:t>
            </a:r>
            <a:r>
              <a:rPr lang="en-US" sz="1800" dirty="0" smtClean="0"/>
              <a:t>activation, </a:t>
            </a:r>
          </a:p>
          <a:p>
            <a:pPr>
              <a:buFont typeface="Wingdings" panose="05000000000000000000" pitchFamily="2" charset="2"/>
              <a:buChar char="Ø"/>
            </a:pPr>
            <a:r>
              <a:rPr lang="en-US" sz="1800" dirty="0" smtClean="0"/>
              <a:t>tumor </a:t>
            </a:r>
            <a:r>
              <a:rPr lang="en-US" sz="1800" dirty="0"/>
              <a:t>antigens </a:t>
            </a:r>
            <a:r>
              <a:rPr lang="en-US" sz="1800" dirty="0" smtClean="0"/>
              <a:t>presentation to lymphocytes</a:t>
            </a:r>
          </a:p>
          <a:p>
            <a:pPr>
              <a:buFont typeface="Wingdings" panose="05000000000000000000" pitchFamily="2" charset="2"/>
              <a:buChar char="Ø"/>
            </a:pPr>
            <a:endParaRPr lang="en-US" sz="1800" dirty="0"/>
          </a:p>
          <a:p>
            <a:pPr marL="0" indent="0">
              <a:buNone/>
            </a:pPr>
            <a:r>
              <a:rPr lang="en-US" sz="2400" b="1" dirty="0" smtClean="0"/>
              <a:t>TAM-M2</a:t>
            </a:r>
          </a:p>
          <a:p>
            <a:pPr>
              <a:buFont typeface="Wingdings" panose="05000000000000000000" pitchFamily="2" charset="2"/>
              <a:buChar char="Ø"/>
            </a:pPr>
            <a:r>
              <a:rPr lang="en-US" sz="1800" dirty="0" smtClean="0"/>
              <a:t>suppress </a:t>
            </a:r>
            <a:r>
              <a:rPr lang="en-US" sz="1800" dirty="0"/>
              <a:t>the anti-tumor </a:t>
            </a:r>
            <a:r>
              <a:rPr lang="en-US" sz="1800" dirty="0" smtClean="0"/>
              <a:t>immunity,</a:t>
            </a:r>
          </a:p>
          <a:p>
            <a:pPr>
              <a:buFont typeface="Wingdings" panose="05000000000000000000" pitchFamily="2" charset="2"/>
              <a:buChar char="Ø"/>
            </a:pPr>
            <a:r>
              <a:rPr lang="en-US" sz="1800" dirty="0" smtClean="0"/>
              <a:t>promote growth </a:t>
            </a:r>
            <a:r>
              <a:rPr lang="en-US" sz="1800" dirty="0"/>
              <a:t>and vascularization of the tumor, </a:t>
            </a:r>
            <a:endParaRPr lang="en-US" sz="1800" dirty="0" smtClean="0"/>
          </a:p>
          <a:p>
            <a:pPr>
              <a:buFont typeface="Wingdings" panose="05000000000000000000" pitchFamily="2" charset="2"/>
              <a:buChar char="Ø"/>
            </a:pPr>
            <a:r>
              <a:rPr lang="en-US" sz="1800" dirty="0" smtClean="0"/>
              <a:t>promote cell </a:t>
            </a:r>
            <a:r>
              <a:rPr lang="en-US" sz="1800" dirty="0"/>
              <a:t>invasion and cancer dissemination </a:t>
            </a:r>
            <a:endParaRPr lang="en-US" sz="1800" dirty="0" smtClean="0"/>
          </a:p>
          <a:p>
            <a:pPr>
              <a:buFont typeface="Wingdings" panose="05000000000000000000" pitchFamily="2" charset="2"/>
              <a:buChar char="Ø"/>
            </a:pPr>
            <a:endParaRPr lang="ru-RU" sz="1800" dirty="0"/>
          </a:p>
        </p:txBody>
      </p:sp>
      <p:pic>
        <p:nvPicPr>
          <p:cNvPr id="5" name="Объект 4"/>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57200" y="1276409"/>
            <a:ext cx="3466728" cy="5173543"/>
          </a:xfrm>
          <a:prstGeom prst="rect">
            <a:avLst/>
          </a:prstGeom>
        </p:spPr>
      </p:pic>
      <p:pic>
        <p:nvPicPr>
          <p:cNvPr id="3"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98123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1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2514600"/>
            <a:ext cx="1879600" cy="4227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AutoShape 4"/>
          <p:cNvSpPr>
            <a:spLocks noChangeArrowheads="1"/>
          </p:cNvSpPr>
          <p:nvPr/>
        </p:nvSpPr>
        <p:spPr bwMode="auto">
          <a:xfrm>
            <a:off x="2819400" y="-381000"/>
            <a:ext cx="6629400" cy="5029200"/>
          </a:xfrm>
          <a:prstGeom prst="cloudCallout">
            <a:avLst>
              <a:gd name="adj1" fmla="val -74616"/>
              <a:gd name="adj2" fmla="val 7009"/>
            </a:avLst>
          </a:prstGeom>
          <a:solidFill>
            <a:srgbClr val="D9D9D9">
              <a:alpha val="50195"/>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endParaRPr lang="ru-RU" altLang="ru-RU">
              <a:latin typeface="Arial" panose="020B0604020202020204" pitchFamily="34" charset="0"/>
            </a:endParaRPr>
          </a:p>
        </p:txBody>
      </p:sp>
      <p:sp>
        <p:nvSpPr>
          <p:cNvPr id="10244" name="Text Box 5"/>
          <p:cNvSpPr txBox="1">
            <a:spLocks noChangeArrowheads="1"/>
          </p:cNvSpPr>
          <p:nvPr/>
        </p:nvSpPr>
        <p:spPr bwMode="auto">
          <a:xfrm>
            <a:off x="3352800" y="3733800"/>
            <a:ext cx="5562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endParaRPr lang="ru-RU" altLang="ru-RU">
              <a:latin typeface="Arial" panose="020B0604020202020204" pitchFamily="34" charset="0"/>
            </a:endParaRPr>
          </a:p>
          <a:p>
            <a:pPr eaLnBrk="1" hangingPunct="1">
              <a:spcBef>
                <a:spcPct val="50000"/>
              </a:spcBef>
            </a:pPr>
            <a:endParaRPr lang="ru-RU" altLang="ru-RU">
              <a:latin typeface="Arial" panose="020B0604020202020204" pitchFamily="34" charset="0"/>
            </a:endParaRPr>
          </a:p>
        </p:txBody>
      </p:sp>
      <p:sp>
        <p:nvSpPr>
          <p:cNvPr id="10245" name="Text Box 6"/>
          <p:cNvSpPr txBox="1">
            <a:spLocks noChangeArrowheads="1"/>
          </p:cNvSpPr>
          <p:nvPr/>
        </p:nvSpPr>
        <p:spPr bwMode="auto">
          <a:xfrm>
            <a:off x="3048000" y="1371600"/>
            <a:ext cx="5715000" cy="1631216"/>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US" altLang="ru-RU" sz="2000" b="1" dirty="0">
                <a:latin typeface="Arial" panose="020B0604020202020204" pitchFamily="34" charset="0"/>
              </a:rPr>
              <a:t>M1 macrophages accumulating</a:t>
            </a:r>
          </a:p>
          <a:p>
            <a:pPr algn="ctr" eaLnBrk="1" hangingPunct="1">
              <a:spcBef>
                <a:spcPct val="50000"/>
              </a:spcBef>
            </a:pPr>
            <a:r>
              <a:rPr lang="en-US" altLang="ru-RU" sz="2000" b="1" dirty="0">
                <a:latin typeface="Arial" panose="020B0604020202020204" pitchFamily="34" charset="0"/>
              </a:rPr>
              <a:t>in the tumor area could limit carcinogenesis and</a:t>
            </a:r>
          </a:p>
          <a:p>
            <a:pPr algn="ctr" eaLnBrk="1" hangingPunct="1">
              <a:spcBef>
                <a:spcPct val="50000"/>
              </a:spcBef>
            </a:pPr>
            <a:r>
              <a:rPr lang="en-US" altLang="ru-RU" sz="2000" b="1" dirty="0">
                <a:latin typeface="Arial" panose="020B0604020202020204" pitchFamily="34" charset="0"/>
              </a:rPr>
              <a:t>extend the </a:t>
            </a:r>
            <a:r>
              <a:rPr lang="en-US" altLang="ru-RU" sz="2000" b="1" dirty="0" smtClean="0">
                <a:latin typeface="Arial" panose="020B0604020202020204" pitchFamily="34" charset="0"/>
              </a:rPr>
              <a:t>lifetime </a:t>
            </a:r>
            <a:r>
              <a:rPr lang="en-US" altLang="ru-RU" sz="2000" b="1" dirty="0">
                <a:latin typeface="Arial" panose="020B0604020202020204" pitchFamily="34" charset="0"/>
              </a:rPr>
              <a:t>of the tumor host</a:t>
            </a:r>
            <a:endParaRPr lang="ru-RU" altLang="ru-RU" sz="2000" b="1" dirty="0">
              <a:latin typeface="Arial" panose="020B0604020202020204" pitchFamily="34" charset="0"/>
            </a:endParaRPr>
          </a:p>
        </p:txBody>
      </p:sp>
      <p:sp>
        <p:nvSpPr>
          <p:cNvPr id="27655" name="Text Box 7"/>
          <p:cNvSpPr txBox="1">
            <a:spLocks noChangeArrowheads="1"/>
          </p:cNvSpPr>
          <p:nvPr/>
        </p:nvSpPr>
        <p:spPr bwMode="auto">
          <a:xfrm>
            <a:off x="5257800" y="533400"/>
            <a:ext cx="3124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3200" b="1" dirty="0" smtClean="0">
                <a:solidFill>
                  <a:srgbClr val="FF0000"/>
                </a:solidFill>
                <a:effectLst>
                  <a:outerShdw blurRad="38100" dist="38100" dir="2700000" algn="tl">
                    <a:srgbClr val="000000"/>
                  </a:outerShdw>
                </a:effectLst>
                <a:latin typeface="Arial" charset="0"/>
              </a:rPr>
              <a:t>HYPOTHESIS</a:t>
            </a:r>
            <a:endParaRPr lang="ru-RU" sz="3200" b="1" dirty="0">
              <a:solidFill>
                <a:srgbClr val="FF0000"/>
              </a:solidFill>
              <a:effectLst>
                <a:outerShdw blurRad="38100" dist="38100" dir="2700000" algn="tl">
                  <a:srgbClr val="000000"/>
                </a:outerShdw>
              </a:effectLst>
              <a:latin typeface="Arial" charset="0"/>
            </a:endParaRPr>
          </a:p>
        </p:txBody>
      </p:sp>
      <p:pic>
        <p:nvPicPr>
          <p:cNvPr id="2"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00820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1412776"/>
            <a:ext cx="7632848" cy="2677656"/>
          </a:xfrm>
          <a:prstGeom prst="rect">
            <a:avLst/>
          </a:prstGeom>
        </p:spPr>
        <p:txBody>
          <a:bodyPr wrap="square">
            <a:spAutoFit/>
          </a:bodyPr>
          <a:lstStyle/>
          <a:p>
            <a:pPr algn="ctr"/>
            <a:r>
              <a:rPr lang="en-US" sz="2400" b="1" dirty="0" smtClean="0">
                <a:solidFill>
                  <a:srgbClr val="FF0000"/>
                </a:solidFill>
              </a:rPr>
              <a:t>THE AIM OF THE STUDY</a:t>
            </a:r>
          </a:p>
          <a:p>
            <a:pPr algn="ctr"/>
            <a:endParaRPr lang="en-US" sz="2400" dirty="0"/>
          </a:p>
          <a:p>
            <a:pPr algn="ctr"/>
            <a:endParaRPr lang="en-US" sz="2400" dirty="0" smtClean="0"/>
          </a:p>
          <a:p>
            <a:pPr algn="ctr"/>
            <a:endParaRPr lang="en-US" sz="2400" dirty="0"/>
          </a:p>
          <a:p>
            <a:pPr algn="ctr">
              <a:lnSpc>
                <a:spcPct val="150000"/>
              </a:lnSpc>
            </a:pPr>
            <a:r>
              <a:rPr lang="en-US" sz="2400" dirty="0"/>
              <a:t>was to verify this hypothesis with respect of </a:t>
            </a:r>
            <a:endParaRPr lang="en-US" sz="2400" dirty="0" smtClean="0"/>
          </a:p>
          <a:p>
            <a:pPr algn="ctr">
              <a:lnSpc>
                <a:spcPct val="150000"/>
              </a:lnSpc>
            </a:pPr>
            <a:r>
              <a:rPr lang="en-US" sz="2400" dirty="0" smtClean="0"/>
              <a:t>Ehrlich </a:t>
            </a:r>
            <a:r>
              <a:rPr lang="en-US" sz="2400" dirty="0"/>
              <a:t>ascites </a:t>
            </a:r>
            <a:r>
              <a:rPr lang="en-US" sz="2400" dirty="0" smtClean="0"/>
              <a:t>carcinoma (EAC</a:t>
            </a:r>
            <a:r>
              <a:rPr lang="en-US" sz="2400" dirty="0"/>
              <a:t>).</a:t>
            </a:r>
          </a:p>
        </p:txBody>
      </p:sp>
      <p:pic>
        <p:nvPicPr>
          <p:cNvPr id="3"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56112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19113" y="0"/>
            <a:ext cx="8229600" cy="1584325"/>
          </a:xfrm>
        </p:spPr>
        <p:txBody>
          <a:bodyPr/>
          <a:lstStyle/>
          <a:p>
            <a:pPr eaLnBrk="1" hangingPunct="1"/>
            <a:r>
              <a:rPr lang="ru-RU" altLang="ru-RU" sz="3200" b="1" dirty="0" smtClean="0"/>
              <a:t/>
            </a:r>
            <a:br>
              <a:rPr lang="ru-RU" altLang="ru-RU" sz="3200" b="1" dirty="0" smtClean="0"/>
            </a:br>
            <a:r>
              <a:rPr lang="en-US" altLang="ru-RU" sz="3200" b="1" dirty="0" smtClean="0">
                <a:solidFill>
                  <a:srgbClr val="FF0000"/>
                </a:solidFill>
              </a:rPr>
              <a:t>OBJECTIVES</a:t>
            </a:r>
            <a:r>
              <a:rPr lang="ru-RU" altLang="ru-RU" sz="3200" b="1" dirty="0" smtClean="0">
                <a:solidFill>
                  <a:srgbClr val="FF0000"/>
                </a:solidFill>
              </a:rPr>
              <a:t>:</a:t>
            </a:r>
          </a:p>
        </p:txBody>
      </p:sp>
      <p:sp>
        <p:nvSpPr>
          <p:cNvPr id="11267" name="Rectangle 3"/>
          <p:cNvSpPr>
            <a:spLocks noGrp="1" noChangeArrowheads="1"/>
          </p:cNvSpPr>
          <p:nvPr>
            <p:ph idx="1"/>
          </p:nvPr>
        </p:nvSpPr>
        <p:spPr>
          <a:xfrm>
            <a:off x="323850" y="1773238"/>
            <a:ext cx="8424863" cy="4640262"/>
          </a:xfrm>
        </p:spPr>
        <p:txBody>
          <a:bodyPr/>
          <a:lstStyle/>
          <a:p>
            <a:pPr marL="0" indent="0" algn="just" eaLnBrk="1" hangingPunct="1">
              <a:buNone/>
            </a:pPr>
            <a:endParaRPr lang="en-US" altLang="ru-RU" sz="2400" dirty="0" smtClean="0"/>
          </a:p>
          <a:p>
            <a:pPr marL="0" indent="0" algn="just" eaLnBrk="1" hangingPunct="1">
              <a:buNone/>
            </a:pPr>
            <a:r>
              <a:rPr lang="en-US" altLang="ru-RU" sz="2400" dirty="0"/>
              <a:t>1</a:t>
            </a:r>
            <a:r>
              <a:rPr lang="en-US" altLang="ru-RU" sz="2400" dirty="0" smtClean="0"/>
              <a:t>) </a:t>
            </a:r>
            <a:r>
              <a:rPr lang="en-US" altLang="ru-RU" sz="2400" dirty="0" err="1"/>
              <a:t>ascitic</a:t>
            </a:r>
            <a:r>
              <a:rPr lang="en-US" altLang="ru-RU" sz="2400" dirty="0"/>
              <a:t> fluid from mice </a:t>
            </a:r>
            <a:r>
              <a:rPr lang="en-US" altLang="ru-RU" sz="2400" dirty="0" smtClean="0"/>
              <a:t>with EAC </a:t>
            </a:r>
            <a:r>
              <a:rPr lang="en-US" altLang="ru-RU" sz="2400" dirty="0"/>
              <a:t>on a macrophage phenotype and NO-producing </a:t>
            </a:r>
            <a:r>
              <a:rPr lang="en-US" altLang="ru-RU" sz="2400" dirty="0" smtClean="0"/>
              <a:t>activity of </a:t>
            </a:r>
            <a:r>
              <a:rPr lang="en-US" altLang="ru-RU" sz="2400" dirty="0"/>
              <a:t>macrophages in vitro, and </a:t>
            </a:r>
            <a:endParaRPr lang="en-US" altLang="ru-RU" sz="2400" dirty="0" smtClean="0"/>
          </a:p>
          <a:p>
            <a:pPr marL="0" indent="0" algn="just" eaLnBrk="1" hangingPunct="1">
              <a:buNone/>
            </a:pPr>
            <a:endParaRPr lang="en-US" altLang="ru-RU" sz="2400" dirty="0" smtClean="0"/>
          </a:p>
          <a:p>
            <a:pPr marL="0" indent="0" algn="just" eaLnBrk="1" hangingPunct="1">
              <a:buNone/>
            </a:pPr>
            <a:r>
              <a:rPr lang="en-US" altLang="ru-RU" sz="2400" dirty="0"/>
              <a:t>2</a:t>
            </a:r>
            <a:r>
              <a:rPr lang="en-US" altLang="ru-RU" sz="2400" dirty="0" smtClean="0"/>
              <a:t>) </a:t>
            </a:r>
            <a:r>
              <a:rPr lang="en-US" altLang="ru-RU" sz="2400" dirty="0"/>
              <a:t>macrophages </a:t>
            </a:r>
            <a:r>
              <a:rPr lang="en-US" altLang="ru-RU" sz="2400" dirty="0" smtClean="0"/>
              <a:t>reprogrammed in </a:t>
            </a:r>
            <a:r>
              <a:rPr lang="en-US" altLang="ru-RU" sz="2400" dirty="0"/>
              <a:t>vitro towards the M1 phenotype and activated with LPS </a:t>
            </a:r>
            <a:r>
              <a:rPr lang="en-US" altLang="ru-RU" sz="2400" dirty="0" smtClean="0"/>
              <a:t>on the lifetime </a:t>
            </a:r>
            <a:r>
              <a:rPr lang="en-US" altLang="ru-RU" sz="2400" dirty="0"/>
              <a:t>of mice with EAC.</a:t>
            </a:r>
            <a:endParaRPr lang="ru-RU" altLang="ru-RU" sz="2400" dirty="0" smtClean="0"/>
          </a:p>
        </p:txBody>
      </p:sp>
      <p:pic>
        <p:nvPicPr>
          <p:cNvPr id="2"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5889" y="-108757"/>
            <a:ext cx="8229600" cy="1143000"/>
          </a:xfrm>
        </p:spPr>
        <p:txBody>
          <a:bodyPr/>
          <a:lstStyle/>
          <a:p>
            <a:r>
              <a:rPr lang="en-US" sz="3200" b="1" dirty="0" smtClean="0">
                <a:solidFill>
                  <a:srgbClr val="FF0000"/>
                </a:solidFill>
              </a:rPr>
              <a:t>MATERIAL AND METHODS</a:t>
            </a:r>
            <a:endParaRPr lang="ru-RU" sz="3200" b="1" dirty="0">
              <a:solidFill>
                <a:srgbClr val="FF0000"/>
              </a:solidFill>
            </a:endParaRPr>
          </a:p>
        </p:txBody>
      </p:sp>
      <p:pic>
        <p:nvPicPr>
          <p:cNvPr id="4" name="Рисунок 3"/>
          <p:cNvPicPr>
            <a:picLocks noChangeAspect="1"/>
          </p:cNvPicPr>
          <p:nvPr/>
        </p:nvPicPr>
        <p:blipFill>
          <a:blip r:embed="rId5"/>
          <a:stretch>
            <a:fillRect/>
          </a:stretch>
        </p:blipFill>
        <p:spPr>
          <a:xfrm>
            <a:off x="439589" y="1034243"/>
            <a:ext cx="2286198" cy="1219306"/>
          </a:xfrm>
          <a:prstGeom prst="rect">
            <a:avLst/>
          </a:prstGeom>
        </p:spPr>
      </p:pic>
      <p:sp>
        <p:nvSpPr>
          <p:cNvPr id="5" name="Прямоугольник 4"/>
          <p:cNvSpPr/>
          <p:nvPr/>
        </p:nvSpPr>
        <p:spPr>
          <a:xfrm>
            <a:off x="2915816" y="833414"/>
            <a:ext cx="6228184" cy="2862322"/>
          </a:xfrm>
          <a:prstGeom prst="rect">
            <a:avLst/>
          </a:prstGeom>
        </p:spPr>
        <p:txBody>
          <a:bodyPr wrap="square">
            <a:spAutoFit/>
          </a:bodyPr>
          <a:lstStyle/>
          <a:p>
            <a:pPr algn="just"/>
            <a:r>
              <a:rPr lang="en-US" sz="2000" dirty="0"/>
              <a:t>Antitumor properties of reprogrammed macrophages </a:t>
            </a:r>
            <a:r>
              <a:rPr lang="en-US" sz="2000" dirty="0" smtClean="0"/>
              <a:t>were evaluated </a:t>
            </a:r>
            <a:r>
              <a:rPr lang="en-US" sz="2000" dirty="0"/>
              <a:t>on an experimental model of Ehrlich ascites </a:t>
            </a:r>
            <a:r>
              <a:rPr lang="en-US" sz="2000" dirty="0" smtClean="0"/>
              <a:t>carcinoma (EAC)</a:t>
            </a:r>
          </a:p>
          <a:p>
            <a:pPr algn="just"/>
            <a:endParaRPr lang="en-US" sz="2000" dirty="0"/>
          </a:p>
          <a:p>
            <a:pPr algn="just"/>
            <a:r>
              <a:rPr lang="en-US" sz="2000" dirty="0" smtClean="0"/>
              <a:t>Experiments </a:t>
            </a:r>
            <a:r>
              <a:rPr lang="en-US" sz="2000" dirty="0"/>
              <a:t>were performed on C57BL/6J </a:t>
            </a:r>
            <a:r>
              <a:rPr lang="en-US" sz="2000" dirty="0" smtClean="0"/>
              <a:t>mice (n=80)  </a:t>
            </a:r>
            <a:r>
              <a:rPr lang="en-US" sz="2000" dirty="0"/>
              <a:t>injected with EAC cells and murine peritoneal macrophages (PM) reprogrammed in vitro towards M1 phenotype (0% FBS, 20 ng/ml IFN-γ</a:t>
            </a:r>
            <a:r>
              <a:rPr lang="en-US" sz="2000" dirty="0" smtClean="0"/>
              <a:t>) </a:t>
            </a:r>
            <a:endParaRPr lang="en-US" sz="2000" dirty="0"/>
          </a:p>
          <a:p>
            <a:r>
              <a:rPr lang="en-US" sz="2000" dirty="0" smtClean="0"/>
              <a:t> </a:t>
            </a:r>
            <a:endParaRPr lang="ru-RU" sz="2000" dirty="0"/>
          </a:p>
        </p:txBody>
      </p:sp>
      <p:sp>
        <p:nvSpPr>
          <p:cNvPr id="6" name="Прямоугольник 5"/>
          <p:cNvSpPr/>
          <p:nvPr/>
        </p:nvSpPr>
        <p:spPr>
          <a:xfrm>
            <a:off x="682646" y="3861048"/>
            <a:ext cx="7994104" cy="3385542"/>
          </a:xfrm>
          <a:prstGeom prst="rect">
            <a:avLst/>
          </a:prstGeom>
        </p:spPr>
        <p:txBody>
          <a:bodyPr wrap="square">
            <a:spAutoFit/>
          </a:bodyPr>
          <a:lstStyle/>
          <a:p>
            <a:pPr marL="342900" indent="-342900">
              <a:buFont typeface="Wingdings" panose="05000000000000000000" pitchFamily="2" charset="2"/>
              <a:buChar char="Ø"/>
            </a:pPr>
            <a:r>
              <a:rPr lang="en-US" sz="2000" dirty="0"/>
              <a:t>Assessment of changes in macrophage phenotype </a:t>
            </a:r>
            <a:r>
              <a:rPr lang="en-US" sz="2000" dirty="0" smtClean="0"/>
              <a:t>and secretory activity</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Methods of in vitro macrophage reprogramming </a:t>
            </a:r>
            <a:r>
              <a:rPr lang="en-US" sz="2000" dirty="0" smtClean="0"/>
              <a:t>towards M1 </a:t>
            </a:r>
            <a:r>
              <a:rPr lang="en-US" sz="2000" dirty="0"/>
              <a:t>phenotype and activating with </a:t>
            </a:r>
            <a:r>
              <a:rPr lang="en-US" sz="2000" dirty="0" smtClean="0"/>
              <a:t>LPS</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Methods of removing macrophages from the plates </a:t>
            </a:r>
            <a:r>
              <a:rPr lang="en-US" sz="2000" dirty="0" smtClean="0"/>
              <a:t>and injecting </a:t>
            </a:r>
            <a:r>
              <a:rPr lang="en-US" sz="2000" dirty="0"/>
              <a:t>into the peritoneal cavity of </a:t>
            </a:r>
            <a:r>
              <a:rPr lang="en-US" sz="2000" dirty="0" smtClean="0"/>
              <a:t>mice</a:t>
            </a:r>
          </a:p>
          <a:p>
            <a:endParaRPr lang="en-US" dirty="0"/>
          </a:p>
          <a:p>
            <a:endParaRPr lang="en-US" dirty="0" smtClean="0"/>
          </a:p>
          <a:p>
            <a:endParaRPr lang="ru-RU" dirty="0"/>
          </a:p>
        </p:txBody>
      </p:sp>
      <p:pic>
        <p:nvPicPr>
          <p:cNvPr id="3"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84581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196" y="-12484"/>
            <a:ext cx="8229600" cy="1143000"/>
          </a:xfrm>
        </p:spPr>
        <p:txBody>
          <a:bodyPr/>
          <a:lstStyle/>
          <a:p>
            <a:r>
              <a:rPr lang="en-US" sz="3200" b="1" dirty="0" smtClean="0">
                <a:solidFill>
                  <a:srgbClr val="FF0000"/>
                </a:solidFill>
              </a:rPr>
              <a:t>STUDY DESIGN</a:t>
            </a:r>
            <a:endParaRPr lang="ru-RU" sz="3200" b="1" dirty="0">
              <a:solidFill>
                <a:srgbClr val="FF0000"/>
              </a:solidFill>
            </a:endParaRPr>
          </a:p>
        </p:txBody>
      </p:sp>
      <p:sp>
        <p:nvSpPr>
          <p:cNvPr id="3" name="Прямоугольник 2"/>
          <p:cNvSpPr/>
          <p:nvPr/>
        </p:nvSpPr>
        <p:spPr>
          <a:xfrm>
            <a:off x="179512" y="1386161"/>
            <a:ext cx="8712968" cy="4154984"/>
          </a:xfrm>
          <a:prstGeom prst="rect">
            <a:avLst/>
          </a:prstGeom>
        </p:spPr>
        <p:txBody>
          <a:bodyPr wrap="square">
            <a:spAutoFit/>
          </a:bodyPr>
          <a:lstStyle/>
          <a:p>
            <a:r>
              <a:rPr lang="en-US" sz="2400" dirty="0"/>
              <a:t>Five groups of mice were formed (n = 16 per group): </a:t>
            </a:r>
          </a:p>
          <a:p>
            <a:endParaRPr lang="en-US" sz="2400" dirty="0" smtClean="0"/>
          </a:p>
          <a:p>
            <a:pPr marL="342900" indent="-342900">
              <a:buAutoNum type="arabicPeriod"/>
            </a:pPr>
            <a:r>
              <a:rPr lang="en-US" sz="2400" dirty="0" smtClean="0"/>
              <a:t>“EAC” (control); </a:t>
            </a:r>
          </a:p>
          <a:p>
            <a:pPr marL="342900" indent="-342900">
              <a:buAutoNum type="arabicPeriod"/>
            </a:pPr>
            <a:r>
              <a:rPr lang="en-US" sz="2400" dirty="0" smtClean="0"/>
              <a:t>“EAC+PBS” – injection of 0.5 ml PBS (3, 7, 11 days) to EAC mice; </a:t>
            </a:r>
          </a:p>
          <a:p>
            <a:pPr marL="342900" indent="-342900">
              <a:buAutoNum type="arabicPeriod"/>
            </a:pPr>
            <a:r>
              <a:rPr lang="en-US" sz="2400" dirty="0" smtClean="0"/>
              <a:t>”EAC+M1” – injection of 4000 in vitro reprogrammed M1 PM in 0.5 ml PBS (3, 7, 11 days);</a:t>
            </a:r>
          </a:p>
          <a:p>
            <a:pPr marL="342900" indent="-342900">
              <a:buAutoNum type="arabicPeriod"/>
            </a:pPr>
            <a:r>
              <a:rPr lang="en-US" sz="2400" dirty="0" smtClean="0"/>
              <a:t>“EAC+M0” - injection of 4000 native M0 PM in 0.5 ml PBS (3, 7, 11 days); </a:t>
            </a:r>
          </a:p>
          <a:p>
            <a:pPr marL="342900" indent="-342900">
              <a:buAutoNum type="arabicPeriod"/>
            </a:pPr>
            <a:r>
              <a:rPr lang="en-US" sz="2400" dirty="0" smtClean="0"/>
              <a:t> “</a:t>
            </a:r>
            <a:r>
              <a:rPr lang="en-US" sz="2400" dirty="0" err="1" smtClean="0"/>
              <a:t>EAC+cisplatin</a:t>
            </a:r>
            <a:r>
              <a:rPr lang="en-US" sz="2400" dirty="0" smtClean="0"/>
              <a:t>” (comparison group) - injection of cisplatin (0.05 ml, 0.5 mg/ml) on 3, 7, 11 days. </a:t>
            </a:r>
            <a:endParaRPr lang="ru-RU" sz="2400" dirty="0"/>
          </a:p>
        </p:txBody>
      </p:sp>
      <p:pic>
        <p:nvPicPr>
          <p:cNvPr id="4" name="Рисунок 3"/>
          <p:cNvPicPr>
            <a:picLocks noChangeAspect="1"/>
          </p:cNvPicPr>
          <p:nvPr/>
        </p:nvPicPr>
        <p:blipFill>
          <a:blip r:embed="rId5"/>
          <a:stretch>
            <a:fillRect/>
          </a:stretch>
        </p:blipFill>
        <p:spPr>
          <a:xfrm>
            <a:off x="6228184" y="5538711"/>
            <a:ext cx="2286198" cy="1219306"/>
          </a:xfrm>
          <a:prstGeom prst="rect">
            <a:avLst/>
          </a:prstGeom>
        </p:spPr>
      </p:pic>
      <p:pic>
        <p:nvPicPr>
          <p:cNvPr id="5"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02006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1143000"/>
          </a:xfrm>
        </p:spPr>
        <p:txBody>
          <a:bodyPr/>
          <a:lstStyle/>
          <a:p>
            <a:r>
              <a:rPr lang="en-US" sz="3200" b="1" dirty="0">
                <a:solidFill>
                  <a:srgbClr val="FF0000"/>
                </a:solidFill>
              </a:rPr>
              <a:t>Macrophage reprogramming  </a:t>
            </a:r>
            <a:r>
              <a:rPr lang="en-US" sz="3200" b="1" dirty="0" smtClean="0">
                <a:solidFill>
                  <a:srgbClr val="FF0000"/>
                </a:solidFill>
              </a:rPr>
              <a:t>by </a:t>
            </a:r>
            <a:r>
              <a:rPr lang="en-US" sz="3200" b="1" dirty="0">
                <a:solidFill>
                  <a:srgbClr val="FF0000"/>
                </a:solidFill>
              </a:rPr>
              <a:t>0% FBS </a:t>
            </a:r>
            <a:r>
              <a:rPr lang="en-US" sz="3200" b="1" dirty="0" smtClean="0">
                <a:solidFill>
                  <a:srgbClr val="FF0000"/>
                </a:solidFill>
              </a:rPr>
              <a:t>and IFN-</a:t>
            </a:r>
            <a:r>
              <a:rPr lang="el-GR" sz="3200" b="1" dirty="0" smtClean="0">
                <a:solidFill>
                  <a:srgbClr val="FF0000"/>
                </a:solidFill>
              </a:rPr>
              <a:t>γ</a:t>
            </a:r>
            <a:r>
              <a:rPr lang="ru-RU" sz="3200" b="1" dirty="0">
                <a:solidFill>
                  <a:srgbClr val="FF0000"/>
                </a:solidFill>
              </a:rPr>
              <a:t/>
            </a:r>
            <a:br>
              <a:rPr lang="ru-RU" sz="3200" b="1" dirty="0">
                <a:solidFill>
                  <a:srgbClr val="FF0000"/>
                </a:solidFill>
              </a:rPr>
            </a:br>
            <a:endParaRPr lang="ru-RU" sz="3200" b="1" dirty="0">
              <a:solidFill>
                <a:srgbClr val="FF0000"/>
              </a:solidFill>
            </a:endParaRPr>
          </a:p>
        </p:txBody>
      </p:sp>
      <p:pic>
        <p:nvPicPr>
          <p:cNvPr id="4" name="Рисунок 3"/>
          <p:cNvPicPr>
            <a:picLocks noChangeAspect="1"/>
          </p:cNvPicPr>
          <p:nvPr/>
        </p:nvPicPr>
        <p:blipFill>
          <a:blip r:embed="rId5"/>
          <a:stretch>
            <a:fillRect/>
          </a:stretch>
        </p:blipFill>
        <p:spPr>
          <a:xfrm>
            <a:off x="1115616" y="1417638"/>
            <a:ext cx="6912768" cy="5026976"/>
          </a:xfrm>
          <a:prstGeom prst="rect">
            <a:avLst/>
          </a:prstGeom>
        </p:spPr>
      </p:pic>
      <p:pic>
        <p:nvPicPr>
          <p:cNvPr id="3"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82345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7627</TotalTime>
  <Words>1905</Words>
  <Application>Microsoft Office PowerPoint</Application>
  <PresentationFormat>On-screen Show (4:3)</PresentationFormat>
  <Paragraphs>188</Paragraphs>
  <Slides>17</Slides>
  <Notes>13</Notes>
  <HiddenSlides>0</HiddenSlides>
  <MMClips>17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Тема Office</vt:lpstr>
      <vt:lpstr>  MACROPHAGES REPROGRAMMED IN VITRO TOWARDS  M1 PHENOTYPE EXTEND LIFETIME OF MICE WITH  EHRLICH ASCITES CARCINOMA   </vt:lpstr>
      <vt:lpstr>PowerPoint Presentation</vt:lpstr>
      <vt:lpstr>TAM: M1 and M2 phenotypes</vt:lpstr>
      <vt:lpstr>PowerPoint Presentation</vt:lpstr>
      <vt:lpstr>PowerPoint Presentation</vt:lpstr>
      <vt:lpstr> OBJECTIVES:</vt:lpstr>
      <vt:lpstr>MATERIAL AND METHODS</vt:lpstr>
      <vt:lpstr>STUDY DESIGN</vt:lpstr>
      <vt:lpstr>Macrophage reprogramming  by 0% FBS and IFN-γ </vt:lpstr>
      <vt:lpstr>PowerPoint Presentation</vt:lpstr>
      <vt:lpstr>EFFECT OF REPROGRAMMING ON  MACROPHAGE CD RECEPTORS EXPRESSION</vt:lpstr>
      <vt:lpstr>PowerPoint Presentation</vt:lpstr>
      <vt:lpstr>PowerPoint Presentation</vt:lpstr>
      <vt:lpstr>PowerPoint Presentation</vt:lpstr>
      <vt:lpstr>PowerPoint Presentation</vt:lpstr>
      <vt:lpstr>PERSPECTIVE OF USE –  TRANSLATION TO CLINICAL PRACTICE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Клеточно-молекулярные механизмы воспалительной реакции  при коморбидных состояниях:  гастроэзофагеальная рефлюксная болезнь и бронхиальная астма.</dc:title>
  <dc:creator>Светлана</dc:creator>
  <cp:lastModifiedBy>Abdul Hakeem</cp:lastModifiedBy>
  <cp:revision>121</cp:revision>
  <dcterms:created xsi:type="dcterms:W3CDTF">2014-06-03T12:18:52Z</dcterms:created>
  <dcterms:modified xsi:type="dcterms:W3CDTF">2015-10-29T09:10:31Z</dcterms:modified>
</cp:coreProperties>
</file>