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6" r:id="rId2"/>
    <p:sldMasterId id="2147483724" r:id="rId3"/>
    <p:sldMasterId id="2147483817" r:id="rId4"/>
    <p:sldMasterId id="2147483829" r:id="rId5"/>
    <p:sldMasterId id="2147483909" r:id="rId6"/>
    <p:sldMasterId id="2147483970" r:id="rId7"/>
    <p:sldMasterId id="2147483982" r:id="rId8"/>
    <p:sldMasterId id="2147483994" r:id="rId9"/>
    <p:sldMasterId id="2147484006" r:id="rId10"/>
    <p:sldMasterId id="2147484032" r:id="rId11"/>
  </p:sldMasterIdLst>
  <p:notesMasterIdLst>
    <p:notesMasterId r:id="rId45"/>
  </p:notesMasterIdLst>
  <p:sldIdLst>
    <p:sldId id="456" r:id="rId12"/>
    <p:sldId id="457" r:id="rId13"/>
    <p:sldId id="416" r:id="rId14"/>
    <p:sldId id="461" r:id="rId15"/>
    <p:sldId id="458" r:id="rId16"/>
    <p:sldId id="292" r:id="rId17"/>
    <p:sldId id="265" r:id="rId18"/>
    <p:sldId id="318" r:id="rId19"/>
    <p:sldId id="336" r:id="rId20"/>
    <p:sldId id="337" r:id="rId21"/>
    <p:sldId id="338" r:id="rId22"/>
    <p:sldId id="369" r:id="rId23"/>
    <p:sldId id="417" r:id="rId24"/>
    <p:sldId id="418" r:id="rId25"/>
    <p:sldId id="419" r:id="rId26"/>
    <p:sldId id="420" r:id="rId27"/>
    <p:sldId id="462" r:id="rId28"/>
    <p:sldId id="423" r:id="rId29"/>
    <p:sldId id="425" r:id="rId30"/>
    <p:sldId id="426" r:id="rId31"/>
    <p:sldId id="427" r:id="rId32"/>
    <p:sldId id="429" r:id="rId33"/>
    <p:sldId id="455" r:id="rId34"/>
    <p:sldId id="431" r:id="rId35"/>
    <p:sldId id="432" r:id="rId36"/>
    <p:sldId id="433" r:id="rId37"/>
    <p:sldId id="446" r:id="rId38"/>
    <p:sldId id="449" r:id="rId39"/>
    <p:sldId id="460" r:id="rId40"/>
    <p:sldId id="451" r:id="rId41"/>
    <p:sldId id="453" r:id="rId42"/>
    <p:sldId id="450" r:id="rId43"/>
    <p:sldId id="45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360" autoAdjust="0"/>
  </p:normalViewPr>
  <p:slideViewPr>
    <p:cSldViewPr snapToGrid="0" snapToObjects="1">
      <p:cViewPr varScale="1">
        <p:scale>
          <a:sx n="63" d="100"/>
          <a:sy n="63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9.emf"/><Relationship Id="rId7" Type="http://schemas.openxmlformats.org/officeDocument/2006/relationships/image" Target="../media/image62.emf"/><Relationship Id="rId2" Type="http://schemas.openxmlformats.org/officeDocument/2006/relationships/image" Target="../media/image58.emf"/><Relationship Id="rId1" Type="http://schemas.openxmlformats.org/officeDocument/2006/relationships/image" Target="../media/image49.emf"/><Relationship Id="rId6" Type="http://schemas.openxmlformats.org/officeDocument/2006/relationships/image" Target="../media/image61.emf"/><Relationship Id="rId5" Type="http://schemas.openxmlformats.org/officeDocument/2006/relationships/image" Target="../media/image53.emf"/><Relationship Id="rId4" Type="http://schemas.openxmlformats.org/officeDocument/2006/relationships/image" Target="../media/image60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4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4.emf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53.e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53.emf"/><Relationship Id="rId7" Type="http://schemas.openxmlformats.org/officeDocument/2006/relationships/image" Target="../media/image77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wmf"/><Relationship Id="rId9" Type="http://schemas.openxmlformats.org/officeDocument/2006/relationships/image" Target="../media/image79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4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12" Type="http://schemas.openxmlformats.org/officeDocument/2006/relationships/image" Target="../media/image103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5" Type="http://schemas.openxmlformats.org/officeDocument/2006/relationships/image" Target="../media/image96.emf"/><Relationship Id="rId10" Type="http://schemas.openxmlformats.org/officeDocument/2006/relationships/image" Target="../media/image101.emf"/><Relationship Id="rId4" Type="http://schemas.openxmlformats.org/officeDocument/2006/relationships/image" Target="../media/image95.emf"/><Relationship Id="rId9" Type="http://schemas.openxmlformats.org/officeDocument/2006/relationships/image" Target="../media/image100.emf"/><Relationship Id="rId14" Type="http://schemas.openxmlformats.org/officeDocument/2006/relationships/image" Target="../media/image10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image" Target="../media/image109.emf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image" Target="../media/image115.emf"/><Relationship Id="rId4" Type="http://schemas.openxmlformats.org/officeDocument/2006/relationships/image" Target="../media/image1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4CD62-E931-4F42-9C57-769998582E20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31EE-EF45-5846-86AB-C7865F94D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3D956-2474-49A6-9F39-558353C2CFE1}" type="slidenum">
              <a:rPr lang="ko-KR" altLang="en-US" smtClean="0">
                <a:solidFill>
                  <a:prstClr val="black"/>
                </a:solidFill>
                <a:latin typeface="맑은 고딕"/>
              </a:rPr>
              <a:pPr/>
              <a:t>4</a:t>
            </a:fld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182353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94EAA-73C5-43D0-B522-B505FD56F496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3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94EAA-73C5-43D0-B522-B505FD56F496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57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94EAA-73C5-43D0-B522-B505FD56F496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8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94EAA-73C5-43D0-B522-B505FD56F496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86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Trichloroacetyl</a:t>
            </a:r>
            <a:r>
              <a:rPr lang="en-US" baseline="0" dirty="0" smtClean="0"/>
              <a:t> chloride, </a:t>
            </a:r>
            <a:r>
              <a:rPr lang="en-US" baseline="0" dirty="0" err="1" smtClean="0"/>
              <a:t>chloroformate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38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7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8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40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9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CBDE4-26CB-614E-8441-88775AEE2DD5}" type="slidenum">
              <a:rPr lang="en-US" altLang="ko-KR" sz="1200" b="0" i="0">
                <a:solidFill>
                  <a:prstClr val="black"/>
                </a:solidFill>
              </a:rPr>
              <a:pPr eaLnBrk="1" hangingPunct="1"/>
              <a:t>28</a:t>
            </a:fld>
            <a:endParaRPr lang="en-US" altLang="ko-KR" sz="1200" b="0" i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ko-KR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0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4C2EAE-2371-524C-854E-9BC310D0D770}" type="slidenum">
              <a:rPr lang="en-US" altLang="ko-KR" sz="1200" b="0" i="0"/>
              <a:pPr eaLnBrk="1" hangingPunct="1"/>
              <a:t>5</a:t>
            </a:fld>
            <a:endParaRPr lang="en-US" altLang="ko-KR" sz="1200" b="0" i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ko-K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30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275D7-18E6-4202-B3F9-DA9891BBE0B6}" type="slidenum">
              <a:rPr lang="ko-KR" altLang="en-US" smtClean="0">
                <a:solidFill>
                  <a:prstClr val="black"/>
                </a:solidFill>
              </a:rPr>
              <a:pPr/>
              <a:t>29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9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5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</a:t>
            </a:r>
            <a:r>
              <a:rPr lang="en-US" altLang="ko-KR" baseline="0" dirty="0" smtClean="0"/>
              <a:t> performed transfer hydrogenation reaction with cyclic carbonate and formic ester  under ruthenium pincer complex.</a:t>
            </a:r>
          </a:p>
          <a:p>
            <a:r>
              <a:rPr lang="en-US" altLang="ko-KR" baseline="0" dirty="0" smtClean="0"/>
              <a:t>In compared to </a:t>
            </a:r>
            <a:r>
              <a:rPr lang="en-US" altLang="ko-KR" baseline="0" dirty="0" err="1" smtClean="0"/>
              <a:t>milstein</a:t>
            </a:r>
            <a:r>
              <a:rPr lang="en-US" altLang="ko-KR" baseline="0" dirty="0" smtClean="0"/>
              <a:t> system in which high pressure of hydrogen gas was used, efficiency of my system is better.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94EAA-73C5-43D0-B522-B505FD56F496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5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73B04C-0843-D144-B52D-613530E5B1BB}" type="slidenum">
              <a:rPr lang="en-US" altLang="ko-KR" sz="1200" b="0" i="0"/>
              <a:pPr eaLnBrk="1" hangingPunct="1"/>
              <a:t>6</a:t>
            </a:fld>
            <a:endParaRPr lang="en-US" altLang="ko-KR" sz="1200" b="0" i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ko-K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1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09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27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5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1AB49C-1673-4C84-98A5-939684326880}" type="slidenum">
              <a:rPr lang="en-US" altLang="ko-KR" sz="1200" b="0" i="0"/>
              <a:pPr eaLnBrk="1" hangingPunct="1"/>
              <a:t>12</a:t>
            </a:fld>
            <a:endParaRPr lang="en-US" altLang="ko-KR" sz="1200" b="0" i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99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F0056-0CD4-D14E-AC47-21E3C5691239}" type="slidenum">
              <a:rPr lang="en-US" altLang="ko-KR" sz="1200" b="0" i="0"/>
              <a:pPr eaLnBrk="1" hangingPunct="1"/>
              <a:t>13</a:t>
            </a:fld>
            <a:endParaRPr lang="en-US" altLang="ko-KR" sz="1200" b="0" i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77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31EE-EF45-5846-86AB-C7865F94DB4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1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4ECFC-89FD-7845-8139-62C1C7154D4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84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5F645-30E5-484E-9AD6-717C6F2A4F0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6752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49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879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373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664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295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479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323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556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748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8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A6B7E-EF02-154F-876E-909317D8AE2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959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055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591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197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869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789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02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887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352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153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72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E806E-2BFA-2249-AE1D-8659A2DF0C5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8527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512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536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971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891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361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961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89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44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D82AE-1547-F14F-B32D-28F35932D04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5150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6EE77-AD24-764F-A604-BAD224646F4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62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A0BBB-805D-BE43-907C-5E7C23B1680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92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4F954-3041-2C4A-99FE-8627F90BF3C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1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5D393-E854-B44D-ACC6-7F1A4DD75F8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9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EF6C9-B9FA-554D-9306-8D0DAB70E4A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1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F44DA-CABC-6B46-9086-3E9666A23E2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3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DD77C-FE5C-2F48-B5C3-76C23C856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362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764ED-4FE1-C542-A4A5-4268A00E4F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90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07881-C677-3B45-95DF-9B37FFC5A8B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02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183B-7FD6-674E-AAAB-46FB66457A1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21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92A27-201E-F245-A5D9-7940905330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2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D4A54-A3CF-014E-9CA5-88F0B2356FD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98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7E30-DC11-1348-9D61-5A07EB5C664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34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7FAB7-7E09-2E45-ACB1-F2E3BA8E63F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39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DB789-D645-4ACA-AB6E-F65BCD235B9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3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6B236-B849-4E39-9D43-5E92ADABE16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9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08A0F-F7A2-443F-B9D7-D6EB1381288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4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E5B84-9597-EC4A-830E-21C100C10B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0950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457D6-DD7C-42EC-8F34-AFFDA7C8CB0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00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3B690-09DF-49AD-908F-80EC7F4B411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96E01-E11C-4AC7-B912-7F36E11F174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55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13058-5B42-4A97-83FC-6F98CB7059C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07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54E6A-F926-498D-9FA0-7A99353CB43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43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5238C-340C-4FDE-8091-83F17852DDD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06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540BF-92E8-4FB7-B9F1-F6F3E75E65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37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90AEB-7C70-4010-B40F-0DCE3CF6988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67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99A59-A08A-4ACF-8966-9B1F09AF89A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49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57086-AAAE-42FB-A7CA-66AE9AF1F0F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2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816D3-FC6C-D440-BC34-3B622C94451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91285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004159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228188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24879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235256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57208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820234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17096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66074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20724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691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D79F9-893C-8542-A705-C78E255E8E4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79051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05244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277819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46881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165157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48836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096152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25282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1803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809299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89066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692C3-9292-6641-9CDB-9412F086862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9879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401664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0192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17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9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711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8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31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75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364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3AC0D-B89D-4C46-B70E-4D958EEA89C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5413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7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89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32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709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88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620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846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22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564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3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050F0-C9C2-A14B-A6DC-432426DE019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063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01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435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89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19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09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507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94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67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7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5E6DE-D33D-7441-9034-C5ABBF31D0B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63225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116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03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201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226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61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298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161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59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989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1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latin typeface="Times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A682105-AAA6-8D44-8D9D-45BD3D696C10}" type="slidenum">
              <a:rPr lang="en-US" altLang="ko-KR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8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2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E54349A9-2271-4ECC-AB74-D818067023E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 latinLnBrk="1"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FD46B6E1-DE72-42D7-A516-1CC07469423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solidFill>
                  <a:schemeClr val="tx1"/>
                </a:solidFill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latin typeface="Times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147315C-EE65-E04B-97EA-90CE29AE7258}" type="slidenum">
              <a:rPr lang="en-US" altLang="ko-KR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0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latin typeface="Times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latin typeface="Times" pitchFamily="18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latin typeface="Times" panose="02020603050405020304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103851E-0FA1-4D13-9C63-A909E0973D85}" type="slidenum">
              <a:rPr lang="en-US" altLang="ko-KR">
                <a:solidFill>
                  <a:srgbClr val="000000"/>
                </a:solidFill>
                <a:ea typeface="ＭＳ Ｐゴシック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79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 defTabSz="914400" latinLnBrk="1"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 defTabSz="914400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1553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3DF3B361-B1E7-4FEF-9BD6-116DCFA35A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 defTabSz="914400" latinLnBrk="1"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57419067-C5CC-4FF3-B15D-2F3454FD8FEF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 defTabSz="914400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69091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8ECD4FE9-E188-4876-A91B-9EDD8534E3E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 latinLnBrk="1"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CC50E8B5-98C6-4C77-ADD8-442C57CA5C5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8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BD46165A-C621-4860-AF45-5EDE91705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 latinLnBrk="1"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DD3DEF4A-22A9-40FF-9F69-2F80087696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2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5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E48E-A58E-104B-A728-EC5C216AA1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F5366-CF3F-4547-A9B7-2BE658AA8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54.e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51.emf"/><Relationship Id="rId17" Type="http://schemas.openxmlformats.org/officeDocument/2006/relationships/oleObject" Target="../embeddings/oleObject35.bin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53.emf"/><Relationship Id="rId20" Type="http://schemas.openxmlformats.org/officeDocument/2006/relationships/image" Target="../media/image55.e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57.emf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10" Type="http://schemas.openxmlformats.org/officeDocument/2006/relationships/image" Target="../media/image50.e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52.emf"/><Relationship Id="rId22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53.emf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8.emf"/><Relationship Id="rId12" Type="http://schemas.openxmlformats.org/officeDocument/2006/relationships/oleObject" Target="../embeddings/oleObject43.bin"/><Relationship Id="rId17" Type="http://schemas.openxmlformats.org/officeDocument/2006/relationships/image" Target="../media/image62.emf"/><Relationship Id="rId2" Type="http://schemas.openxmlformats.org/officeDocument/2006/relationships/slideLayout" Target="../slideLayouts/slideLayout73.xml"/><Relationship Id="rId16" Type="http://schemas.openxmlformats.org/officeDocument/2006/relationships/oleObject" Target="../embeddings/oleObject45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0.emf"/><Relationship Id="rId5" Type="http://schemas.openxmlformats.org/officeDocument/2006/relationships/image" Target="../media/image49.emf"/><Relationship Id="rId15" Type="http://schemas.openxmlformats.org/officeDocument/2006/relationships/image" Target="../media/image61.emf"/><Relationship Id="rId10" Type="http://schemas.openxmlformats.org/officeDocument/2006/relationships/oleObject" Target="../embeddings/oleObject42.bin"/><Relationship Id="rId19" Type="http://schemas.openxmlformats.org/officeDocument/2006/relationships/image" Target="../media/image63.e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9.emf"/><Relationship Id="rId14" Type="http://schemas.openxmlformats.org/officeDocument/2006/relationships/oleObject" Target="../embeddings/oleObject4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7.emf"/><Relationship Id="rId5" Type="http://schemas.openxmlformats.org/officeDocument/2006/relationships/image" Target="../media/image64.e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70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8.emf"/><Relationship Id="rId12" Type="http://schemas.openxmlformats.org/officeDocument/2006/relationships/oleObject" Target="../embeddings/oleObject55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53.emf"/><Relationship Id="rId5" Type="http://schemas.openxmlformats.org/officeDocument/2006/relationships/image" Target="../media/image64.emf"/><Relationship Id="rId15" Type="http://schemas.openxmlformats.org/officeDocument/2006/relationships/image" Target="../media/image71.e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69.emf"/><Relationship Id="rId14" Type="http://schemas.openxmlformats.org/officeDocument/2006/relationships/oleObject" Target="../embeddings/oleObject5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75.emf"/><Relationship Id="rId18" Type="http://schemas.openxmlformats.org/officeDocument/2006/relationships/oleObject" Target="../embeddings/oleObject64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79.emf"/><Relationship Id="rId7" Type="http://schemas.openxmlformats.org/officeDocument/2006/relationships/image" Target="../media/image73.emf"/><Relationship Id="rId12" Type="http://schemas.openxmlformats.org/officeDocument/2006/relationships/oleObject" Target="../embeddings/oleObject61.bin"/><Relationship Id="rId17" Type="http://schemas.openxmlformats.org/officeDocument/2006/relationships/image" Target="../media/image77.emf"/><Relationship Id="rId2" Type="http://schemas.openxmlformats.org/officeDocument/2006/relationships/slideLayout" Target="../slideLayouts/slideLayout73.xml"/><Relationship Id="rId16" Type="http://schemas.openxmlformats.org/officeDocument/2006/relationships/oleObject" Target="../embeddings/oleObject63.bin"/><Relationship Id="rId20" Type="http://schemas.openxmlformats.org/officeDocument/2006/relationships/oleObject" Target="../embeddings/oleObject65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74.wmf"/><Relationship Id="rId5" Type="http://schemas.openxmlformats.org/officeDocument/2006/relationships/image" Target="../media/image72.emf"/><Relationship Id="rId15" Type="http://schemas.openxmlformats.org/officeDocument/2006/relationships/image" Target="../media/image76.emf"/><Relationship Id="rId10" Type="http://schemas.openxmlformats.org/officeDocument/2006/relationships/oleObject" Target="../embeddings/oleObject60.bin"/><Relationship Id="rId19" Type="http://schemas.openxmlformats.org/officeDocument/2006/relationships/image" Target="../media/image78.e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53.emf"/><Relationship Id="rId14" Type="http://schemas.openxmlformats.org/officeDocument/2006/relationships/oleObject" Target="../embeddings/oleObject6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84.e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oleObject" Target="../embeddings/oleObject7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1.emf"/><Relationship Id="rId11" Type="http://schemas.openxmlformats.org/officeDocument/2006/relationships/image" Target="../media/image83.emf"/><Relationship Id="rId5" Type="http://schemas.openxmlformats.org/officeDocument/2006/relationships/oleObject" Target="../embeddings/oleObject67.bin"/><Relationship Id="rId10" Type="http://schemas.openxmlformats.org/officeDocument/2006/relationships/oleObject" Target="../embeddings/oleObject69.bin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96.emf"/><Relationship Id="rId18" Type="http://schemas.openxmlformats.org/officeDocument/2006/relationships/oleObject" Target="../embeddings/oleObject78.bin"/><Relationship Id="rId26" Type="http://schemas.openxmlformats.org/officeDocument/2006/relationships/oleObject" Target="../embeddings/oleObject82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100.emf"/><Relationship Id="rId7" Type="http://schemas.openxmlformats.org/officeDocument/2006/relationships/image" Target="../media/image93.e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98.emf"/><Relationship Id="rId25" Type="http://schemas.openxmlformats.org/officeDocument/2006/relationships/image" Target="../media/image102.e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77.bin"/><Relationship Id="rId20" Type="http://schemas.openxmlformats.org/officeDocument/2006/relationships/oleObject" Target="../embeddings/oleObject79.bin"/><Relationship Id="rId29" Type="http://schemas.openxmlformats.org/officeDocument/2006/relationships/image" Target="../media/image104.emf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95.emf"/><Relationship Id="rId24" Type="http://schemas.openxmlformats.org/officeDocument/2006/relationships/oleObject" Target="../embeddings/oleObject81.bin"/><Relationship Id="rId32" Type="http://schemas.openxmlformats.org/officeDocument/2006/relationships/image" Target="../media/image105.emf"/><Relationship Id="rId5" Type="http://schemas.openxmlformats.org/officeDocument/2006/relationships/image" Target="../media/image92.emf"/><Relationship Id="rId15" Type="http://schemas.openxmlformats.org/officeDocument/2006/relationships/image" Target="../media/image97.emf"/><Relationship Id="rId23" Type="http://schemas.openxmlformats.org/officeDocument/2006/relationships/image" Target="../media/image101.emf"/><Relationship Id="rId28" Type="http://schemas.openxmlformats.org/officeDocument/2006/relationships/oleObject" Target="../embeddings/oleObject83.bin"/><Relationship Id="rId10" Type="http://schemas.openxmlformats.org/officeDocument/2006/relationships/oleObject" Target="../embeddings/oleObject74.bin"/><Relationship Id="rId19" Type="http://schemas.openxmlformats.org/officeDocument/2006/relationships/image" Target="../media/image99.emf"/><Relationship Id="rId31" Type="http://schemas.openxmlformats.org/officeDocument/2006/relationships/oleObject" Target="../embeddings/oleObject8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94.emf"/><Relationship Id="rId14" Type="http://schemas.openxmlformats.org/officeDocument/2006/relationships/oleObject" Target="../embeddings/oleObject76.bin"/><Relationship Id="rId22" Type="http://schemas.openxmlformats.org/officeDocument/2006/relationships/oleObject" Target="../embeddings/oleObject80.bin"/><Relationship Id="rId27" Type="http://schemas.openxmlformats.org/officeDocument/2006/relationships/image" Target="../media/image103.emf"/><Relationship Id="rId30" Type="http://schemas.openxmlformats.org/officeDocument/2006/relationships/image" Target="../media/image10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0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13" Type="http://schemas.openxmlformats.org/officeDocument/2006/relationships/image" Target="../media/image113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0.emf"/><Relationship Id="rId12" Type="http://schemas.openxmlformats.org/officeDocument/2006/relationships/oleObject" Target="../embeddings/oleObject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112.emf"/><Relationship Id="rId5" Type="http://schemas.openxmlformats.org/officeDocument/2006/relationships/image" Target="../media/image109.emf"/><Relationship Id="rId15" Type="http://schemas.openxmlformats.org/officeDocument/2006/relationships/image" Target="../media/image114.emf"/><Relationship Id="rId10" Type="http://schemas.openxmlformats.org/officeDocument/2006/relationships/oleObject" Target="../embeddings/oleObject90.bin"/><Relationship Id="rId4" Type="http://schemas.openxmlformats.org/officeDocument/2006/relationships/oleObject" Target="../embeddings/oleObject87.bin"/><Relationship Id="rId9" Type="http://schemas.openxmlformats.org/officeDocument/2006/relationships/image" Target="../media/image111.emf"/><Relationship Id="rId14" Type="http://schemas.openxmlformats.org/officeDocument/2006/relationships/oleObject" Target="../embeddings/oleObject9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1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5.emf"/><Relationship Id="rId11" Type="http://schemas.openxmlformats.org/officeDocument/2006/relationships/oleObject" Target="../embeddings/oleObject96.bin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117.emf"/><Relationship Id="rId4" Type="http://schemas.openxmlformats.org/officeDocument/2006/relationships/image" Target="../media/image119.tiff"/><Relationship Id="rId9" Type="http://schemas.openxmlformats.org/officeDocument/2006/relationships/oleObject" Target="../embeddings/oleObject9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8.emf"/><Relationship Id="rId1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0.emf"/><Relationship Id="rId2" Type="http://schemas.openxmlformats.org/officeDocument/2006/relationships/slideLayout" Target="../slideLayouts/slideLayout11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11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1.jpeg"/><Relationship Id="rId9" Type="http://schemas.openxmlformats.org/officeDocument/2006/relationships/image" Target="../media/image12.jpeg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13" y="686208"/>
            <a:ext cx="8558578" cy="2128301"/>
          </a:xfrm>
        </p:spPr>
        <p:txBody>
          <a:bodyPr>
            <a:noAutofit/>
          </a:bodyPr>
          <a:lstStyle/>
          <a:p>
            <a:r>
              <a:rPr lang="en-US" sz="3200" dirty="0" smtClean="0">
                <a:cs typeface="Arial"/>
              </a:rPr>
              <a:t>Atom-Economical </a:t>
            </a:r>
            <a:r>
              <a:rPr lang="en-US" sz="3200" dirty="0">
                <a:cs typeface="Arial"/>
              </a:rPr>
              <a:t>and Sustainable C-N Bond Formation Reactions from Alcohols and N-Sources via Catalytic Hydrogen Transfer </a:t>
            </a:r>
            <a:r>
              <a:rPr lang="en-US" sz="3200" dirty="0" smtClean="0">
                <a:cs typeface="Arial"/>
              </a:rPr>
              <a:t>Reactions</a:t>
            </a:r>
            <a:endParaRPr lang="en-US" sz="3200" b="1" i="1" dirty="0">
              <a:cs typeface="Arial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6052" y="3151300"/>
            <a:ext cx="7280657" cy="2267830"/>
          </a:xfrm>
        </p:spPr>
        <p:txBody>
          <a:bodyPr tIns="0" bIns="0" anchor="ctr">
            <a:normAutofit lnSpcReduction="10000"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 dirty="0" smtClean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September 15th</a:t>
            </a:r>
            <a:r>
              <a:rPr lang="en-US" altLang="ko-KR" sz="2000" dirty="0" smtClean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, 2015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 dirty="0" smtClean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Past and Present Research Systems of Green Chemistry</a:t>
            </a:r>
            <a:r>
              <a:rPr lang="en-US" altLang="ko-KR" sz="2000" dirty="0" smtClean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</a:t>
            </a:r>
            <a:endParaRPr lang="en-US" altLang="ko-KR" sz="2000" dirty="0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 sz="2000" dirty="0" smtClean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Seoul National University, Republic of Korea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ko-KR" sz="2000" dirty="0" smtClean="0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 sz="2400" dirty="0" smtClean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Soon H. Hong</a:t>
            </a:r>
            <a:endParaRPr lang="en-US" altLang="ko-KR" sz="2400" dirty="0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</p:txBody>
      </p:sp>
      <p:pic>
        <p:nvPicPr>
          <p:cNvPr id="5" name="Picture 6" descr="D:\Dropbox\00 HongSH Group Shared\01 Weekly Reports &amp; GM File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51409"/>
            <a:ext cx="2595736" cy="104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55921"/>
            <a:ext cx="4128837" cy="9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78531" y="770053"/>
            <a:ext cx="542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Amide Synthesis from </a:t>
            </a:r>
            <a:r>
              <a:rPr lang="en-US" altLang="ko-KR" b="1" dirty="0" smtClean="0">
                <a:solidFill>
                  <a:srgbClr val="232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Nitrile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/>
          </p:nvPr>
        </p:nvGraphicFramePr>
        <p:xfrm>
          <a:off x="938850" y="1287806"/>
          <a:ext cx="6977062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16" name="CS ChemDraw Drawing" r:id="rId4" imgW="12244856" imgH="2418390" progId="ChemDraw.Document.6.0">
                  <p:embed/>
                </p:oleObj>
              </mc:Choice>
              <mc:Fallback>
                <p:oleObj name="CS ChemDraw Drawing" r:id="rId4" imgW="12244856" imgH="24183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8850" y="1287806"/>
                        <a:ext cx="6977062" cy="136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/>
          </p:nvPr>
        </p:nvGraphicFramePr>
        <p:xfrm>
          <a:off x="276225" y="2816629"/>
          <a:ext cx="8613775" cy="337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17" name="CS ChemDraw Drawing" r:id="rId6" imgW="17229889" imgH="6749460" progId="ChemDraw.Document.6.0">
                  <p:embed/>
                </p:oleObj>
              </mc:Choice>
              <mc:Fallback>
                <p:oleObj name="CS ChemDraw Drawing" r:id="rId6" imgW="17229889" imgH="67494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6225" y="2816629"/>
                        <a:ext cx="8613775" cy="3376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직사각형 11"/>
          <p:cNvSpPr/>
          <p:nvPr/>
        </p:nvSpPr>
        <p:spPr>
          <a:xfrm>
            <a:off x="5959902" y="6534027"/>
            <a:ext cx="3116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ko-KR" altLang="en-US" sz="1400" i="1" dirty="0">
                <a:solidFill>
                  <a:prstClr val="black"/>
                </a:solidFill>
                <a:latin typeface="Arial"/>
                <a:cs typeface="Arial"/>
              </a:rPr>
              <a:t>J. Am. Chem. Soc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ko-KR" altLang="en-US" sz="1400" b="1" dirty="0">
                <a:solidFill>
                  <a:prstClr val="black"/>
                </a:solidFill>
                <a:latin typeface="Arial"/>
                <a:cs typeface="Arial"/>
              </a:rPr>
              <a:t>2013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ko-KR" altLang="en-US" sz="1400" i="1" dirty="0">
                <a:solidFill>
                  <a:prstClr val="black"/>
                </a:solidFill>
                <a:latin typeface="Arial"/>
                <a:cs typeface="Arial"/>
              </a:rPr>
              <a:t>135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cs typeface="Arial"/>
              </a:rPr>
              <a:t>, 11704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246" y="129189"/>
            <a:ext cx="7773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Amide Synthesis with Complete Atom Economy</a:t>
            </a:r>
            <a:endParaRPr lang="en-US" altLang="ko-KR" sz="2600" b="1" i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305" y="578575"/>
            <a:ext cx="542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Amide Synthesis from </a:t>
            </a:r>
            <a:r>
              <a:rPr lang="en-US" altLang="ko-KR" b="1" dirty="0" smtClean="0">
                <a:solidFill>
                  <a:srgbClr val="232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Nitrile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35996" y="6261971"/>
            <a:ext cx="832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latinLnBrk="1"/>
            <a:r>
              <a:rPr lang="ko-KR" altLang="en-US" sz="1400" i="1" dirty="0">
                <a:solidFill>
                  <a:prstClr val="black"/>
                </a:solidFill>
                <a:latin typeface="Arial"/>
                <a:cs typeface="Arial"/>
              </a:rPr>
              <a:t>J. Am. Chem. Soc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ko-KR" altLang="en-US" sz="1400" b="1" dirty="0">
                <a:solidFill>
                  <a:prstClr val="black"/>
                </a:solidFill>
                <a:latin typeface="Arial"/>
                <a:cs typeface="Arial"/>
              </a:rPr>
              <a:t>2013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ko-KR" altLang="en-US" sz="1400" i="1" dirty="0">
                <a:solidFill>
                  <a:prstClr val="black"/>
                </a:solidFill>
                <a:latin typeface="Arial"/>
                <a:cs typeface="Arial"/>
              </a:rPr>
              <a:t>135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ko-KR" altLang="en-US" sz="1400" dirty="0" smtClean="0">
                <a:solidFill>
                  <a:prstClr val="black"/>
                </a:solidFill>
                <a:latin typeface="Arial"/>
                <a:cs typeface="Arial"/>
              </a:rPr>
              <a:t>11704</a:t>
            </a:r>
            <a:endParaRPr lang="en-US" altLang="ko-KR" sz="14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/>
                <a:cs typeface="Arial"/>
              </a:rPr>
              <a:t>(Computational mechanistic study: Z.-X. Wang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cs typeface="Arial"/>
              </a:rPr>
              <a:t>ACS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cs typeface="Arial"/>
              </a:rPr>
              <a:t>Catal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cs typeface="Arial"/>
              </a:rPr>
              <a:t>, 2854</a:t>
            </a:r>
            <a:endParaRPr lang="ko-KR" alt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0080" r="12895" b="5347"/>
          <a:stretch/>
        </p:blipFill>
        <p:spPr>
          <a:xfrm>
            <a:off x="258761" y="1809709"/>
            <a:ext cx="2827339" cy="233515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578938"/>
              </p:ext>
            </p:extLst>
          </p:nvPr>
        </p:nvGraphicFramePr>
        <p:xfrm>
          <a:off x="457059" y="1037187"/>
          <a:ext cx="8510295" cy="534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55" name="CS ChemDraw Drawing" r:id="rId5" imgW="15702957" imgH="9855664" progId="ChemDraw.Document.6.0">
                  <p:embed/>
                </p:oleObj>
              </mc:Choice>
              <mc:Fallback>
                <p:oleObj name="CS ChemDraw Drawing" r:id="rId5" imgW="15702957" imgH="98556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059" y="1037187"/>
                        <a:ext cx="8510295" cy="5341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6246" y="86132"/>
            <a:ext cx="7773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Amide Synthesis with Complete Atom Economy</a:t>
            </a:r>
            <a:endParaRPr lang="en-US" altLang="ko-KR" sz="2600" b="1" i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직사각형 10"/>
          <p:cNvSpPr/>
          <p:nvPr/>
        </p:nvSpPr>
        <p:spPr>
          <a:xfrm>
            <a:off x="5516764" y="1182485"/>
            <a:ext cx="3628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en-US" altLang="ko-KR" sz="1200" i="1" dirty="0" smtClean="0">
                <a:solidFill>
                  <a:prstClr val="black"/>
                </a:solidFill>
                <a:latin typeface="Arial"/>
                <a:cs typeface="Arial"/>
              </a:rPr>
              <a:t>Sabo-Etienne, </a:t>
            </a:r>
            <a:r>
              <a:rPr lang="ko-KR" alt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lang="ko-KR" altLang="en-US" sz="1200" i="1" dirty="0">
                <a:solidFill>
                  <a:prstClr val="black"/>
                </a:solidFill>
                <a:latin typeface="Arial"/>
                <a:cs typeface="Arial"/>
              </a:rPr>
              <a:t>. Am. Chem. Soc</a:t>
            </a:r>
            <a:r>
              <a:rPr lang="ko-KR" altLang="en-US" sz="1200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ko-KR" altLang="en-US" sz="1200" b="1" dirty="0" smtClean="0">
                <a:solidFill>
                  <a:prstClr val="black"/>
                </a:solidFill>
                <a:latin typeface="Arial"/>
                <a:cs typeface="Arial"/>
              </a:rPr>
              <a:t>201</a:t>
            </a:r>
            <a:r>
              <a:rPr lang="en-US" altLang="ko-KR" sz="1200" b="1" dirty="0" smtClean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lang="ko-KR" altLang="en-US" sz="12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ko-KR" alt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13</a:t>
            </a:r>
            <a:r>
              <a:rPr lang="en-US" altLang="ko-KR" sz="1200" i="1" dirty="0" smtClean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ko-KR" altLang="en-US" sz="12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altLang="ko-KR" sz="1200" dirty="0" smtClean="0">
                <a:solidFill>
                  <a:prstClr val="black"/>
                </a:solidFill>
                <a:latin typeface="Arial"/>
                <a:cs typeface="Arial"/>
              </a:rPr>
              <a:t>7854</a:t>
            </a:r>
            <a:endParaRPr lang="ko-KR" alt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3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249382" y="54932"/>
            <a:ext cx="9144000" cy="1143001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Cyclic Imide from Nitrile and </a:t>
            </a:r>
            <a:r>
              <a:rPr lang="en-US" altLang="ko-KR" dirty="0" err="1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Diol</a:t>
            </a:r>
            <a:endParaRPr lang="en-US" altLang="ko-KR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35" name="Picture 11" descr="https://fbcdn-sphotos-a-a.akamaihd.net/hphotos-ak-frc3/970063_405323309581852_1218090382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r="32901"/>
          <a:stretch/>
        </p:blipFill>
        <p:spPr bwMode="auto">
          <a:xfrm>
            <a:off x="8176300" y="99086"/>
            <a:ext cx="860607" cy="111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31152" y="1153779"/>
            <a:ext cx="950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1000" dirty="0" err="1" smtClean="0">
                <a:solidFill>
                  <a:srgbClr val="000000"/>
                </a:solidFill>
                <a:latin typeface="+mj-lt"/>
              </a:rPr>
              <a:t>Jaewoon</a:t>
            </a:r>
            <a:r>
              <a:rPr lang="en-US" altLang="ko-KR" sz="1000" dirty="0" smtClean="0">
                <a:solidFill>
                  <a:srgbClr val="000000"/>
                </a:solidFill>
                <a:latin typeface="+mj-lt"/>
              </a:rPr>
              <a:t> Kim</a:t>
            </a:r>
            <a:endParaRPr lang="ko-KR" altLang="en-US" sz="100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743106"/>
              </p:ext>
            </p:extLst>
          </p:nvPr>
        </p:nvGraphicFramePr>
        <p:xfrm>
          <a:off x="164335" y="1552662"/>
          <a:ext cx="8917718" cy="5235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54" name="CS ChemDraw Drawing" r:id="rId5" imgW="19049324" imgH="11181283" progId="ChemDraw.Document.6.0">
                  <p:embed/>
                </p:oleObj>
              </mc:Choice>
              <mc:Fallback>
                <p:oleObj name="CS ChemDraw Drawing" r:id="rId5" imgW="19049324" imgH="111812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335" y="1552662"/>
                        <a:ext cx="8917718" cy="5235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7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3519"/>
            <a:ext cx="7772400" cy="876121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rial" charset="0"/>
                <a:ea typeface="굴림" charset="0"/>
                <a:cs typeface="굴림" charset="0"/>
              </a:rPr>
              <a:t>CO</a:t>
            </a:r>
            <a:r>
              <a:rPr lang="en-US" altLang="ko-KR" baseline="-25000" dirty="0">
                <a:latin typeface="Arial" charset="0"/>
                <a:ea typeface="굴림" charset="0"/>
                <a:cs typeface="굴림" charset="0"/>
              </a:rPr>
              <a:t>2</a:t>
            </a:r>
            <a:r>
              <a:rPr lang="en-US" altLang="ko-KR" dirty="0">
                <a:latin typeface="Arial" charset="0"/>
                <a:ea typeface="굴림" charset="0"/>
                <a:cs typeface="굴림" charset="0"/>
              </a:rPr>
              <a:t> Conversion</a:t>
            </a:r>
            <a:endParaRPr lang="en-US" altLang="ko-K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CO2 홈페이지사진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4" y="1333321"/>
            <a:ext cx="8353077" cy="47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C:\Users\User\Desktop\논문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64" y="3536218"/>
            <a:ext cx="3612594" cy="291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C:\Users\User\Desktop\co2 논문\논문사진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942" y="3536219"/>
            <a:ext cx="3704100" cy="291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00" name="Object 4"/>
          <p:cNvGraphicFramePr>
            <a:graphicFrameLocks noChangeAspect="1"/>
          </p:cNvGraphicFramePr>
          <p:nvPr>
            <p:extLst/>
          </p:nvPr>
        </p:nvGraphicFramePr>
        <p:xfrm>
          <a:off x="1233449" y="710659"/>
          <a:ext cx="5322628" cy="267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417" name="CS ChemDraw Drawing" r:id="rId6" imgW="10970909" imgH="5518260" progId="ChemDraw.Document.6.0">
                  <p:embed/>
                </p:oleObj>
              </mc:Choice>
              <mc:Fallback>
                <p:oleObj name="CS ChemDraw Drawing" r:id="rId6" imgW="10970909" imgH="55182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49" y="710659"/>
                        <a:ext cx="5322628" cy="2675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직사각형 9"/>
          <p:cNvSpPr/>
          <p:nvPr/>
        </p:nvSpPr>
        <p:spPr>
          <a:xfrm>
            <a:off x="323528" y="17673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altLang="ko-KR" sz="2800" b="1" i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Capture &amp; Utilization </a:t>
            </a:r>
            <a:r>
              <a:rPr lang="en-US" altLang="ko-KR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trategy</a:t>
            </a:r>
            <a:endParaRPr lang="ko-KR" altLang="en-U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010" y="188640"/>
            <a:ext cx="948352" cy="87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/>
          <p:nvPr/>
        </p:nvSpPr>
        <p:spPr>
          <a:xfrm>
            <a:off x="7862437" y="1122163"/>
            <a:ext cx="111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Seunghyo</a:t>
            </a:r>
            <a:r>
              <a:rPr lang="en-US" altLang="ko-K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</a:t>
            </a:r>
            <a:endParaRPr lang="ko-KR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672955" y="2863303"/>
            <a:ext cx="3167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1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Same reaction efficiency with commercial &gt;99.999% CO</a:t>
            </a:r>
            <a:r>
              <a:rPr lang="en-US" altLang="ko-KR" sz="1400" b="1" i="1" baseline="-25000" dirty="0" smtClean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altLang="ko-KR" sz="1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gas</a:t>
            </a:r>
            <a:endParaRPr lang="en-US" altLang="ko-KR" sz="1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498330" y="6549425"/>
            <a:ext cx="3517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0" dirty="0" err="1" smtClean="0"/>
              <a:t>Angew</a:t>
            </a:r>
            <a:r>
              <a:rPr lang="en-US" altLang="ko-KR" sz="1400" b="0" dirty="0" smtClean="0"/>
              <a:t>. Chem. Int. Ed. </a:t>
            </a:r>
            <a:r>
              <a:rPr lang="en-US" altLang="ko-KR" sz="1400" i="0" dirty="0" smtClean="0"/>
              <a:t>2014</a:t>
            </a:r>
            <a:r>
              <a:rPr lang="en-US" altLang="ko-KR" sz="1400" b="0" dirty="0" smtClean="0"/>
              <a:t>, 53</a:t>
            </a:r>
            <a:r>
              <a:rPr lang="en-US" altLang="ko-KR" sz="1400" b="0" i="0" dirty="0" smtClean="0"/>
              <a:t>, 771-774.</a:t>
            </a:r>
          </a:p>
        </p:txBody>
      </p:sp>
    </p:spTree>
    <p:extLst>
      <p:ext uri="{BB962C8B-B14F-4D97-AF65-F5344CB8AC3E}">
        <p14:creationId xmlns:p14="http://schemas.microsoft.com/office/powerpoint/2010/main" val="12869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323850" y="258763"/>
          <a:ext cx="8470900" cy="641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441" name="CS ChemDraw Drawing" r:id="rId3" imgW="14646930" imgH="11086548" progId="ChemDraw.Document.6.0">
                  <p:embed/>
                </p:oleObj>
              </mc:Choice>
              <mc:Fallback>
                <p:oleObj name="CS ChemDraw Drawing" r:id="rId3" imgW="14646930" imgH="110865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58763"/>
                        <a:ext cx="8470900" cy="6415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27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58800" y="312738"/>
          <a:ext cx="7951788" cy="621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5" name="CS ChemDraw Drawing" r:id="rId3" imgW="15616115" imgH="12197790" progId="ChemDraw.Document.6.0">
                  <p:embed/>
                </p:oleObj>
              </mc:Choice>
              <mc:Fallback>
                <p:oleObj name="CS ChemDraw Drawing" r:id="rId3" imgW="15616115" imgH="121977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312738"/>
                        <a:ext cx="7951788" cy="621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0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>
            <p:extLst/>
          </p:nvPr>
        </p:nvGraphicFramePr>
        <p:xfrm>
          <a:off x="555904" y="3605288"/>
          <a:ext cx="8218487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0" name="CS ChemDraw Drawing" r:id="rId3" imgW="14782215" imgH="4660200" progId="ChemDraw.Document.6.0">
                  <p:embed/>
                </p:oleObj>
              </mc:Choice>
              <mc:Fallback>
                <p:oleObj name="CS ChemDraw Drawing" r:id="rId3" imgW="14782215" imgH="46602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04" y="3605288"/>
                        <a:ext cx="8218487" cy="259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AutoShape 4" descr="data:image/jpeg;base64,/9j/4AAQSkZJRgABAQAAAQABAAD/2wCEAAkGBxQSEhQQEhQSFBQVFRQVFBQUFxQUFBUVFBQWFhQUFhQYHCggGBolHBQUITEhJSkrLi4uFx8zODMsNygtLisBCgoKDg0OFBAQFywcHBwsLCwsLCwsLCwsLCwsLCwsLCwsLCwsLC4sLCwsLCwsLCwsKyssLCwsLCs3LCw3KywsK//AABEIALwBCwMBIgACEQEDEQH/xAAcAAABBQEBAQAAAAAAAAAAAAADAAECBAUGBwj/xABAEAABBAADBQUFBwIFAwUAAAABAAIDEQQSIQUxQVFhBhNxgZEiMqGx0QcUQlKSwfBi4SNygqLxFRbCJDM0U7L/xAAaAQEBAQEBAQEAAAAAAAAAAAAAAQIDBAUG/8QAIxEBAAICAQQCAwEAAAAAAAAAAAERAhIDBCExQRMiMlFhFP/aAAwDAQACEQMRAD8A8NTp0laEU6klSUIJKdJUrQimU6TpqBp1NKldQNOppUmohSVKdI0eHJ10A/M7dfIVvPQJqK1JZVdBjbut56+y303qbcaBuii825vidVNRn0lS1Y8dGdJMPGeFxufE4deIvyI6I8eyo5zWGkJkOoglpsnUMk9yQ/pJ4N4JqMOkqR5Yi1xa4EOaaIILSCN4IOoKiQrqBUlSIAlSagdJkWkqTUDSpEpNSagaelOkqTUQpKlNJSgNJESShBMp0klBJ0qSW6QkkqTqxiGSTp01DJlJKlqkNSVJ6Tq6qjSek6sYTDZy6zla1pc49BoAOpJASgoowG5386a3dmria3N+aFNMXmyegA0AHIDgFKeTMb3DcByA3NHgh0kYBkxCklSugikVKkgE0GlDjGygR4g6jSOfe9vJsh/HH/uHD8po4rDujcWOFEV10IsEEbwQQQeIIUKV4zd7H3bvfjssPNt2WHw1I8TzWdaGemUqSWtRFJSpJNRFKk9JUpqGpKk9JJqGpNSkmpTUMmUklNRFJOUk1DpJynAW9URpPSek+Va1EUlKkg1XURpPSlSVK6paNJ6T0lStFmpFjdTXDnl9L/uPRRDVsbA7M4rGlzMNC+Sved7sbTe50jqaDyF2s5xXlYYtJl7RsL7F2GIHGTPEpN5IcpjYODS6reedEAXQ3Lrtl/ZjgY2hskUctcTGG3qa1BJ3VxXKeWPS0+arHNSYwn3WuPgCfkvrFvZPB8MNBXLu218AgR9kcKyTvY4Qx137OYNBqra3NTd53AWpPN/CnzQezeLoOdA+MHcZKjH+6qUm9lcYTTYHO/ylhHiTm0HVfUsWzmjgRe8akH6oM2w4XEExtNVXs8uPisfLktPkvERPjdkkaWkcDpp0TwS0Q7l/CF9WY7YjZLLmBxoiyLNEUdTqvMO2X2W5s0uEjMb9T3TdY30Lpou2O04WCTwW8eW+0pMPIpWUSBu4eB1HwUKWhtDASQuayaOSJ+X3JWPjfo51HK8A1Va9DyVTIvThFwyFSVImRPkWtSwqSpFypsqaKHSVImVNkTUDpKkTImLVnQQpNSJlTZU1EKTUplqVKaApjFpnRq42K6Faohwp5HzC3ojNLU4arZwx3FL7ueSugqlialcbhyn7notRizamApd2rbYE5hCupao2NOGq13J5KPdK6C72b2I/GYmPDMIaXWXOO5jGjM99caAOnE0vpjZeCjw8UeHhaGxxtytbXL8Rre47yeNryv7K8FGyFmJy+2ZcQyR51ysYxlMby32V6QzbLOA1sNbwzXRBHMU5fP55vKnSIbhkA/YIrHLnJ9sxsfTnUVcg2wwjQt9QuDTbB6paDiVnt2g08QpjHtQpcs+HxTEdfkFSdtFvNDO12fmb6oLrmdT81XmHP1/nzWbP2hiBovb6hZuN7UMALm+1Rr4oKfaDY8OLxRhlY14bgwTej2mTFuyOY/eD/hy7l4TtvZZw2Ilw7jZjdV7szSA5jvNrmn1XueyMcZZ5p3aEiCFlf/XE10l+b55P0ledfathwMXG8e86KnAf0PcGHxLSB/oC9XSZfbWWcnB5Usisd10J8il3a+lo52r5E2RWAxMWpoWBkSyKwWJsquhYGRNkR8iWVTQtXyKORWcqRanxlq2VNkVnKmyqfGW6R2yj7zWM6cKPPcjMwrwPwk8tSPUroJXN3fVAyM6+A3edrn5aYsuCsA+yearnB67hS6Uw2KA1PIXokNlni3zN0r2SXODZyi7Z3Q/FdE7Z1bq8lAwkb1qEc79w4mwkMD1XU4TZr5dwpvEn9grUnZg1bT6htfDcpvEeZKlxpwKkzZTiMzWucAQCWguo8BpxXdbC7NscXGZp00DeF8zW9dJs2BkWWFoy6Aab/ZvefAk+K559RGPju1GEq/Z/DGLAQxZQ1wjoAbznt2Yj8zi6/NFgqNgkef8A47XUDr7YaAL8zdcNBwVjFzZBn3Nja57v8rWkgeoH8K477Q9rOgwbG7nyvquoja52nIX6r5mU3Mz+22RtLtI3vPacNTxNJYjbQA96vNebyNc4+1ZPXgpzyPf7OpDRf7LI9Gw+28w98+qDNt11H/Ef+orzvDYlzDbT19N6PJLI4uIJIFX0B3FXsOv/AOuuvWR58XFHg2uLvMdetrgXOfzPqVJsjxuJ9UuB6Vh9pgnRC/6x/wC6CaALb4UMwsrj9m4t7SHOstsWuhxGBzOLxq2WMhw5EADN5HKUsd32Zxgc0Fm66B5gAHN/uK9D2a4EUQNN3Pw+K8o7MVhwI5HDI4gNde4nQNPJenbJmFCteIKC9jNl4eXSWGJ/+Zjb/VoVzO0vs5wMpOUSxOPFj84H+mTNXkV2zSCoPjW8c8sfElQ8g2p9j8ws4eeKTk2Rroj+ppc0/BcbtbsjjMNffYaVrR+No7yM8LzMuvOl9IsvxRKXpw63kjz3ZnCHyj3el6EcxqD5pu76L6U2h2TwcxLn4eLM67exojefFzKJ87XHbW+yaM64eYts+7KA4cdA9oFDdvaV68Ou45/KKYnjn08byJu7XYbX7B43DgudCXtH44f8VvjTfaHm0LmzH/P2PJezCcc4+s2zMUpFqYsVzuUxiXTRFEtTd2rpiUTCmiW9JbgbcCcpVh2zGkWBR6bvREjkCsNevkzOTvTPGzy3cAT8fRH+6kaOGnTctBkik7UgLM5z7VkSbO6ivFBbs7XX6+i6VsIpRbE3lxSOWSkNnw00D+yvCIJMbegF+GqtNgd+V3ovPnNytAtAFeQSc0CnVR/ZGOGf+U/D6qEmClI92uVub9ViRnYmYZJRf4bAPgaPqF5h25xbsRiIWO1DGvfQ3aCj8WhejbT2JiHMkDAwOdE5jczqALiDZIB5LzftJhXx48xOrN93AFGx7RzaHyK5yOYhhD5ms4E6n4n5JoWg/eH8A1rR0zP+jVHvSx+biCfoi+7A88ZJB/tB+qgrYLDgk3ubC93nkH7uRtguHfZHbnsMfidC34tpaGCxsTcO8OFuezux/TrqfEmlhuhLHZj+Eg2PXRA8seVzmHeCQoMK7DtXhGSxR4mAN9o06tCQW/2XHPaWuF6KDf2QwPikbxaCVc2dtMx92N7h7IG8GzWvQgrL7NYkNmyONB4LSrWzS2XFZWjQGTu+tB2QHzpUdDtzu4HGiS2QRva33qBeSPIEO8l6b2Xl/wAMC930C8lldccGIeCCIDC/jTmOfm+EvwXp/Y8t+7xuaS5rgCHEUXDcHEeSDscPMrjZrWPG5HZIqtNUPCRes04ikm4pBedIgPnPNV+8QpJVQZ+J6n+eC8++1DCse2KcAB4eY3uAAc5r2lzS48S0sNf5l1mJxK5jtS7PA8csjvR4/YlerpprkxlMu8S84MKiYFo5Eu58V+geZmGBR7rotXuE3coOmidp1VoPQo8JatRYY818vKnY0c3AK20lCjgohXWNXHOlJjSiwxFxDQdSd+tAcbThqsQzZDfSvIrjM9mm7hYGsaAPM8SeZVhoWZDiydBqrrXnmvLP9BXEDhaRHRQzqMztLCKhiNBa8a+0iMjGRzt97u3D9Bcf/JetYiSx/ORXm3baLO9o4jP8Q21EeUvkz+1uJJv5q9t05Wwxccoe7xebr0AVFkBc5zBdgvHUaq12kkzSNdVOyMEg4B2UCh5fNQZ0b8zq5lXdqu91vQX5ClV2bETKwf1f8/C1LaL7cTyK0JN2g9sbWAmmuBA8FtMDMWzdlkaFz2X2b6/NHwsrossg0vd1UDYuF0MpvQtOnktXsa//ANSwjhKwm/yuNOHxVza+G+8wDEs30T1tuj2+PFVuyLsklke1pV8gda5k6qj0F2ymW51AgyZh+T3ic1eBXYbIkBAAFDgBoBXD+y5WDGBzdNW5TlrmSb+Y9F0GzpsugOhqv7qDp4obCP3ShgJAQr+nMI0z5GoTQtQsBQjhgqilaFI0larYGhFDQg4DbGJdG4tMbuhdYB8BSxMRiXvBaQA06EAfuV6tiYo3tyvAcOR+Y5FcP2i2c3DuaWG2vzUNzmltGr4jVe/puXC4x17szDknYDp560h/citneoubytfRjlyY1Y5wR5hQOFPMLXc0oJH8pa3lmmy2gjNKqGcKQm6rw6ulrGfk1EY81Z9FUGIPT5Kzgw+U5Y23us6Bo6udw+azlhXksbvdw1s6DmT0C1sNslxH+Icv9LaLvM7h8UXZuDbB7TiHPI1fyB/C3kOu8o02LHWvmvHnyeoWBIo2t0aK+J8yndIAqEmOCrOxa5UrTdiUWKa1jsmtX8O4DhfU/spMBjHZI8geHTVcntbsfNLM6bvYxqQGlrqDfy5gdRx3LuC8VpQVabEUkDw7tF2RnwTvvEhic1zy1ronOJunOpzXNaRo3r4rL2/hGyRsxDTRJAc3qN+nT6L1Htu7vIw3+sHoBkeCT6rlcZsYBhdW/n5ehWtRwWFc5mZwH4Tv66H5qm+N1buNru29nAaoGzvqyNVYx3Zn2czBVfh3nleiUOCbA5zAANS8D1u1qz7Jc/K1gJoVpxK2m9m5QQ5lO4kbuHz1Xf8AZ7ZbRG0ltaclKHGbF2HO2EQOitplc4kuAphblJG70W1/2pHlD2sax4aL7u8p5ijoPKl27MEOG5SdBSRA4rZz2gVemlHcb36eq2YJgDxJOip/di1uWhpz46DXxVjDwEC+O9a0lXTYHEUBrwWpHily2Gef59VabjKTUdGMV4Jfe1zpx6FJtFXQdKcZSG7H9Vy8m1BzVSXbI5/JajjHVTbS6rm+0OMLsni/5BZz9r3xTSz5gOO/rW5ejh46yhJ8ANl6FF71OI7TmHxX0KhzRc8ngglWQyuabIl0lgMsKRJQc6k19LVJadO6+G7TxXbMxjI2NazI0VbQ0Ctd9VfTVcBPj2sFuO7yVPD9p432GvvLWh004VzC8vVcc5RDeMw7ufaXXTwHzVGbaPVcfie0TB+IXy3k+AGqoHbxcLDXeenyXnw6e1nJ2c21Wje4C9wvU+AR8Hjg7cC49ATXkP3XnucPN0b11XpP2fztZhQdznvkc42bNOLG+WVg9U5uKMMb8kTa1E55I9iT9DvotOGOQj3H/pP0V1uOHM+pRBigvH7aUJ8zBbmlo3a81nYjEXoru38RUVjfben4qPwKwIdfa11/ZdsOOcotJkWXC5x7XO0GbZ1it+uu4afutCAWrIYkxSwyoMABpXxSkwRINfALWESOGLIyYsGANB4j56K/DFSM5im1ikwHCjlUw1SyqUqm7DA8Ag/dQFpFDeFuJGa8WaVPEQu4AHzC1HhCK644jEmhf+Hxo/K0COJ79DY9L8FtPaeCFXl5L0Y4Ys2w5dlPF1I5w5aNI8woO2AHA5i/xzO+WZb5I8PFNZXSOyOYj7NNvUA9aB9bWrg9liPcN++qHyWo3qhPfwCu0z2FV8FbkPVWSoELcSzIDkItRXtQy1aZVcpUnM/4UyQoELSKuIwbXiiPVZjuy8W8NC329UUMScv3BTDi7PMGgAHhQR27IaNKHotoAIlhZnNXPP2ZwAvwWhg5zCxrSTpfA3qSaoWtIEKGQH/gLnn94qViaDG3wN+bxpw+YVzD9oGmtQPGx+yEyIIwYOQXCeDBrZalxgla3K4EbyB13fuhtio2D5JomAC69Edmu5WI1ioFjDs4q0AqrCVZY9efNqBWhEtCDkRq4yqSkFG06iwlaYlRITEK0E5yhakm0VAXtQXsVpzUJzV0xyFUxUhviVlyESusZSlKrmDkotbSsEKFLrGSBvPVQcL3Kb23vTZFYlAXMKiWdUchDIWrQEsUDH4I5aoHyWrKZId/N6m0oNKYC7uQgRQ4oICk1qzKrLSnukBqksUCZlIOQ6UgEUQO9VYjcgRtUyViRZB5IzSqTCrMT60WMoajutsNI4cqjHhFa5ebKG1prgpiRUjIkJvFY0tpoCRPmVFsqK2RZ1FoOStBzpZ0pRkxQTKnD0oTJTFRLk2ZEM9iEY0bMouctRIrPahlqsOKE5q6RkgLmqFIyi8LpGSBUokKVJiVuJRDKhkKbnIJCvkYneBEbIOa8wPamf8Ao9D9Ux7U4kbngf6Qfmn+vD1bnrL1RrwiZ15T/wB3Ykb3MP8AoaP/AM0kO2OJ/M39KzPV8fu10l6wHKWZeUHtbiqsPAu9MrSPjafD9q8Ud8gNf0j9kjqMJ8Way9XtSBC8ww3a/EONHJ6H6qcnaiet7fQ/VdIziSnpoeptcCvL8P2mnJ1cPRWjt+b8w9EHpLQp5l5wO0M/5vgi4ftHOSQS30/uoQ9BbLSO2fqvPXbalvePRGw+3ZhxHosZYw070ypd6uSwG35XOohnofqtJ20Hf0+h+qkQ03mzJPmWE3HuJ4fH6orcU6+Ck4wN6PE6KYlWG3EHTcjMnKxrC21e9T98sozFFbIVJxS2k2VOZVn96VF0pWYgtoGVDdMqZlKbOVqMYWZW+9TGdVHPUM5W9YZ2W3TID8QgFyk0LcYlp96mzpOUHLcIdxQy4pFOAtK//9k=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6086" name="AutoShape 6" descr="data:image/jpeg;base64,/9j/4AAQSkZJRgABAQAAAQABAAD/2wCEAAkGBxQSEhQQEhQSFBQVFRQVFBQUFxQUFBUVFBQWFhQUFhQYHCggGBolHBQUITEhJSkrLi4uFx8zODMsNygtLisBCgoKDg0OFBAQFywcHBwsLCwsLCwsLCwsLCwsLCwsLCwsLCwsLC4sLCwsLCwsLCwsKyssLCwsLCs3LCw3KywsK//AABEIALwBCwMBIgACEQEDEQH/xAAcAAABBQEBAQAAAAAAAAAAAAADAAECBAUGBwj/xABAEAABBAADBQUFBwIFAwUAAAABAAIDEQQSIQUxQVFhBhNxgZEiMqGx0QcUQlKSwfBi4SNygqLxFRbCJDM0U7L/xAAaAQEBAQEBAQEAAAAAAAAAAAAAAQIDBAUG/8QAIxEBAAICAQQCAwEAAAAAAAAAAAERAhIDBCExQRMiMlFhFP/aAAwDAQACEQMRAD8A8NTp0laEU6klSUIJKdJUrQimU6TpqBp1NKldQNOppUmohSVKdI0eHJ10A/M7dfIVvPQJqK1JZVdBjbut56+y303qbcaBuii825vidVNRn0lS1Y8dGdJMPGeFxufE4deIvyI6I8eyo5zWGkJkOoglpsnUMk9yQ/pJ4N4JqMOkqR5Yi1xa4EOaaIILSCN4IOoKiQrqBUlSIAlSagdJkWkqTUDSpEpNSagaelOkqTUQpKlNJSgNJESShBMp0klBJ0qSW6QkkqTqxiGSTp01DJlJKlqkNSVJ6Tq6qjSek6sYTDZy6zla1pc49BoAOpJASgoowG5386a3dmria3N+aFNMXmyegA0AHIDgFKeTMb3DcByA3NHgh0kYBkxCklSugikVKkgE0GlDjGygR4g6jSOfe9vJsh/HH/uHD8po4rDujcWOFEV10IsEEbwQQQeIIUKV4zd7H3bvfjssPNt2WHw1I8TzWdaGemUqSWtRFJSpJNRFKk9JUpqGpKk9JJqGpNSkmpTUMmUklNRFJOUk1DpJynAW9URpPSek+Va1EUlKkg1XURpPSlSVK6paNJ6T0lStFmpFjdTXDnl9L/uPRRDVsbA7M4rGlzMNC+Sved7sbTe50jqaDyF2s5xXlYYtJl7RsL7F2GIHGTPEpN5IcpjYODS6reedEAXQ3Lrtl/ZjgY2hskUctcTGG3qa1BJ3VxXKeWPS0+arHNSYwn3WuPgCfkvrFvZPB8MNBXLu218AgR9kcKyTvY4Qx137OYNBqra3NTd53AWpPN/CnzQezeLoOdA+MHcZKjH+6qUm9lcYTTYHO/ylhHiTm0HVfUsWzmjgRe8akH6oM2w4XEExtNVXs8uPisfLktPkvERPjdkkaWkcDpp0TwS0Q7l/CF9WY7YjZLLmBxoiyLNEUdTqvMO2X2W5s0uEjMb9T3TdY30Lpou2O04WCTwW8eW+0pMPIpWUSBu4eB1HwUKWhtDASQuayaOSJ+X3JWPjfo51HK8A1Va9DyVTIvThFwyFSVImRPkWtSwqSpFypsqaKHSVImVNkTUDpKkTImLVnQQpNSJlTZU1EKTUplqVKaApjFpnRq42K6Faohwp5HzC3ojNLU4arZwx3FL7ueSugqlialcbhyn7notRizamApd2rbYE5hCupao2NOGq13J5KPdK6C72b2I/GYmPDMIaXWXOO5jGjM99caAOnE0vpjZeCjw8UeHhaGxxtytbXL8Rre47yeNryv7K8FGyFmJy+2ZcQyR51ysYxlMby32V6QzbLOA1sNbwzXRBHMU5fP55vKnSIbhkA/YIrHLnJ9sxsfTnUVcg2wwjQt9QuDTbB6paDiVnt2g08QpjHtQpcs+HxTEdfkFSdtFvNDO12fmb6oLrmdT81XmHP1/nzWbP2hiBovb6hZuN7UMALm+1Rr4oKfaDY8OLxRhlY14bgwTej2mTFuyOY/eD/hy7l4TtvZZw2Ilw7jZjdV7szSA5jvNrmn1XueyMcZZ5p3aEiCFlf/XE10l+b55P0ledfathwMXG8e86KnAf0PcGHxLSB/oC9XSZfbWWcnB5Usisd10J8il3a+lo52r5E2RWAxMWpoWBkSyKwWJsquhYGRNkR8iWVTQtXyKORWcqRanxlq2VNkVnKmyqfGW6R2yj7zWM6cKPPcjMwrwPwk8tSPUroJXN3fVAyM6+A3edrn5aYsuCsA+yearnB67hS6Uw2KA1PIXokNlni3zN0r2SXODZyi7Z3Q/FdE7Z1bq8lAwkb1qEc79w4mwkMD1XU4TZr5dwpvEn9grUnZg1bT6htfDcpvEeZKlxpwKkzZTiMzWucAQCWguo8BpxXdbC7NscXGZp00DeF8zW9dJs2BkWWFoy6Aab/ZvefAk+K559RGPju1GEq/Z/DGLAQxZQ1wjoAbznt2Yj8zi6/NFgqNgkef8A47XUDr7YaAL8zdcNBwVjFzZBn3Nja57v8rWkgeoH8K477Q9rOgwbG7nyvquoja52nIX6r5mU3Mz+22RtLtI3vPacNTxNJYjbQA96vNebyNc4+1ZPXgpzyPf7OpDRf7LI9Gw+28w98+qDNt11H/Ef+orzvDYlzDbT19N6PJLI4uIJIFX0B3FXsOv/AOuuvWR58XFHg2uLvMdetrgXOfzPqVJsjxuJ9UuB6Vh9pgnRC/6x/wC6CaALb4UMwsrj9m4t7SHOstsWuhxGBzOLxq2WMhw5EADN5HKUsd32Zxgc0Fm66B5gAHN/uK9D2a4EUQNN3Pw+K8o7MVhwI5HDI4gNde4nQNPJenbJmFCteIKC9jNl4eXSWGJ/+Zjb/VoVzO0vs5wMpOUSxOPFj84H+mTNXkV2zSCoPjW8c8sfElQ8g2p9j8ws4eeKTk2Rroj+ppc0/BcbtbsjjMNffYaVrR+No7yM8LzMuvOl9IsvxRKXpw63kjz3ZnCHyj3el6EcxqD5pu76L6U2h2TwcxLn4eLM67exojefFzKJ87XHbW+yaM64eYts+7KA4cdA9oFDdvaV68Ou45/KKYnjn08byJu7XYbX7B43DgudCXtH44f8VvjTfaHm0LmzH/P2PJezCcc4+s2zMUpFqYsVzuUxiXTRFEtTd2rpiUTCmiW9JbgbcCcpVh2zGkWBR6bvREjkCsNevkzOTvTPGzy3cAT8fRH+6kaOGnTctBkik7UgLM5z7VkSbO6ivFBbs7XX6+i6VsIpRbE3lxSOWSkNnw00D+yvCIJMbegF+GqtNgd+V3ovPnNytAtAFeQSc0CnVR/ZGOGf+U/D6qEmClI92uVub9ViRnYmYZJRf4bAPgaPqF5h25xbsRiIWO1DGvfQ3aCj8WhejbT2JiHMkDAwOdE5jczqALiDZIB5LzftJhXx48xOrN93AFGx7RzaHyK5yOYhhD5ms4E6n4n5JoWg/eH8A1rR0zP+jVHvSx+biCfoi+7A88ZJB/tB+qgrYLDgk3ubC93nkH7uRtguHfZHbnsMfidC34tpaGCxsTcO8OFuezux/TrqfEmlhuhLHZj+Eg2PXRA8seVzmHeCQoMK7DtXhGSxR4mAN9o06tCQW/2XHPaWuF6KDf2QwPikbxaCVc2dtMx92N7h7IG8GzWvQgrL7NYkNmyONB4LSrWzS2XFZWjQGTu+tB2QHzpUdDtzu4HGiS2QRva33qBeSPIEO8l6b2Xl/wAMC930C8lldccGIeCCIDC/jTmOfm+EvwXp/Y8t+7xuaS5rgCHEUXDcHEeSDscPMrjZrWPG5HZIqtNUPCRes04ikm4pBedIgPnPNV+8QpJVQZ+J6n+eC8++1DCse2KcAB4eY3uAAc5r2lzS48S0sNf5l1mJxK5jtS7PA8csjvR4/YlerpprkxlMu8S84MKiYFo5Eu58V+geZmGBR7rotXuE3coOmidp1VoPQo8JatRYY818vKnY0c3AK20lCjgohXWNXHOlJjSiwxFxDQdSd+tAcbThqsQzZDfSvIrjM9mm7hYGsaAPM8SeZVhoWZDiydBqrrXnmvLP9BXEDhaRHRQzqMztLCKhiNBa8a+0iMjGRzt97u3D9Bcf/JetYiSx/ORXm3baLO9o4jP8Q21EeUvkz+1uJJv5q9t05Wwxccoe7xebr0AVFkBc5zBdgvHUaq12kkzSNdVOyMEg4B2UCh5fNQZ0b8zq5lXdqu91vQX5ClV2bETKwf1f8/C1LaL7cTyK0JN2g9sbWAmmuBA8FtMDMWzdlkaFz2X2b6/NHwsrossg0vd1UDYuF0MpvQtOnktXsa//ANSwjhKwm/yuNOHxVza+G+8wDEs30T1tuj2+PFVuyLsklke1pV8gda5k6qj0F2ymW51AgyZh+T3ic1eBXYbIkBAAFDgBoBXD+y5WDGBzdNW5TlrmSb+Y9F0GzpsugOhqv7qDp4obCP3ShgJAQr+nMI0z5GoTQtQsBQjhgqilaFI0larYGhFDQg4DbGJdG4tMbuhdYB8BSxMRiXvBaQA06EAfuV6tiYo3tyvAcOR+Y5FcP2i2c3DuaWG2vzUNzmltGr4jVe/puXC4x17szDknYDp560h/citneoubytfRjlyY1Y5wR5hQOFPMLXc0oJH8pa3lmmy2gjNKqGcKQm6rw6ulrGfk1EY81Z9FUGIPT5Kzgw+U5Y23us6Bo6udw+azlhXksbvdw1s6DmT0C1sNslxH+Icv9LaLvM7h8UXZuDbB7TiHPI1fyB/C3kOu8o02LHWvmvHnyeoWBIo2t0aK+J8yndIAqEmOCrOxa5UrTdiUWKa1jsmtX8O4DhfU/spMBjHZI8geHTVcntbsfNLM6bvYxqQGlrqDfy5gdRx3LuC8VpQVabEUkDw7tF2RnwTvvEhic1zy1ronOJunOpzXNaRo3r4rL2/hGyRsxDTRJAc3qN+nT6L1Htu7vIw3+sHoBkeCT6rlcZsYBhdW/n5ehWtRwWFc5mZwH4Tv66H5qm+N1buNru29nAaoGzvqyNVYx3Zn2czBVfh3nleiUOCbA5zAANS8D1u1qz7Jc/K1gJoVpxK2m9m5QQ5lO4kbuHz1Xf8AZ7ZbRG0ltaclKHGbF2HO2EQOitplc4kuAphblJG70W1/2pHlD2sax4aL7u8p5ijoPKl27MEOG5SdBSRA4rZz2gVemlHcb36eq2YJgDxJOip/di1uWhpz46DXxVjDwEC+O9a0lXTYHEUBrwWpHily2Gef59VabjKTUdGMV4Jfe1zpx6FJtFXQdKcZSG7H9Vy8m1BzVSXbI5/JajjHVTbS6rm+0OMLsni/5BZz9r3xTSz5gOO/rW5ejh46yhJ8ANl6FF71OI7TmHxX0KhzRc8ngglWQyuabIl0lgMsKRJQc6k19LVJadO6+G7TxXbMxjI2NazI0VbQ0Ctd9VfTVcBPj2sFuO7yVPD9p432GvvLWh004VzC8vVcc5RDeMw7ufaXXTwHzVGbaPVcfie0TB+IXy3k+AGqoHbxcLDXeenyXnw6e1nJ2c21Wje4C9wvU+AR8Hjg7cC49ATXkP3XnucPN0b11XpP2fztZhQdznvkc42bNOLG+WVg9U5uKMMb8kTa1E55I9iT9DvotOGOQj3H/pP0V1uOHM+pRBigvH7aUJ8zBbmlo3a81nYjEXoru38RUVjfben4qPwKwIdfa11/ZdsOOcotJkWXC5x7XO0GbZ1it+uu4afutCAWrIYkxSwyoMABpXxSkwRINfALWESOGLIyYsGANB4j56K/DFSM5im1ikwHCjlUw1SyqUqm7DA8Ag/dQFpFDeFuJGa8WaVPEQu4AHzC1HhCK644jEmhf+Hxo/K0COJ79DY9L8FtPaeCFXl5L0Y4Ys2w5dlPF1I5w5aNI8woO2AHA5i/xzO+WZb5I8PFNZXSOyOYj7NNvUA9aB9bWrg9liPcN++qHyWo3qhPfwCu0z2FV8FbkPVWSoELcSzIDkItRXtQy1aZVcpUnM/4UyQoELSKuIwbXiiPVZjuy8W8NC329UUMScv3BTDi7PMGgAHhQR27IaNKHotoAIlhZnNXPP2ZwAvwWhg5zCxrSTpfA3qSaoWtIEKGQH/gLnn94qViaDG3wN+bxpw+YVzD9oGmtQPGx+yEyIIwYOQXCeDBrZalxgla3K4EbyB13fuhtio2D5JomAC69Edmu5WI1ioFjDs4q0AqrCVZY9efNqBWhEtCDkRq4yqSkFG06iwlaYlRITEK0E5yhakm0VAXtQXsVpzUJzV0xyFUxUhviVlyESusZSlKrmDkotbSsEKFLrGSBvPVQcL3Kb23vTZFYlAXMKiWdUchDIWrQEsUDH4I5aoHyWrKZId/N6m0oNKYC7uQgRQ4oICk1qzKrLSnukBqksUCZlIOQ6UgEUQO9VYjcgRtUyViRZB5IzSqTCrMT60WMoajutsNI4cqjHhFa5ebKG1prgpiRUjIkJvFY0tpoCRPmVFsqK2RZ1FoOStBzpZ0pRkxQTKnD0oTJTFRLk2ZEM9iEY0bMouctRIrPahlqsOKE5q6RkgLmqFIyi8LpGSBUokKVJiVuJRDKhkKbnIJCvkYneBEbIOa8wPamf8Ao9D9Ux7U4kbngf6Qfmn+vD1bnrL1RrwiZ15T/wB3Ykb3MP8AoaP/AM0kO2OJ/M39KzPV8fu10l6wHKWZeUHtbiqsPAu9MrSPjafD9q8Ud8gNf0j9kjqMJ8Way9XtSBC8ww3a/EONHJ6H6qcnaiet7fQ/VdIziSnpoeptcCvL8P2mnJ1cPRWjt+b8w9EHpLQp5l5wO0M/5vgi4ftHOSQS30/uoQ9BbLSO2fqvPXbalvePRGw+3ZhxHosZYw070ypd6uSwG35XOohnofqtJ20Hf0+h+qkQ03mzJPmWE3HuJ4fH6orcU6+Ck4wN6PE6KYlWG3EHTcjMnKxrC21e9T98sozFFbIVJxS2k2VOZVn96VF0pWYgtoGVDdMqZlKbOVqMYWZW+9TGdVHPUM5W9YZ2W3TID8QgFyk0LcYlp96mzpOUHLcIdxQy4pFOAtK//9k=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6088" name="AutoShape 8" descr="data:image/jpeg;base64,/9j/4AAQSkZJRgABAQAAAQABAAD/2wBDAAkGBwgHBgkIBwgKCgkLDRYPDQwMDRsUFRAWIB0iIiAdHx8kKDQsJCYxJx8fLT0tMTU3Ojo6Iys/RD84QzQ5Ojf/2wBDAQoKCg0MDRoPDxo3JR8lNzc3Nzc3Nzc3Nzc3Nzc3Nzc3Nzc3Nzc3Nzc3Nzc3Nzc3Nzc3Nzc3Nzc3Nzc3Nzc3Nzf/wAARCACoASwDASIAAhEBAxEB/8QAGwAAAgMBAQEAAAAAAAAAAAAAAwQAAgUBBgf/xAA5EAABBAEDAwIFAwIFAgcAAAABAAIDESEEEjEFQVETYQYicYGRFDJSQqEHYoKxwSQzFSNDU9Hh8f/EABkBAQEBAQEBAAAAAAAAAAAAAAEAAgMEBf/EACIRAQEAAgEEAwEBAQAAAAAAAAABAhEDBBIhMRNBUQUUkf/aAAwDAQACEQMRAD8A+QQaqN9Bw2uTbA3mwsUgtPBBWpoy9zRuB+6zYjY4V2gdzao1pJRWR1yVlLD7KFx7WuhgHZEawADAUS5sn/lQNso7gOA38KpZXspKtaPCm2v6furho7cqbK8oShFmgCixA1kKwjFZC6GeFFGsAvCjtrfN/VQM8fkhd9MDsFFGjd+78dlYgAKv2XQ1SV2jnb9LV2sFWLVg0ea+q6Gi8OJ+6CoWZJpdEeeSr7D7/ld2u7BSVEPc3ShjVwH/AOZd2yHyrRB9JQRE+6MGvuu54WppNKGfLgyULvsmTYtZLdJM80yNxVX6WW9pbxkr22i0YEfzgX7BWm0LaJYBZXTsY7nhX6eRjbIQCD2XotZA8aj0pYgGk4IWXq+nmCQh3ByFmws8g91Nuc0i+kHGg4flVMBBwfwsoJ8Z7Uh7LxSZEJ/l+V0x0O35SijoD24QnRkJwtrj+xXOcUfuoEiPoVwtbybCcLAf6UN8Y/iQE7RctB4KrtKIW0cKn5UAxE2+LTEbT3wFxjDzSKP7q2l2msBEH2VG+N32VxXfNeAgr3SmXFV3OOA1EYKPzYUnCHfRcAJ/+0YC+FdsYKjovQ//ABEaB4KK1n8QiNivz9UEGvP4td2Ej5uPHZMbGhVJs0ArSCDBWFDH3vCM1tcLvp3yPyrSAawexVnR2OQPZGaw81VrpiYBulftb/JxTrZLljW+bVo2WDSNG+Cb5YWyPLT/AFCgmm9M1LqMrg2+A0f8rc4svti54k2RvJwKCMxsLP3PBd9UWPRAv2myePmytGDQMaBTQPsus4ZPdYvJb6JNY05on7JhumBbuLDngLTg0A3biL+qeZoieQE3DGDurCj0bBIxxDefK0dLoanMoGThOnRf5UxDC6NgHhFkW656NE3wgy7mbqFilpMFoWpjBaQFkvPkGR++aO3dvZJ9S0ztSB6YFjyt/wDSYwcpWVgic/fTWtFkq7Vt42bTek8gx04d0KTcCL7+6Y6tPLJODGdjW/0kfuSTNRPuPq6Uuvuz/wCFm8damcWIvsVC3CKWGQDaCPI4KgioEBYs017LOj8hVMf4TW1Vew0hFa8UubCfomCxV2V5UicgzhBNjn/ZPSM3YKEYvollQRlXbFfCI0WitaTwg6CECI2NoHCJRXWtUlcVQq1drMeURrCeyKyK0EENx7q7WlMBnhd2gduExKBoA8+y65pwitjsi0URXz27KRVrO9KwjPO3CcbCKFCz4Tmn6VNMASA0e6dbTJbHfAUmEMEZkmeGt8uK9EPh+Yt+V4H2WPrPhDWOm9WSUzEftbXyt+y6YYbvlnLPU8MrTzv1Mu3SMLWn/wBR4yfoF7bp3SYo4mBzAXkZc4WSg9K6D+mawvbcgycYXqNPDsjG4C10sxx8Yuctvt5/V9EhB9ZjA147gcpeeMukYQMBem1UTns2tIBPlIu6dJgmqHhG6dM7S6IOJeWiynW6ZocBtB+ybjjEYAPdHZFZusJ2tF4tOKwAjthoJqOP8IvprO0QdGGhCBBJHdPyxeAl3QgnLUkFt3TR9110X5R2toVS6WoRMsrFYWfr47BNflbTmDhBl07Xci0wPD9QYGOLjHf2tKRtmlxFpnH3OAvcv0cZ5YErNGG/LE0D3WpRp5J/R3PO+VwY72NoUmlMP73OePO1enfGb7FJ6qIbTuH4VZ3e1Lr08+6MEWzKptaOfwra5r9K/wBWIfL3arwPj1MYew/X2XLLj03M9lnAX7fRUcBeLTroQ4+ChPh235WLGtk3NahkC+Sm3MPhCMRv9pQgGtRmt9lZsZKK2Hss7OlGtRGt9kRkBq6RWtH9A+5VshtYav8AARmsJ5A+gVmMo+Se6PHH2HCkX2m8BXbH5BR/TrsuxtLndse6tnSrW5FWPsjCJvar91eK3mmgn6J7T6cySgEYVPNVd6ZpNzvUcL8L0WlgFDCDDBtaAMLR08ZAC7SOVojIRjCJ+nBRWRhHY2ltkozTC8hEdEA2qTW0KEBCZjq9YNrA/wB0QsFcJl0QDzTVz08EeVFkQwbpXu5o4T0cRNYwjQafYS2k2IgApFQygrbUZzaVavAUi7m2gPB4ThjJVHxJROsrp9wjuYAhuxyoAEZsKHjIV+64SAE6RabiklKwJ+Q3wl3MvkKDPewJWaIG1qSRt7hLvhv6LUDzfUNM0utx+3lecL/0GuLAf/Lf2XuNZp7aV4r4nhEWx4u7OU5ecVPbUjo0awqPfG6QtvISOm1ZdoIyDT3Npd0kb3u3H8lebJ1h1zRSDsB7ppzABRQi0eVloJjQ7CIdsdX34Hcoe+sR5P8ALsrxtrJJJPJXNpYB0n7hQ/iEdrKH2Ujb4GUYNJAH90bKkTASm4mW2wEJsRGcJyBo2AA5TQGYfbKLptPvFUGt8BHjiMho4ATjIg0U0LWOOxaHBpWRiySR7rT0GmY6nhtIUGnL3NDvwtiGPaAAMLrjNMWux6dgz3TETR9l0NACgIFUtsjtGMKwBC7ERWEYMtICtQfvRvTHhVLPCk4QFXblWNjlc+qtJwO2uyibsID27irAgCk6TpNlWY2zVIbvZM6cBos8oqdEF82hyacEYNFHfIBhAkkJ7o1TsnLGQSDV+Uq5ucp55vlAkaCtAo76obkZwyhOb5SAXUVRyOY1VzfZSLbeScobgCEy7A4QX0oM7VDa0r558X6kHUiGwdosr3PXtdFodI+aVwAAwPJ8L5Jq9VJrtc55y57rKsrqHGeW70uMSQQBxqrXqIYG+iA1q8rpN7HwMaeGr1Wk9ZoF7SKXmydcQ5oyDwglmeFpvDqzE38pZwJNiPH1RKdMqNlGyPomo22OEJgqvP0TUbSsVuLsjRarhdjZWSoW2+rVBVXZwLTemO3j72qNYB2RwwbflSjmmcHWO6djHCzdMSHjx3Wmw0FvFmntO0B25PxYys7TSUaIwn2mxYK6RgYkrjWnkqNNtyrg2LWpBXIpS2Xb2Wkx4IWbQHzVlDZqjHk4ASGwSFQ5SkOqbKMFMh4KQjlSj9kWxSqSpKVSq5deT2QyCTlaSwcUQPI7oDjXHKq19lWgY3WclcKDuPZd3nugulUIVi5VcUIBwyUNwvsjEWbQ5HbUoIhCdgq7npDqHUdLooy/UzMjaP5FWkNI4DusXrXWNL0yB0kzwD2aOSvPdb+N4w0x9O2ud/7jl4PX6zVa+cvnkfI4nurelJsf4g65qOragucS2MH5WDsEbo/THNgdqZRTnCmCv7rnSul75WunbZ/ivSP9Jjdnj5QsXd81uFNHpSZ4z4C9EGfK2sVg5SumgDRYCeZEa3bseFyybjps4OB2KHtIwRSO4gNxlVNeVzLLYzbklNQxAccJZrXb6ofcJ2K6yBSK0sGAVXC7HHWaV2ts2eEeONUCkcXsjsiRo4S5MshpO0WjhA5TkRFUu+jQyixwDkCymXQdYax4TcMhS4ZnKPEOy6Ss01G62nKKCapqAxoBu+UTfXC6Ss2LF94JISupc0gq7Ji6Ug1S5NEbwtzVYpbSPc0u8DATbtW6MCnWhRsoVWSqPhoEf3W+z8Hc0ItcH0CjfqmfyCx427GnOVi9e6y3p7KO5zjwGi0Tjyt1Iu6PY/qGnghVMoK+Ma74m1s7v+nmkh8AOop3S9b61BoQ46uRzib+cgrp8Oc+me/H9fVnSgKrJQ40F8fd8Z/ELXkA2O1xrY+HOq/GfXp3wdK0sEsjG73BxYzHHchFxuM8zRl36fTg8UoM5K+Y9e+IPjD4f1g0nU9LBDOWB4ALX2D7gnwsl/x18SPwCxv0YiY79L17fZCR5VHysYLc4Ae5XxOf4s+JZcHVSNv+IAWXqtf1fVX+p1kpv+Uifiy/L/xd0/X2zX/EPS9ED+o10LSO26yvL9S/xH6VCCNM2TUO9hQXy/8ARPebMhcTzQJRG9MPJaf9RpanByX6Z+TCfbf6n/iH1PVWzSMZp2nuMleW1mr1uslLtVLJI8/yNrQZoImn5nWfDRX90cMjjyxgB891v/JnZ5o+bH6jIj0by3dJ8g8nn8LV0rGtYCxv+o8rjmbitHpul9R2R8rckngLOfDjhG8crlR4P+n0rpiMnDfcpjps0T2bJ2/Nuu0rqH/rNQ2KEERsw3391vaDogkiG4kO8rxZZad5Fw+Now4AJmLaQDdoEvRdUDUczXAcbkaDSTxCpHNP0XO3Z0P8paaGVT7f2RwwNZTj7oRawnkrOyWawckIjGAmz9ghscSjxZOEaWx447yQmYoSSKGEOJhwn4gGigsmLsiAbZXe6vYcOcKlXgKK1WcFHZbR+5VYyqFK5bWAkONILsogFVkKhjwhnT5sOI+63KLDBna0040PKuCHttpH1We/RvccSO+5R9HppIiQ4naVuVmw22OrcmAbaCVUD5SoDtwV0lZsUkGeEN57d0d99uEtI4DnC6zJi4ltYHhoLQvBdS1D9RrJHvsZoA+F9DMrHNIsLF61pYX6SQvDcNwa7r3dLzzDLzHn5uK5Tw8YyJksgD2NcLzYRtZFH6QpgA9sLuljJhc7vdK843lzR/SF9PLtyyeOTKRkO0kIyNw+jitDoOvHRtZ+obp49TggsnshKlVPsuuXFhZquczzlNdb1sfVtUNQdNHpiG7dsNgfVZhgj/zn/UUxSGfYKnFhJqK5527B9CL+F/Ulc2Mb+2Ng+yKVUq+PCKZZUMk+fwhkZvuUU85VcWueeWGLrjhlVNtdlxzbwAjMic84GPK0NNoS5tkUByTwvFyck1t6cMCOm0peRQtOSO+UabT8f1u8+yOI3PPpQcHBf5Wr0/pbYqfIMhfK5uXuvh7MMdB9C6VQEkoyeML1MMLbAacAJfT0GADH2R2AN5PPsvFlt2i0jQL2kYWe4h7iaTk7gAQ0Gz3S9XzRWTS5OTbjVeEu5ws2Ud9MurJ8FKvaXOvASHIhfKbib2pKQpphPZNZNxDamo890i13lOQZGThZrRuJtiuyNtAqkuHUMYR2nFkoIwIA911gBOUNo3cIzBSksGXhW2V2RtPRcNwwnZY2PjHptoj+6e7S0y3NpdaKwiuidyAVT0yM5WpkNOtNYKs5ocAowY91cBdJWbAmuABBOQkteajJaRaa1LaaSs18LpZTbjsHZa7hpgyza2K3NeKPssvW6nXT4mLiOwHC9idK0sLC0Ib+lR0CwfYrWPLljdxXGX28uIRDp2MN3yUvp2W6eV37WsK9Jqen4otItZ3UtEY9C+KPBfgkL1YdXlPbjeGPLn2ypjwifoJ2HBV/00ja3ZK9mP8ARn243pAA4XgV9FVwFK7tO7dbbVho5CO5+yb/AEJFOkKkBUIxwtGPQPLhYJCbZ0y/6Uzq7nNxfBMWAIy4pzTaCR9EAke61xpNPF+9wJ/i0WUSOPW6k7NHD6TP5EWV5suqkvl0nEWEEGjZeooE8N7n7KCLUa9waxhbD2aP+Vt6D4aG71NXIXyHzla40IiZtZtFcALx8vUZZ+HbHjkY2i6eyBg3USmywN4TX6c38wzaHJGf48Lz7dNBZBBB4XDMT3UdZ/aEJ7TV0ioQy97Q3SdjkHwhbiTSq5uCs6OxZCHYaEo+N+47TQVmFzXcrrpM8I0thQpgOoJaIo7bKqBmuKdgd8vKRjblNRhZrUOtd72moadykowBVp2AULKyTTbqgMIkYQY3EjlHjqwkGYY8hPw21LacA8pxhFoKr2DkpSYC8JqWVosBK7gTlbgALT2VHepdCk3tHZVcEyonJG94pxXBEAmXBDOTQW9hSOAXauYgO1q7TVBWJUiUseTQWfqtKyXDm/ha7whGOzgJ2GG3o269rx7WFR3RJhdMicPPC9Cxg4rCN6dDCNl5M9Gkv/sM/Kg6TPwImBesIY/FUVUacZJ5V3LTy3/g+oP9TW/ZXb0Br/8AvTOcPAK9F6RJPKC+PaTymZ2ehpnabpGkgyI91fyTckTQB6YA9qRRxwuHJwjaCYyv3fhDkJZJk0OycaAG0aJKWnLW9s/7IKjidtuA+qXcxxG3t5TcTRIynE0fISz43RvIa62qIBhoHGexS0wc3BH3TgJqjVWg6mMluHYVUUoBvAtAcSRwivDmnKE+0M0B5PYIBeb5R3kFAcMpQrAA3CPHhRRYpMNyE1C3gqKLNMMsyQmGmryoostCxOpqajcAMqKKgNQyclMibsOVFFUhyOyqtyVFEygSiFdlHlRRagckaAEtVWoonaVJyoXYUUXQKErrDlRRSEDLGFy3Cx4UUWSrYBsI7HA1dKKIpR7hzSAbIt3dRREqpeQOBvsgOO02ootwUIT06wEOWUbt1Ej2UUSkE5kj2tGPKG18YoOGR3KiiEG+RlkCrQPV7EfRRRFAEha4Y7JaV20e6iiEWe6xwg7lFEiv/9k=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</a:endParaRP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/>
          </p:nvPr>
        </p:nvGraphicFramePr>
        <p:xfrm>
          <a:off x="555904" y="297693"/>
          <a:ext cx="7972425" cy="314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1" name="CS ChemDraw Drawing" r:id="rId5" imgW="15227394" imgH="6004260" progId="ChemDraw.Document.6.0">
                  <p:embed/>
                </p:oleObj>
              </mc:Choice>
              <mc:Fallback>
                <p:oleObj name="CS ChemDraw Drawing" r:id="rId5" imgW="15227394" imgH="60042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04" y="297693"/>
                        <a:ext cx="7972425" cy="314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498330" y="6395536"/>
            <a:ext cx="3517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0" dirty="0" err="1" smtClean="0"/>
              <a:t>Angew</a:t>
            </a:r>
            <a:r>
              <a:rPr lang="en-US" altLang="ko-KR" sz="1400" b="0" dirty="0" smtClean="0"/>
              <a:t>. Chem. Int. Ed. </a:t>
            </a:r>
            <a:r>
              <a:rPr lang="en-US" altLang="ko-KR" sz="1400" i="0" dirty="0" smtClean="0"/>
              <a:t>2014</a:t>
            </a:r>
            <a:r>
              <a:rPr lang="en-US" altLang="ko-KR" sz="1400" b="0" dirty="0" smtClean="0"/>
              <a:t>, 53</a:t>
            </a:r>
            <a:r>
              <a:rPr lang="en-US" altLang="ko-KR" sz="1400" b="0" i="0" dirty="0" smtClean="0"/>
              <a:t>, 771-774.</a:t>
            </a:r>
          </a:p>
        </p:txBody>
      </p:sp>
    </p:spTree>
    <p:extLst>
      <p:ext uri="{BB962C8B-B14F-4D97-AF65-F5344CB8AC3E}">
        <p14:creationId xmlns:p14="http://schemas.microsoft.com/office/powerpoint/2010/main" val="30785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900113" y="5259388"/>
          <a:ext cx="7342187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80" name="CS ChemDraw Drawing" r:id="rId4" imgW="8372500" imgH="1685070" progId="ChemDraw.Document.6.0">
                  <p:embed/>
                </p:oleObj>
              </mc:Choice>
              <mc:Fallback>
                <p:oleObj name="CS ChemDraw Drawing" r:id="rId4" imgW="8372500" imgH="168507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259388"/>
                        <a:ext cx="7342187" cy="148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직사각형 5"/>
          <p:cNvSpPr/>
          <p:nvPr/>
        </p:nvSpPr>
        <p:spPr>
          <a:xfrm>
            <a:off x="323528" y="4365104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Highest Oxidation State of Carbon </a:t>
            </a:r>
          </a:p>
          <a:p>
            <a:pPr>
              <a:lnSpc>
                <a:spcPct val="130000"/>
              </a:lnSpc>
            </a:pP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 Thermodynamically Stable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23528" y="188640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Eco-friendly Methanol Production </a:t>
            </a:r>
            <a:endParaRPr lang="ko-KR" altLang="en-U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8858" name="Object 10"/>
          <p:cNvGraphicFramePr>
            <a:graphicFrameLocks noChangeAspect="1"/>
          </p:cNvGraphicFramePr>
          <p:nvPr/>
        </p:nvGraphicFramePr>
        <p:xfrm>
          <a:off x="315913" y="814388"/>
          <a:ext cx="8720137" cy="357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81" name="CS ChemDraw Drawing" r:id="rId6" imgW="19584638" imgH="8025210" progId="ChemDraw.Document.6.0">
                  <p:embed/>
                </p:oleObj>
              </mc:Choice>
              <mc:Fallback>
                <p:oleObj name="CS ChemDraw Drawing" r:id="rId6" imgW="19584638" imgH="80252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814388"/>
                        <a:ext cx="8720137" cy="357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3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188640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Homogeneous Catalyst</a:t>
            </a:r>
            <a:endParaRPr lang="ko-KR" altLang="en-U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250825" y="1095375"/>
          <a:ext cx="8675688" cy="333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5" name="CS ChemDraw Drawing" r:id="rId4" imgW="11614096" imgH="4466340" progId="ChemDraw.Document.6.0">
                  <p:embed/>
                </p:oleObj>
              </mc:Choice>
              <mc:Fallback>
                <p:oleObj name="CS ChemDraw Drawing" r:id="rId4" imgW="11614096" imgH="44663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095375"/>
                        <a:ext cx="8675688" cy="333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사각형 10"/>
          <p:cNvSpPr/>
          <p:nvPr/>
        </p:nvSpPr>
        <p:spPr>
          <a:xfrm>
            <a:off x="611560" y="5016658"/>
            <a:ext cx="7560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High selectivity </a:t>
            </a:r>
          </a:p>
          <a:p>
            <a:pPr>
              <a:lnSpc>
                <a:spcPct val="130000"/>
              </a:lnSpc>
            </a:pPr>
            <a:r>
              <a:rPr lang="en-US" altLang="ko-KR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Rational </a:t>
            </a:r>
            <a:r>
              <a:rPr lang="en-US" altLang="ko-KR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 of the reactivity</a:t>
            </a:r>
            <a:endParaRPr lang="en-US" altLang="ko-KR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ko-KR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Mild reaction condition</a:t>
            </a:r>
          </a:p>
        </p:txBody>
      </p:sp>
      <p:sp>
        <p:nvSpPr>
          <p:cNvPr id="7" name="직사각형 12"/>
          <p:cNvSpPr/>
          <p:nvPr/>
        </p:nvSpPr>
        <p:spPr>
          <a:xfrm>
            <a:off x="395536" y="458461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Advantages </a:t>
            </a:r>
            <a:r>
              <a:rPr lang="en-US" altLang="ko-KR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homogeneous catalyst</a:t>
            </a:r>
            <a:endParaRPr lang="ko-KR" altLang="en-US" sz="2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타원 13"/>
          <p:cNvSpPr>
            <a:spLocks noChangeArrowheads="1"/>
          </p:cNvSpPr>
          <p:nvPr/>
        </p:nvSpPr>
        <p:spPr bwMode="auto">
          <a:xfrm>
            <a:off x="461830" y="1220855"/>
            <a:ext cx="3155841" cy="785200"/>
          </a:xfrm>
          <a:prstGeom prst="ellipse">
            <a:avLst/>
          </a:prstGeom>
          <a:solidFill>
            <a:srgbClr val="953735"/>
          </a:solidFill>
          <a:ln>
            <a:noFill/>
          </a:ln>
          <a:effectLst>
            <a:outerShdw blurRad="50800" dist="127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latinLnBrk="1"/>
            <a:r>
              <a:rPr lang="en-US" altLang="ko-KR" sz="1600" dirty="0">
                <a:solidFill>
                  <a:srgbClr val="FFFFFF"/>
                </a:solidFill>
                <a:cs typeface="Arial" charset="0"/>
              </a:rPr>
              <a:t>Classical Chemical </a:t>
            </a:r>
            <a:endParaRPr lang="en-US" altLang="ko-KR" sz="1600" dirty="0" smtClean="0">
              <a:solidFill>
                <a:srgbClr val="FFFFFF"/>
              </a:solidFill>
              <a:cs typeface="Arial" charset="0"/>
            </a:endParaRPr>
          </a:p>
          <a:p>
            <a:pPr algn="ctr" defTabSz="914400" latinLnBrk="1"/>
            <a:r>
              <a:rPr lang="en-US" altLang="ko-KR" sz="1600" dirty="0" smtClean="0">
                <a:solidFill>
                  <a:srgbClr val="FFFFFF"/>
                </a:solidFill>
                <a:cs typeface="Arial" charset="0"/>
              </a:rPr>
              <a:t>Synthesis</a:t>
            </a:r>
            <a:endParaRPr lang="ko-KR" alt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3733128" y="1120634"/>
            <a:ext cx="1520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latinLnBrk="1" hangingPunct="1"/>
            <a:r>
              <a:rPr lang="en-US" altLang="ko-KR" sz="2000" i="0" dirty="0" smtClean="0"/>
              <a:t>Catalysis</a:t>
            </a:r>
            <a:endParaRPr lang="ko-KR" altLang="en-US" sz="2000" i="0" dirty="0"/>
          </a:p>
        </p:txBody>
      </p:sp>
      <p:sp>
        <p:nvSpPr>
          <p:cNvPr id="10" name="타원 13"/>
          <p:cNvSpPr>
            <a:spLocks noChangeArrowheads="1"/>
          </p:cNvSpPr>
          <p:nvPr/>
        </p:nvSpPr>
        <p:spPr bwMode="auto">
          <a:xfrm>
            <a:off x="5093198" y="1111012"/>
            <a:ext cx="3652714" cy="998121"/>
          </a:xfrm>
          <a:prstGeom prst="ellipse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latinLnBrk="1"/>
            <a:r>
              <a:rPr lang="en-US" altLang="ko-KR" sz="1600" b="1" i="1" dirty="0" smtClean="0">
                <a:solidFill>
                  <a:srgbClr val="000000"/>
                </a:solidFill>
                <a:cs typeface="Arial" charset="0"/>
              </a:rPr>
              <a:t>Sustainable </a:t>
            </a:r>
            <a:r>
              <a:rPr lang="en-US" altLang="ko-KR" sz="1600" b="1" i="1" dirty="0">
                <a:solidFill>
                  <a:srgbClr val="000000"/>
                </a:solidFill>
                <a:cs typeface="Arial" charset="0"/>
              </a:rPr>
              <a:t>Chemical </a:t>
            </a:r>
            <a:endParaRPr lang="en-US" altLang="ko-KR" sz="1600" b="1" i="1" dirty="0" smtClean="0">
              <a:solidFill>
                <a:srgbClr val="000000"/>
              </a:solidFill>
              <a:cs typeface="Arial" charset="0"/>
            </a:endParaRPr>
          </a:p>
          <a:p>
            <a:pPr algn="ctr" defTabSz="914400" latinLnBrk="1"/>
            <a:r>
              <a:rPr lang="en-US" altLang="ko-KR" sz="1600" b="1" i="1" dirty="0" smtClean="0">
                <a:solidFill>
                  <a:srgbClr val="000000"/>
                </a:solidFill>
                <a:cs typeface="Arial" charset="0"/>
              </a:rPr>
              <a:t>Synthesis</a:t>
            </a:r>
            <a:endParaRPr lang="ko-KR" altLang="en-US" sz="1600" b="1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오른쪽 화살표 15"/>
          <p:cNvSpPr/>
          <p:nvPr/>
        </p:nvSpPr>
        <p:spPr bwMode="auto">
          <a:xfrm>
            <a:off x="3457864" y="1448141"/>
            <a:ext cx="2000250" cy="32828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latinLnBrk="1"/>
            <a:endParaRPr lang="ko-KR" altLang="en-US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12" name="Picture 1" descr="Theme of 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0" y="2242702"/>
            <a:ext cx="8229740" cy="461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8635" y="-108692"/>
            <a:ext cx="8424782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HongSH</a:t>
            </a:r>
            <a:r>
              <a:rPr lang="en-US" dirty="0" smtClean="0"/>
              <a:t> Group @ SNU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41304"/>
              </p:ext>
            </p:extLst>
          </p:nvPr>
        </p:nvGraphicFramePr>
        <p:xfrm>
          <a:off x="375543" y="1151830"/>
          <a:ext cx="8516937" cy="281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95" name="CS ChemDraw Drawing" r:id="rId4" imgW="14180359" imgH="4695030" progId="ChemDraw.Document.6.0">
                  <p:embed/>
                </p:oleObj>
              </mc:Choice>
              <mc:Fallback>
                <p:oleObj name="CS ChemDraw Drawing" r:id="rId4" imgW="14180359" imgH="46950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43" y="1151830"/>
                        <a:ext cx="8516937" cy="281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/>
          <p:cNvSpPr/>
          <p:nvPr/>
        </p:nvSpPr>
        <p:spPr>
          <a:xfrm>
            <a:off x="1379280" y="97468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Indirect Way to Produce Methanol</a:t>
            </a:r>
            <a:endParaRPr lang="ko-KR" altLang="en-U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/>
          </p:nvPr>
        </p:nvGraphicFramePr>
        <p:xfrm>
          <a:off x="587375" y="4811713"/>
          <a:ext cx="6432550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96" name="CS ChemDraw Drawing" r:id="rId6" imgW="9282308" imgH="2854170" progId="ChemDraw.Document.6.0">
                  <p:embed/>
                </p:oleObj>
              </mc:Choice>
              <mc:Fallback>
                <p:oleObj name="CS ChemDraw Drawing" r:id="rId6" imgW="9282308" imgH="285417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4811713"/>
                        <a:ext cx="6432550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236296" y="5247581"/>
          <a:ext cx="1769005" cy="1277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97" name="CS ChemDraw Drawing" r:id="rId8" imgW="3187839" imgH="2305530" progId="ChemDraw.Document.6.0">
                  <p:embed/>
                </p:oleObj>
              </mc:Choice>
              <mc:Fallback>
                <p:oleObj name="CS ChemDraw Drawing" r:id="rId8" imgW="3187839" imgH="23055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6296" y="5247581"/>
                        <a:ext cx="1769005" cy="1277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3931080"/>
            <a:ext cx="705678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hydrogenation</a:t>
            </a:r>
            <a:r>
              <a:rPr lang="en-US" altLang="ko-KR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(TH) </a:t>
            </a:r>
            <a:r>
              <a:rPr lang="en-US" altLang="ko-K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ko-K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2-propanol</a:t>
            </a:r>
            <a:r>
              <a:rPr lang="en-US" altLang="ko-K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used as both </a:t>
            </a:r>
            <a:r>
              <a:rPr lang="en-US" altLang="ko-KR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</a:t>
            </a:r>
            <a:r>
              <a:rPr lang="en-US" altLang="ko-K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source</a:t>
            </a:r>
            <a:endParaRPr lang="ko-KR" alt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1879" y="588342"/>
            <a:ext cx="548900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Hydrogenation : </a:t>
            </a:r>
            <a:r>
              <a:rPr lang="en-US" altLang="ko-K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 of H</a:t>
            </a:r>
            <a:r>
              <a:rPr lang="en-US" altLang="ko-KR" b="1" i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is used</a:t>
            </a:r>
            <a:endParaRPr lang="en-US" altLang="ko-KR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3"/>
          <p:cNvSpPr/>
          <p:nvPr/>
        </p:nvSpPr>
        <p:spPr>
          <a:xfrm>
            <a:off x="1196400" y="97468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Indirect Way to Produce Methanol</a:t>
            </a:r>
            <a:endParaRPr lang="ko-KR" altLang="en-U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3113" y="50259"/>
            <a:ext cx="883715" cy="81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/>
          <p:nvPr/>
        </p:nvSpPr>
        <p:spPr>
          <a:xfrm>
            <a:off x="8096654" y="868815"/>
            <a:ext cx="111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Seunghyo</a:t>
            </a:r>
            <a:r>
              <a:rPr lang="en-US" altLang="ko-K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</a:t>
            </a:r>
            <a:endParaRPr lang="ko-KR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38646"/>
              </p:ext>
            </p:extLst>
          </p:nvPr>
        </p:nvGraphicFramePr>
        <p:xfrm>
          <a:off x="847047" y="657472"/>
          <a:ext cx="7366066" cy="534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35" name="CS ChemDraw Drawing" r:id="rId5" imgW="13502171" imgH="9790031" progId="ChemDraw.Document.6.0">
                  <p:embed/>
                </p:oleObj>
              </mc:Choice>
              <mc:Fallback>
                <p:oleObj name="CS ChemDraw Drawing" r:id="rId5" imgW="13502171" imgH="97900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7047" y="657472"/>
                        <a:ext cx="7366066" cy="534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162093" y="6479369"/>
            <a:ext cx="29819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0" dirty="0" smtClean="0"/>
              <a:t>ACS Catalysis </a:t>
            </a:r>
            <a:r>
              <a:rPr lang="en-US" altLang="ko-KR" sz="1400" i="0" dirty="0" smtClean="0"/>
              <a:t>2014</a:t>
            </a:r>
            <a:r>
              <a:rPr lang="en-US" altLang="ko-KR" sz="1400" b="0" dirty="0" smtClean="0"/>
              <a:t>, 4</a:t>
            </a:r>
            <a:r>
              <a:rPr lang="en-US" altLang="ko-KR" sz="1400" b="0" i="0" dirty="0" smtClean="0"/>
              <a:t>, 3630-3636.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550920" y="6091414"/>
            <a:ext cx="5713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0" i="0" dirty="0" smtClean="0"/>
              <a:t>The first transfer hydrogenation of cyclic carbonates and </a:t>
            </a:r>
            <a:r>
              <a:rPr lang="en-US" altLang="ko-KR" sz="1400" b="0" i="0" dirty="0" err="1" smtClean="0"/>
              <a:t>formyl</a:t>
            </a:r>
            <a:r>
              <a:rPr lang="en-US" altLang="ko-KR" sz="1400" b="0" i="0" dirty="0" smtClean="0"/>
              <a:t> esters.</a:t>
            </a:r>
          </a:p>
        </p:txBody>
      </p:sp>
    </p:spTree>
    <p:extLst>
      <p:ext uri="{BB962C8B-B14F-4D97-AF65-F5344CB8AC3E}">
        <p14:creationId xmlns:p14="http://schemas.microsoft.com/office/powerpoint/2010/main" val="11050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599" y="169334"/>
            <a:ext cx="7977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N-</a:t>
            </a:r>
            <a:r>
              <a:rPr lang="en-US" altLang="ko-KR" sz="28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Formamide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Synthesis from Nitrile &amp; Amine:</a:t>
            </a:r>
          </a:p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Using </a:t>
            </a:r>
            <a:r>
              <a:rPr lang="en-US" altLang="ko-KR" sz="28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Methanol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C1 Source</a:t>
            </a:r>
            <a:endParaRPr lang="en-US" altLang="ko-KR" sz="2800" b="1" i="1" u="sng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9328" y="1221979"/>
            <a:ext cx="1225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100" dirty="0" err="1" smtClean="0">
                <a:solidFill>
                  <a:prstClr val="black"/>
                </a:solidFill>
                <a:latin typeface="Arial"/>
                <a:cs typeface="Arial"/>
              </a:rPr>
              <a:t>Byungjoon</a:t>
            </a:r>
            <a:r>
              <a:rPr lang="en-US" altLang="ko-KR" sz="1100" dirty="0" smtClean="0">
                <a:solidFill>
                  <a:prstClr val="black"/>
                </a:solidFill>
                <a:latin typeface="Arial"/>
                <a:cs typeface="Arial"/>
              </a:rPr>
              <a:t> Kang</a:t>
            </a:r>
            <a:endParaRPr lang="ko-KR" altLang="en-US"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0606"/>
          <a:stretch/>
        </p:blipFill>
        <p:spPr>
          <a:xfrm>
            <a:off x="8153469" y="142002"/>
            <a:ext cx="844732" cy="1079977"/>
          </a:xfrm>
          <a:prstGeom prst="rect">
            <a:avLst/>
          </a:prstGeom>
        </p:spPr>
      </p:pic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3068103" y="2143972"/>
          <a:ext cx="1145309" cy="1146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2" name="CS ChemDraw Drawing" r:id="rId5" imgW="1697245" imgH="1700190" progId="ChemDraw.Document.6.0">
                  <p:embed/>
                </p:oleObj>
              </mc:Choice>
              <mc:Fallback>
                <p:oleObj name="CS ChemDraw Drawing" r:id="rId5" imgW="1697245" imgH="17001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68103" y="2143972"/>
                        <a:ext cx="1145309" cy="1146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878" y="3689683"/>
            <a:ext cx="408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One of the </a:t>
            </a:r>
            <a:r>
              <a:rPr lang="en-US" altLang="ko-KR" sz="1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abundant chemical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earth (&gt; 100 </a:t>
            </a:r>
            <a:r>
              <a:rPr lang="en-US" altLang="ko-KR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Mtonne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/year).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78" y="4431168"/>
            <a:ext cx="4605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Harmless, renewable, and environmentally benign.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82" y="4954969"/>
            <a:ext cx="3216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handled in laboratory scale. (O</a:t>
            </a:r>
            <a:r>
              <a:rPr lang="en-US" altLang="ko-KR" sz="1400" b="1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moisture stability)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75" y="5788613"/>
            <a:ext cx="422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synthesized by environmental friendly method.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개체 17"/>
          <p:cNvGraphicFramePr>
            <a:graphicFrameLocks noChangeAspect="1"/>
          </p:cNvGraphicFramePr>
          <p:nvPr>
            <p:extLst/>
          </p:nvPr>
        </p:nvGraphicFramePr>
        <p:xfrm>
          <a:off x="231775" y="1390650"/>
          <a:ext cx="37020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3" name="CS ChemDraw Drawing" r:id="rId7" imgW="4396414" imgH="601560" progId="ChemDraw.Document.6.0">
                  <p:embed/>
                </p:oleObj>
              </mc:Choice>
              <mc:Fallback>
                <p:oleObj name="CS ChemDraw Drawing" r:id="rId7" imgW="4396414" imgH="6015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775" y="1390650"/>
                        <a:ext cx="37020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개체 23"/>
          <p:cNvGraphicFramePr>
            <a:graphicFrameLocks noChangeAspect="1"/>
          </p:cNvGraphicFramePr>
          <p:nvPr>
            <p:extLst/>
          </p:nvPr>
        </p:nvGraphicFramePr>
        <p:xfrm>
          <a:off x="78809" y="2144085"/>
          <a:ext cx="1622103" cy="1134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4" name="CS ChemDraw Drawing" r:id="rId9" imgW="2425794" imgH="1700190" progId="ChemDraw.Document.6.0">
                  <p:embed/>
                </p:oleObj>
              </mc:Choice>
              <mc:Fallback>
                <p:oleObj name="CS ChemDraw Drawing" r:id="rId9" imgW="2425794" imgH="17001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809" y="2144085"/>
                        <a:ext cx="1622103" cy="1134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개체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293278"/>
              </p:ext>
            </p:extLst>
          </p:nvPr>
        </p:nvGraphicFramePr>
        <p:xfrm>
          <a:off x="300038" y="2449513"/>
          <a:ext cx="1147762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5" name="CS ChemDraw Drawing" r:id="rId11" imgW="2566199" imgH="1698694" progId="ChemDraw.Document.6.0">
                  <p:embed/>
                </p:oleObj>
              </mc:Choice>
              <mc:Fallback>
                <p:oleObj name="CS ChemDraw Drawing" r:id="rId11" imgW="2566199" imgH="169869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0038" y="2449513"/>
                        <a:ext cx="1147762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개체 29"/>
          <p:cNvGraphicFramePr>
            <a:graphicFrameLocks noChangeAspect="1"/>
          </p:cNvGraphicFramePr>
          <p:nvPr>
            <p:extLst/>
          </p:nvPr>
        </p:nvGraphicFramePr>
        <p:xfrm>
          <a:off x="1700912" y="2365962"/>
          <a:ext cx="1293300" cy="38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6" name="CS ChemDraw Drawing" r:id="rId13" imgW="2520340" imgH="754110" progId="ChemDraw.Document.6.0">
                  <p:embed/>
                </p:oleObj>
              </mc:Choice>
              <mc:Fallback>
                <p:oleObj name="CS ChemDraw Drawing" r:id="rId13" imgW="2520340" imgH="7541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00912" y="2365962"/>
                        <a:ext cx="1293300" cy="38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/>
          </p:nvPr>
        </p:nvGraphicFramePr>
        <p:xfrm>
          <a:off x="4556125" y="1898650"/>
          <a:ext cx="31750" cy="488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7" name="CS ChemDraw Drawing" r:id="rId15" imgW="75907" imgH="9731880" progId="ChemDraw.Document.6.0">
                  <p:embed/>
                </p:oleObj>
              </mc:Choice>
              <mc:Fallback>
                <p:oleObj name="CS ChemDraw Drawing" r:id="rId15" imgW="75907" imgH="9731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56125" y="1898650"/>
                        <a:ext cx="31750" cy="4887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604124" y="1999133"/>
            <a:ext cx="422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Thermodynamic huddle of methanol utilization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981118"/>
              </p:ext>
            </p:extLst>
          </p:nvPr>
        </p:nvGraphicFramePr>
        <p:xfrm>
          <a:off x="4800751" y="2467434"/>
          <a:ext cx="4085823" cy="1053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8" name="CS ChemDraw Drawing" r:id="rId17" imgW="8676936" imgH="2248901" progId="ChemDraw.Document.6.0">
                  <p:embed/>
                </p:oleObj>
              </mc:Choice>
              <mc:Fallback>
                <p:oleObj name="CS ChemDraw Drawing" r:id="rId17" imgW="8676936" imgH="22489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00751" y="2467434"/>
                        <a:ext cx="4085823" cy="1053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개체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66606"/>
              </p:ext>
            </p:extLst>
          </p:nvPr>
        </p:nvGraphicFramePr>
        <p:xfrm>
          <a:off x="4873797" y="3962415"/>
          <a:ext cx="4168586" cy="37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99" name="CS ChemDraw Drawing" r:id="rId19" imgW="7313309" imgH="665550" progId="ChemDraw.Document.6.0">
                  <p:embed/>
                </p:oleObj>
              </mc:Choice>
              <mc:Fallback>
                <p:oleObj name="CS ChemDraw Drawing" r:id="rId19" imgW="7313309" imgH="6655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73797" y="3962415"/>
                        <a:ext cx="4168586" cy="37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565618"/>
              </p:ext>
            </p:extLst>
          </p:nvPr>
        </p:nvGraphicFramePr>
        <p:xfrm>
          <a:off x="4642668" y="4523738"/>
          <a:ext cx="4430961" cy="455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00" name="CS ChemDraw Drawing" r:id="rId21" imgW="7773616" imgH="799740" progId="ChemDraw.Document.6.0">
                  <p:embed/>
                </p:oleObj>
              </mc:Choice>
              <mc:Fallback>
                <p:oleObj name="CS ChemDraw Drawing" r:id="rId21" imgW="7773616" imgH="7997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642668" y="4523738"/>
                        <a:ext cx="4430961" cy="455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522140"/>
              </p:ext>
            </p:extLst>
          </p:nvPr>
        </p:nvGraphicFramePr>
        <p:xfrm>
          <a:off x="4617664" y="5150812"/>
          <a:ext cx="4456983" cy="4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01" name="CS ChemDraw Drawing" r:id="rId23" imgW="7819268" imgH="789210" progId="ChemDraw.Document.6.0">
                  <p:embed/>
                </p:oleObj>
              </mc:Choice>
              <mc:Fallback>
                <p:oleObj name="CS ChemDraw Drawing" r:id="rId23" imgW="7819268" imgH="7892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617664" y="5150812"/>
                        <a:ext cx="4456983" cy="44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461290" y="6250956"/>
            <a:ext cx="361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latinLnBrk="1"/>
            <a:r>
              <a:rPr lang="en-US" altLang="ko-KR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Methanol utilization is relatively unexplored compare to normal alcohol !</a:t>
            </a:r>
            <a:endParaRPr lang="ko-KR" altLang="en-US" sz="1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9010" y="200591"/>
            <a:ext cx="7977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N-</a:t>
            </a:r>
            <a:r>
              <a:rPr lang="en-US" altLang="ko-KR" sz="28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Formamide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Synthesis from Nitrile &amp; Amine:</a:t>
            </a:r>
          </a:p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Using </a:t>
            </a:r>
            <a:r>
              <a:rPr lang="en-US" altLang="ko-KR" sz="28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Methanol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C1 Source</a:t>
            </a:r>
            <a:endParaRPr lang="en-US" altLang="ko-KR" sz="2800" b="1" i="1" u="sng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8" name="개체 17"/>
          <p:cNvGraphicFramePr>
            <a:graphicFrameLocks noChangeAspect="1"/>
          </p:cNvGraphicFramePr>
          <p:nvPr>
            <p:extLst/>
          </p:nvPr>
        </p:nvGraphicFramePr>
        <p:xfrm>
          <a:off x="231775" y="1390650"/>
          <a:ext cx="37020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0" name="CS ChemDraw Drawing" r:id="rId4" imgW="4396414" imgH="601560" progId="ChemDraw.Document.6.0">
                  <p:embed/>
                </p:oleObj>
              </mc:Choice>
              <mc:Fallback>
                <p:oleObj name="CS ChemDraw Drawing" r:id="rId4" imgW="4396414" imgH="6015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775" y="1390650"/>
                        <a:ext cx="37020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984" y="2017925"/>
            <a:ext cx="2244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C-C Bond Formation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/>
          </p:nvPr>
        </p:nvGraphicFramePr>
        <p:xfrm>
          <a:off x="231775" y="1996235"/>
          <a:ext cx="41878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1" name="CS ChemDraw Drawing" r:id="rId6" imgW="10182931" imgH="4390470" progId="ChemDraw.Document.6.0">
                  <p:embed/>
                </p:oleObj>
              </mc:Choice>
              <mc:Fallback>
                <p:oleObj name="CS ChemDraw Drawing" r:id="rId6" imgW="10182931" imgH="43904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775" y="1996235"/>
                        <a:ext cx="4187825" cy="180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개체 26"/>
          <p:cNvGraphicFramePr>
            <a:graphicFrameLocks noChangeAspect="1"/>
          </p:cNvGraphicFramePr>
          <p:nvPr>
            <p:extLst/>
          </p:nvPr>
        </p:nvGraphicFramePr>
        <p:xfrm>
          <a:off x="230980" y="4207237"/>
          <a:ext cx="4189413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2" name="CS ChemDraw Drawing" r:id="rId8" imgW="10215077" imgH="1956420" progId="ChemDraw.Document.6.0">
                  <p:embed/>
                </p:oleObj>
              </mc:Choice>
              <mc:Fallback>
                <p:oleObj name="CS ChemDraw Drawing" r:id="rId8" imgW="10215077" imgH="19564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0980" y="4207237"/>
                        <a:ext cx="4189413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개체 27"/>
          <p:cNvGraphicFramePr>
            <a:graphicFrameLocks noChangeAspect="1"/>
          </p:cNvGraphicFramePr>
          <p:nvPr>
            <p:extLst/>
          </p:nvPr>
        </p:nvGraphicFramePr>
        <p:xfrm>
          <a:off x="231775" y="5532438"/>
          <a:ext cx="4192588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3" name="CS ChemDraw Drawing" r:id="rId10" imgW="10225612" imgH="1869480" progId="ChemDraw.Document.6.0">
                  <p:embed/>
                </p:oleObj>
              </mc:Choice>
              <mc:Fallback>
                <p:oleObj name="CS ChemDraw Drawing" r:id="rId10" imgW="10225612" imgH="18694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1775" y="5532438"/>
                        <a:ext cx="4192588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개체 28"/>
          <p:cNvGraphicFramePr>
            <a:graphicFrameLocks noChangeAspect="1"/>
          </p:cNvGraphicFramePr>
          <p:nvPr>
            <p:extLst/>
          </p:nvPr>
        </p:nvGraphicFramePr>
        <p:xfrm>
          <a:off x="4556125" y="1898650"/>
          <a:ext cx="31750" cy="488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4" name="CS ChemDraw Drawing" r:id="rId12" imgW="75907" imgH="9731880" progId="ChemDraw.Document.6.0">
                  <p:embed/>
                </p:oleObj>
              </mc:Choice>
              <mc:Fallback>
                <p:oleObj name="CS ChemDraw Drawing" r:id="rId12" imgW="75907" imgH="9731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56125" y="1898650"/>
                        <a:ext cx="31750" cy="4887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719637" y="2017925"/>
            <a:ext cx="2244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C-N Bond Formation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9637" y="2388687"/>
            <a:ext cx="1245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-methylation</a:t>
            </a:r>
            <a:endParaRPr lang="ko-KR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개체 32"/>
          <p:cNvGraphicFramePr>
            <a:graphicFrameLocks noChangeAspect="1"/>
          </p:cNvGraphicFramePr>
          <p:nvPr>
            <p:extLst/>
          </p:nvPr>
        </p:nvGraphicFramePr>
        <p:xfrm>
          <a:off x="5041900" y="2901110"/>
          <a:ext cx="3798887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5" name="CS ChemDraw Drawing" r:id="rId14" imgW="9262588" imgH="1774980" progId="ChemDraw.Document.6.0">
                  <p:embed/>
                </p:oleObj>
              </mc:Choice>
              <mc:Fallback>
                <p:oleObj name="CS ChemDraw Drawing" r:id="rId14" imgW="9262588" imgH="17749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41900" y="2901110"/>
                        <a:ext cx="3798887" cy="72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719637" y="3867820"/>
            <a:ext cx="1245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ko-KR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formylation</a:t>
            </a:r>
            <a:endParaRPr lang="ko-KR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개체 34"/>
          <p:cNvGraphicFramePr>
            <a:graphicFrameLocks noChangeAspect="1"/>
          </p:cNvGraphicFramePr>
          <p:nvPr>
            <p:extLst/>
          </p:nvPr>
        </p:nvGraphicFramePr>
        <p:xfrm>
          <a:off x="5041900" y="4203135"/>
          <a:ext cx="37925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6" name="CS ChemDraw Drawing" r:id="rId16" imgW="9245840" imgH="2002050" progId="ChemDraw.Document.6.0">
                  <p:embed/>
                </p:oleObj>
              </mc:Choice>
              <mc:Fallback>
                <p:oleObj name="CS ChemDraw Drawing" r:id="rId16" imgW="9245840" imgH="20020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41900" y="4203135"/>
                        <a:ext cx="3792538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개체 35"/>
          <p:cNvGraphicFramePr>
            <a:graphicFrameLocks noChangeAspect="1"/>
          </p:cNvGraphicFramePr>
          <p:nvPr>
            <p:extLst/>
          </p:nvPr>
        </p:nvGraphicFramePr>
        <p:xfrm>
          <a:off x="5037138" y="5068323"/>
          <a:ext cx="3802062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37" name="CS ChemDraw Drawing" r:id="rId18" imgW="9268531" imgH="2049300" progId="ChemDraw.Document.6.0">
                  <p:embed/>
                </p:oleObj>
              </mc:Choice>
              <mc:Fallback>
                <p:oleObj name="CS ChemDraw Drawing" r:id="rId18" imgW="9268531" imgH="20493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37138" y="5068323"/>
                        <a:ext cx="3802062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929281" y="6004763"/>
            <a:ext cx="4017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latinLnBrk="1"/>
            <a:r>
              <a:rPr lang="en-US" altLang="ko-KR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Stoichiometric amount of activating reagent required !</a:t>
            </a:r>
            <a:endParaRPr lang="ko-KR" alt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280" y="6238079"/>
            <a:ext cx="4017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latinLnBrk="1"/>
            <a:r>
              <a:rPr lang="en-US" altLang="ko-KR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reaction time !</a:t>
            </a:r>
            <a:endParaRPr lang="ko-KR" alt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7486" y="203586"/>
            <a:ext cx="7977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N-</a:t>
            </a:r>
            <a:r>
              <a:rPr lang="en-US" altLang="ko-KR" sz="28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Formamide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Synthesis from Nitrile &amp; Amine:</a:t>
            </a:r>
          </a:p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Using </a:t>
            </a:r>
            <a:r>
              <a:rPr lang="en-US" altLang="ko-KR" sz="28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Methanol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C1 Source</a:t>
            </a:r>
            <a:endParaRPr lang="en-US" altLang="ko-KR" sz="2800" b="1" i="1" u="sng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3" name="개체 22"/>
          <p:cNvGraphicFramePr>
            <a:graphicFrameLocks noChangeAspect="1"/>
          </p:cNvGraphicFramePr>
          <p:nvPr>
            <p:extLst/>
          </p:nvPr>
        </p:nvGraphicFramePr>
        <p:xfrm>
          <a:off x="170553" y="3801526"/>
          <a:ext cx="44926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8" name="CS ChemDraw Drawing" r:id="rId4" imgW="5335126" imgH="610740" progId="ChemDraw.Document.6.0">
                  <p:embed/>
                </p:oleObj>
              </mc:Choice>
              <mc:Fallback>
                <p:oleObj name="CS ChemDraw Drawing" r:id="rId4" imgW="5335126" imgH="6107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553" y="3801526"/>
                        <a:ext cx="449262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994040"/>
              </p:ext>
            </p:extLst>
          </p:nvPr>
        </p:nvGraphicFramePr>
        <p:xfrm>
          <a:off x="771525" y="4256088"/>
          <a:ext cx="727075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9" name="CS ChemDraw Drawing" r:id="rId6" imgW="11658248" imgH="2645178" progId="ChemDraw.Document.6.0">
                  <p:embed/>
                </p:oleObj>
              </mc:Choice>
              <mc:Fallback>
                <p:oleObj name="CS ChemDraw Drawing" r:id="rId6" imgW="11658248" imgH="264517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1525" y="4256088"/>
                        <a:ext cx="7270750" cy="165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87440" y="6454580"/>
            <a:ext cx="655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base.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hydrogen acceptor.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stoichiometric oxidant.</a:t>
            </a:r>
            <a:endParaRPr lang="ko-KR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7440" y="6024465"/>
            <a:ext cx="514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ko-KR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and </a:t>
            </a:r>
            <a:r>
              <a:rPr lang="en-US" altLang="ko-KR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-economy.</a:t>
            </a:r>
            <a:endParaRPr lang="ko-KR" alt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/>
          </p:nvPr>
        </p:nvGraphicFramePr>
        <p:xfrm>
          <a:off x="559387" y="1925066"/>
          <a:ext cx="8207582" cy="1576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0" name="CS ChemDraw Drawing" r:id="rId8" imgW="15315727" imgH="2939490" progId="ChemDraw.Document.6.0">
                  <p:embed/>
                </p:oleObj>
              </mc:Choice>
              <mc:Fallback>
                <p:oleObj name="CS ChemDraw Drawing" r:id="rId8" imgW="15315727" imgH="29394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9387" y="1925066"/>
                        <a:ext cx="8207582" cy="1576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/>
          </p:nvPr>
        </p:nvGraphicFramePr>
        <p:xfrm>
          <a:off x="169863" y="1350963"/>
          <a:ext cx="68087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1" name="CS ChemDraw Drawing" r:id="rId10" imgW="8084539" imgH="610740" progId="ChemDraw.Document.6.0">
                  <p:embed/>
                </p:oleObj>
              </mc:Choice>
              <mc:Fallback>
                <p:oleObj name="CS ChemDraw Drawing" r:id="rId10" imgW="8084539" imgH="6107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9863" y="1350963"/>
                        <a:ext cx="6808787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6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5973" y="169334"/>
            <a:ext cx="7977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N-</a:t>
            </a:r>
            <a:r>
              <a:rPr lang="en-US" altLang="ko-KR" sz="28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Formamide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Synthesis from Nitrile &amp; Amine:</a:t>
            </a:r>
          </a:p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Using </a:t>
            </a:r>
            <a:r>
              <a:rPr lang="en-US" altLang="ko-KR" sz="28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Methanol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C1 Source</a:t>
            </a:r>
            <a:endParaRPr lang="en-US" altLang="ko-KR" sz="2800" b="1" i="1" u="sng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3" name="개체 22"/>
          <p:cNvGraphicFramePr>
            <a:graphicFrameLocks noChangeAspect="1"/>
          </p:cNvGraphicFramePr>
          <p:nvPr>
            <p:extLst/>
          </p:nvPr>
        </p:nvGraphicFramePr>
        <p:xfrm>
          <a:off x="245222" y="1390193"/>
          <a:ext cx="44926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68" name="CS ChemDraw Drawing" r:id="rId4" imgW="5335126" imgH="610740" progId="ChemDraw.Document.6.0">
                  <p:embed/>
                </p:oleObj>
              </mc:Choice>
              <mc:Fallback>
                <p:oleObj name="CS ChemDraw Drawing" r:id="rId4" imgW="5335126" imgH="6107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222" y="1390193"/>
                        <a:ext cx="449262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/>
          </p:nvPr>
        </p:nvGraphicFramePr>
        <p:xfrm>
          <a:off x="179241" y="2061757"/>
          <a:ext cx="4117228" cy="60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69" name="CS ChemDraw Drawing" r:id="rId6" imgW="8919520" imgH="1304100" progId="ChemDraw.Document.6.0">
                  <p:embed/>
                </p:oleObj>
              </mc:Choice>
              <mc:Fallback>
                <p:oleObj name="CS ChemDraw Drawing" r:id="rId6" imgW="8919520" imgH="13041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241" y="2061757"/>
                        <a:ext cx="4117228" cy="60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/>
          </p:nvPr>
        </p:nvGraphicFramePr>
        <p:xfrm>
          <a:off x="4769759" y="2050204"/>
          <a:ext cx="3985304" cy="612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70" name="CS ChemDraw Drawing" r:id="rId8" imgW="8663704" imgH="1331640" progId="ChemDraw.Document.6.0">
                  <p:embed/>
                </p:oleObj>
              </mc:Choice>
              <mc:Fallback>
                <p:oleObj name="CS ChemDraw Drawing" r:id="rId8" imgW="8663704" imgH="1331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9759" y="2050204"/>
                        <a:ext cx="3985304" cy="612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/>
          </p:nvPr>
        </p:nvGraphicFramePr>
        <p:xfrm>
          <a:off x="4562475" y="1909304"/>
          <a:ext cx="31750" cy="494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71" name="CS ChemDraw Drawing" r:id="rId10" imgW="75907" imgH="9731880" progId="ChemDraw.Document.6.0">
                  <p:embed/>
                </p:oleObj>
              </mc:Choice>
              <mc:Fallback>
                <p:oleObj name="CS ChemDraw Drawing" r:id="rId10" imgW="75907" imgH="9731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62475" y="1909304"/>
                        <a:ext cx="31750" cy="494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/>
          </p:nvPr>
        </p:nvGraphicFramePr>
        <p:xfrm>
          <a:off x="61913" y="3019425"/>
          <a:ext cx="4352925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72" name="CS ChemDraw Drawing" r:id="rId12" imgW="9462217" imgH="7638030" progId="ChemDraw.Document.6.0">
                  <p:embed/>
                </p:oleObj>
              </mc:Choice>
              <mc:Fallback>
                <p:oleObj name="CS ChemDraw Drawing" r:id="rId12" imgW="9462217" imgH="76380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913" y="3019425"/>
                        <a:ext cx="4352925" cy="351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/>
          </p:nvPr>
        </p:nvGraphicFramePr>
        <p:xfrm>
          <a:off x="4942728" y="3019425"/>
          <a:ext cx="3789363" cy="345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73" name="CS ChemDraw Drawing" r:id="rId14" imgW="8236894" imgH="7515990" progId="ChemDraw.Document.6.0">
                  <p:embed/>
                </p:oleObj>
              </mc:Choice>
              <mc:Fallback>
                <p:oleObj name="CS ChemDraw Drawing" r:id="rId14" imgW="8236894" imgH="75159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42728" y="3019425"/>
                        <a:ext cx="3789363" cy="3459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82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6219" y="199671"/>
            <a:ext cx="7977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N-</a:t>
            </a:r>
            <a:r>
              <a:rPr lang="en-US" altLang="ko-KR" sz="28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Formamide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Synthesis from Nitrile &amp; Amine:</a:t>
            </a:r>
          </a:p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Using </a:t>
            </a:r>
            <a:r>
              <a:rPr lang="en-US" altLang="ko-KR" sz="28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Methanol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C1 Source</a:t>
            </a:r>
            <a:endParaRPr lang="en-US" altLang="ko-KR" sz="2800" b="1" i="1" u="sng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3" name="개체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6841"/>
              </p:ext>
            </p:extLst>
          </p:nvPr>
        </p:nvGraphicFramePr>
        <p:xfrm>
          <a:off x="239713" y="1397000"/>
          <a:ext cx="6673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1" name="CS ChemDraw Drawing" r:id="rId4" imgW="7924291" imgH="595666" progId="ChemDraw.Document.6.0">
                  <p:embed/>
                </p:oleObj>
              </mc:Choice>
              <mc:Fallback>
                <p:oleObj name="CS ChemDraw Drawing" r:id="rId4" imgW="7924291" imgH="5956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713" y="1397000"/>
                        <a:ext cx="66738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/>
          </p:nvPr>
        </p:nvGraphicFramePr>
        <p:xfrm>
          <a:off x="101600" y="2300529"/>
          <a:ext cx="433070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2" name="CS ChemDraw Drawing" r:id="rId6" imgW="9379826" imgH="1258200" progId="ChemDraw.Document.6.0">
                  <p:embed/>
                </p:oleObj>
              </mc:Choice>
              <mc:Fallback>
                <p:oleObj name="CS ChemDraw Drawing" r:id="rId6" imgW="9379826" imgH="12582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600" y="2300529"/>
                        <a:ext cx="4330700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/>
          </p:nvPr>
        </p:nvGraphicFramePr>
        <p:xfrm>
          <a:off x="4562475" y="2259106"/>
          <a:ext cx="31750" cy="4598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3" name="CS ChemDraw Drawing" r:id="rId8" imgW="75907" imgH="9731880" progId="ChemDraw.Document.6.0">
                  <p:embed/>
                </p:oleObj>
              </mc:Choice>
              <mc:Fallback>
                <p:oleObj name="CS ChemDraw Drawing" r:id="rId8" imgW="75907" imgH="9731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62475" y="2259106"/>
                        <a:ext cx="31750" cy="4598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84" y="2017925"/>
            <a:ext cx="2244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Profile Study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408729" y="2954861"/>
          <a:ext cx="3713364" cy="285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4" name="Graph" r:id="rId10" imgW="3706560" imgH="2851200" progId="Origin50.Graph">
                  <p:embed/>
                </p:oleObj>
              </mc:Choice>
              <mc:Fallback>
                <p:oleObj name="Graph" r:id="rId10" imgW="3706560" imgH="2851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29" y="2954861"/>
                        <a:ext cx="3713364" cy="28575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/>
          </p:nvPr>
        </p:nvGraphicFramePr>
        <p:xfrm>
          <a:off x="569913" y="5901758"/>
          <a:ext cx="3681412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5" name="CS ChemDraw Drawing" r:id="rId12" imgW="7974595" imgH="1525230" progId="ChemDraw.Document.6.0">
                  <p:embed/>
                </p:oleObj>
              </mc:Choice>
              <mc:Fallback>
                <p:oleObj name="CS ChemDraw Drawing" r:id="rId12" imgW="7974595" imgH="15252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9913" y="5901758"/>
                        <a:ext cx="3681412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8134" y="5634285"/>
            <a:ext cx="346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Explanation for side product generation</a:t>
            </a:r>
            <a:endParaRPr lang="ko-KR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8193" y="2016436"/>
            <a:ext cx="272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Deuterium Labelling Study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개체 18"/>
          <p:cNvGraphicFramePr>
            <a:graphicFrameLocks noChangeAspect="1"/>
          </p:cNvGraphicFramePr>
          <p:nvPr>
            <p:extLst/>
          </p:nvPr>
        </p:nvGraphicFramePr>
        <p:xfrm>
          <a:off x="4675188" y="2320925"/>
          <a:ext cx="4395787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6" name="CS ChemDraw Drawing" r:id="rId14" imgW="10766689" imgH="1612170" progId="ChemDraw.Document.6.0">
                  <p:embed/>
                </p:oleObj>
              </mc:Choice>
              <mc:Fallback>
                <p:oleObj name="CS ChemDraw Drawing" r:id="rId14" imgW="10766689" imgH="16121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75188" y="2320925"/>
                        <a:ext cx="4395787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개체 19"/>
          <p:cNvGraphicFramePr>
            <a:graphicFrameLocks noChangeAspect="1"/>
          </p:cNvGraphicFramePr>
          <p:nvPr>
            <p:extLst/>
          </p:nvPr>
        </p:nvGraphicFramePr>
        <p:xfrm>
          <a:off x="4675084" y="5772784"/>
          <a:ext cx="4395891" cy="1043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7" name="CS ChemDraw Drawing" r:id="rId16" imgW="11472276" imgH="2729160" progId="ChemDraw.Document.6.0">
                  <p:embed/>
                </p:oleObj>
              </mc:Choice>
              <mc:Fallback>
                <p:oleObj name="CS ChemDraw Drawing" r:id="rId16" imgW="11472276" imgH="27291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75084" y="5772784"/>
                        <a:ext cx="4395891" cy="1043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034711" y="3567515"/>
            <a:ext cx="3024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Hydrogen transfer from methanol to nitrile !</a:t>
            </a:r>
            <a:endParaRPr lang="ko-KR" altLang="en-US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개체 23"/>
          <p:cNvGraphicFramePr>
            <a:graphicFrameLocks noChangeAspect="1"/>
          </p:cNvGraphicFramePr>
          <p:nvPr>
            <p:extLst/>
          </p:nvPr>
        </p:nvGraphicFramePr>
        <p:xfrm>
          <a:off x="4675084" y="3090303"/>
          <a:ext cx="437515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8" name="CS ChemDraw Drawing" r:id="rId18" imgW="10716444" imgH="1045170" progId="ChemDraw.Document.6.0">
                  <p:embed/>
                </p:oleObj>
              </mc:Choice>
              <mc:Fallback>
                <p:oleObj name="CS ChemDraw Drawing" r:id="rId18" imgW="10716444" imgH="10451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675084" y="3090303"/>
                        <a:ext cx="4375150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34607" y="3782643"/>
            <a:ext cx="3437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RuH</a:t>
            </a:r>
            <a:r>
              <a:rPr lang="en-US" altLang="ko-KR" sz="1050" b="1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mediated activation of nitrile </a:t>
            </a:r>
            <a:r>
              <a:rPr lang="el-GR" altLang="ko-KR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ko-KR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!</a:t>
            </a:r>
            <a:endParaRPr lang="ko-KR" altLang="en-US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10566" y="5474181"/>
            <a:ext cx="272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Mechanism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32454" y="4330179"/>
            <a:ext cx="451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ko-KR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Formylation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formaldehyde is also possible!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개체 28"/>
          <p:cNvGraphicFramePr>
            <a:graphicFrameLocks noChangeAspect="1"/>
          </p:cNvGraphicFramePr>
          <p:nvPr>
            <p:extLst/>
          </p:nvPr>
        </p:nvGraphicFramePr>
        <p:xfrm>
          <a:off x="4847674" y="4611061"/>
          <a:ext cx="4088712" cy="667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9" name="CS ChemDraw Drawing" r:id="rId20" imgW="9332553" imgH="1516050" progId="ChemDraw.Document.6.0">
                  <p:embed/>
                </p:oleObj>
              </mc:Choice>
              <mc:Fallback>
                <p:oleObj name="CS ChemDraw Drawing" r:id="rId20" imgW="9332553" imgH="15160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847674" y="4611061"/>
                        <a:ext cx="4088712" cy="667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674" y="216741"/>
            <a:ext cx="7772400" cy="62731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255757"/>
              </p:ext>
            </p:extLst>
          </p:nvPr>
        </p:nvGraphicFramePr>
        <p:xfrm>
          <a:off x="101740" y="3076480"/>
          <a:ext cx="4116969" cy="145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24" name="CS ChemDraw Drawing" r:id="rId3" imgW="8037224" imgH="2849499" progId="ChemDraw.Document.6.0">
                  <p:embed/>
                </p:oleObj>
              </mc:Choice>
              <mc:Fallback>
                <p:oleObj name="CS ChemDraw Drawing" r:id="rId3" imgW="8037224" imgH="284949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740" y="3076480"/>
                        <a:ext cx="4116969" cy="1459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30401"/>
              </p:ext>
            </p:extLst>
          </p:nvPr>
        </p:nvGraphicFramePr>
        <p:xfrm>
          <a:off x="245699" y="4993568"/>
          <a:ext cx="3829050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25" name="CS ChemDraw Drawing" r:id="rId5" imgW="3829578" imgH="997839" progId="ChemDraw.Document.6.0">
                  <p:embed/>
                </p:oleObj>
              </mc:Choice>
              <mc:Fallback>
                <p:oleObj name="CS ChemDraw Drawing" r:id="rId5" imgW="3829578" imgH="9978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699" y="4993568"/>
                        <a:ext cx="3829050" cy="99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055849"/>
              </p:ext>
            </p:extLst>
          </p:nvPr>
        </p:nvGraphicFramePr>
        <p:xfrm>
          <a:off x="18242" y="1228878"/>
          <a:ext cx="4449850" cy="1571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26" name="CS ChemDraw Drawing" r:id="rId7" imgW="7621172" imgH="2692711" progId="ChemDraw.Document.6.0">
                  <p:embed/>
                </p:oleObj>
              </mc:Choice>
              <mc:Fallback>
                <p:oleObj name="CS ChemDraw Drawing" r:id="rId7" imgW="7621172" imgH="26927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242" y="1228878"/>
                        <a:ext cx="4449850" cy="1571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36" y="830897"/>
            <a:ext cx="4021281" cy="1969933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994151"/>
              </p:ext>
            </p:extLst>
          </p:nvPr>
        </p:nvGraphicFramePr>
        <p:xfrm>
          <a:off x="4699071" y="2997882"/>
          <a:ext cx="4369810" cy="1685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27" name="CS ChemDraw Drawing" r:id="rId10" imgW="5248304" imgH="2023346" progId="ChemDraw.Document.6.0">
                  <p:embed/>
                </p:oleObj>
              </mc:Choice>
              <mc:Fallback>
                <p:oleObj name="CS ChemDraw Drawing" r:id="rId10" imgW="5248304" imgH="20233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99071" y="2997882"/>
                        <a:ext cx="4369810" cy="1685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078175"/>
              </p:ext>
            </p:extLst>
          </p:nvPr>
        </p:nvGraphicFramePr>
        <p:xfrm>
          <a:off x="4873336" y="4993568"/>
          <a:ext cx="3768725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28" name="CS ChemDraw Drawing" r:id="rId12" imgW="3768735" imgH="1683521" progId="ChemDraw.Document.6.0">
                  <p:embed/>
                </p:oleObj>
              </mc:Choice>
              <mc:Fallback>
                <p:oleObj name="CS ChemDraw Drawing" r:id="rId12" imgW="3768735" imgH="168352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73336" y="4993568"/>
                        <a:ext cx="3768725" cy="168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>
            <a:off x="4488874" y="1119703"/>
            <a:ext cx="0" cy="5441629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81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nt Arrow 7"/>
          <p:cNvSpPr/>
          <p:nvPr/>
        </p:nvSpPr>
        <p:spPr bwMode="auto">
          <a:xfrm>
            <a:off x="7451725" y="1989138"/>
            <a:ext cx="720725" cy="71437"/>
          </a:xfrm>
          <a:prstGeom prst="ben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2950" name="Rectangle 2"/>
          <p:cNvSpPr txBox="1">
            <a:spLocks noChangeArrowheads="1"/>
          </p:cNvSpPr>
          <p:nvPr/>
        </p:nvSpPr>
        <p:spPr bwMode="auto">
          <a:xfrm>
            <a:off x="2238777" y="1312861"/>
            <a:ext cx="4392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ko-KR" sz="2400" dirty="0">
                <a:solidFill>
                  <a:srgbClr val="1F497D"/>
                </a:solidFill>
              </a:rPr>
              <a:t>Catalysts for Change!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95419" y="167215"/>
            <a:ext cx="8714058" cy="13819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000080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타원 13"/>
          <p:cNvSpPr>
            <a:spLocks noChangeArrowheads="1"/>
          </p:cNvSpPr>
          <p:nvPr/>
        </p:nvSpPr>
        <p:spPr bwMode="auto">
          <a:xfrm>
            <a:off x="461830" y="464613"/>
            <a:ext cx="3155841" cy="785200"/>
          </a:xfrm>
          <a:prstGeom prst="ellipse">
            <a:avLst/>
          </a:prstGeom>
          <a:solidFill>
            <a:srgbClr val="953735"/>
          </a:solidFill>
          <a:ln>
            <a:noFill/>
          </a:ln>
          <a:effectLst>
            <a:outerShdw blurRad="50800" dist="127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latinLnBrk="1"/>
            <a:r>
              <a:rPr lang="en-US" altLang="ko-KR" sz="1600" dirty="0">
                <a:solidFill>
                  <a:srgbClr val="FFFFFF"/>
                </a:solidFill>
                <a:latin typeface="+mj-lt"/>
                <a:cs typeface="Arial" charset="0"/>
              </a:rPr>
              <a:t>Classical Chemical </a:t>
            </a:r>
            <a:endParaRPr lang="en-US" altLang="ko-KR" sz="1600" dirty="0" smtClean="0">
              <a:solidFill>
                <a:srgbClr val="FFFFFF"/>
              </a:solidFill>
              <a:latin typeface="+mj-lt"/>
              <a:cs typeface="Arial" charset="0"/>
            </a:endParaRPr>
          </a:p>
          <a:p>
            <a:pPr algn="ctr" latinLnBrk="1"/>
            <a:r>
              <a:rPr lang="en-US" altLang="ko-KR" sz="1600" dirty="0" smtClean="0">
                <a:solidFill>
                  <a:srgbClr val="FFFFFF"/>
                </a:solidFill>
                <a:latin typeface="+mj-lt"/>
                <a:cs typeface="Arial" charset="0"/>
              </a:rPr>
              <a:t>Synthesis</a:t>
            </a:r>
            <a:endParaRPr lang="ko-KR" altLang="en-US" sz="16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733128" y="364392"/>
            <a:ext cx="1520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latinLnBrk="1" hangingPunct="1"/>
            <a:r>
              <a:rPr lang="en-US" altLang="ko-KR" sz="2000" i="0" dirty="0" smtClean="0"/>
              <a:t>Catalysis</a:t>
            </a:r>
            <a:endParaRPr lang="ko-KR" altLang="en-US" sz="2000" i="0" dirty="0"/>
          </a:p>
        </p:txBody>
      </p:sp>
      <p:sp>
        <p:nvSpPr>
          <p:cNvPr id="14" name="타원 13"/>
          <p:cNvSpPr>
            <a:spLocks noChangeArrowheads="1"/>
          </p:cNvSpPr>
          <p:nvPr/>
        </p:nvSpPr>
        <p:spPr bwMode="auto">
          <a:xfrm>
            <a:off x="5093198" y="354770"/>
            <a:ext cx="3652714" cy="998121"/>
          </a:xfrm>
          <a:prstGeom prst="ellipse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atinLnBrk="1"/>
            <a:r>
              <a:rPr lang="en-US" altLang="ko-KR" sz="1600" b="1" i="1" dirty="0" smtClean="0">
                <a:solidFill>
                  <a:srgbClr val="000000"/>
                </a:solidFill>
                <a:latin typeface="+mj-lt"/>
                <a:cs typeface="Arial" charset="0"/>
              </a:rPr>
              <a:t>Sustainable </a:t>
            </a:r>
            <a:r>
              <a:rPr lang="en-US" altLang="ko-KR" sz="1600" b="1" i="1" dirty="0">
                <a:solidFill>
                  <a:srgbClr val="000000"/>
                </a:solidFill>
                <a:latin typeface="+mj-lt"/>
                <a:cs typeface="Arial" charset="0"/>
              </a:rPr>
              <a:t>Chemical </a:t>
            </a:r>
            <a:endParaRPr lang="en-US" altLang="ko-KR" sz="1600" b="1" i="1" dirty="0" smtClean="0">
              <a:solidFill>
                <a:srgbClr val="000000"/>
              </a:solidFill>
              <a:latin typeface="+mj-lt"/>
              <a:cs typeface="Arial" charset="0"/>
            </a:endParaRPr>
          </a:p>
          <a:p>
            <a:pPr algn="ctr" latinLnBrk="1"/>
            <a:r>
              <a:rPr lang="en-US" altLang="ko-KR" sz="1600" b="1" i="1" dirty="0" smtClean="0">
                <a:solidFill>
                  <a:srgbClr val="000000"/>
                </a:solidFill>
                <a:latin typeface="+mj-lt"/>
                <a:cs typeface="Arial" charset="0"/>
              </a:rPr>
              <a:t>Synthesis</a:t>
            </a:r>
            <a:endParaRPr lang="ko-KR" altLang="en-US" sz="1600" b="1" i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5" name="오른쪽 화살표 15"/>
          <p:cNvSpPr/>
          <p:nvPr/>
        </p:nvSpPr>
        <p:spPr bwMode="auto">
          <a:xfrm>
            <a:off x="3457864" y="691899"/>
            <a:ext cx="2000250" cy="32828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atinLnBrk="1"/>
            <a:endParaRPr lang="ko-KR" altLang="en-US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9" y="2266571"/>
            <a:ext cx="4574318" cy="3051035"/>
          </a:xfrm>
          <a:prstGeom prst="rect">
            <a:avLst/>
          </a:prstGeom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703593" y="5755880"/>
            <a:ext cx="28200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ko-KR" sz="1200" b="0" i="0" dirty="0" smtClean="0"/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smtClean="0"/>
              <a:t>Prof. Hajime </a:t>
            </a:r>
            <a:r>
              <a:rPr lang="en-US" altLang="ko-KR" sz="1200" b="0" i="0" dirty="0" err="1" smtClean="0"/>
              <a:t>Hirao</a:t>
            </a:r>
            <a:r>
              <a:rPr lang="en-US" altLang="ko-KR" sz="1200" b="0" i="0" dirty="0" smtClean="0"/>
              <a:t> (</a:t>
            </a:r>
            <a:r>
              <a:rPr lang="en-US" altLang="ko-KR" sz="1200" b="0" i="0" dirty="0" err="1" smtClean="0"/>
              <a:t>computional</a:t>
            </a:r>
            <a:r>
              <a:rPr lang="en-US" altLang="ko-KR" sz="1200" b="0" i="0" dirty="0" smtClean="0"/>
              <a:t> study)</a:t>
            </a:r>
            <a:endParaRPr lang="en-US" altLang="ko-KR" sz="1200" b="0" i="0" dirty="0"/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ko-KR" sz="1200" b="0" i="0" dirty="0"/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smtClean="0"/>
              <a:t>Dr. </a:t>
            </a:r>
            <a:r>
              <a:rPr lang="en-US" altLang="ko-KR" sz="1200" b="0" i="0" dirty="0" err="1" smtClean="0"/>
              <a:t>Xiangya</a:t>
            </a:r>
            <a:r>
              <a:rPr lang="en-US" altLang="ko-KR" sz="1200" b="0" i="0" dirty="0" smtClean="0"/>
              <a:t> </a:t>
            </a:r>
            <a:r>
              <a:rPr lang="en-US" altLang="ko-KR" sz="1200" b="0" i="0" dirty="0" err="1" smtClean="0"/>
              <a:t>Xu</a:t>
            </a:r>
            <a:endParaRPr lang="en-US" altLang="ko-KR" sz="1200" b="0" i="0" dirty="0" smtClean="0"/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smtClean="0"/>
              <a:t>Dr. </a:t>
            </a:r>
            <a:r>
              <a:rPr lang="en-US" altLang="ko-KR" sz="1200" b="0" i="0" dirty="0" err="1" smtClean="0"/>
              <a:t>Zhenqian</a:t>
            </a:r>
            <a:r>
              <a:rPr lang="en-US" altLang="ko-KR" sz="1200" b="0" i="0" dirty="0" smtClean="0"/>
              <a:t> Fu</a:t>
            </a:r>
            <a:endParaRPr lang="en-US" altLang="ko-KR" sz="1200" b="0" i="0" dirty="0"/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617188" y="2892636"/>
            <a:ext cx="163564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i="0" dirty="0" smtClean="0"/>
              <a:t>        current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err="1" smtClean="0"/>
              <a:t>Jeong</a:t>
            </a:r>
            <a:r>
              <a:rPr lang="en-US" altLang="ko-KR" sz="1200" b="0" i="0" dirty="0" smtClean="0"/>
              <a:t>-Bin Lee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i="0" dirty="0" err="1" smtClean="0"/>
              <a:t>Byungjoon</a:t>
            </a:r>
            <a:r>
              <a:rPr lang="en-US" altLang="ko-KR" sz="1200" i="0" dirty="0" smtClean="0"/>
              <a:t> Kang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i="0" dirty="0" err="1" smtClean="0"/>
              <a:t>Seung</a:t>
            </a:r>
            <a:r>
              <a:rPr lang="en-US" altLang="ko-KR" sz="1200" i="0" dirty="0" smtClean="0"/>
              <a:t> </a:t>
            </a:r>
            <a:r>
              <a:rPr lang="en-US" altLang="ko-KR" sz="1200" i="0" dirty="0" err="1" smtClean="0"/>
              <a:t>Hyo</a:t>
            </a:r>
            <a:r>
              <a:rPr lang="en-US" altLang="ko-KR" sz="1200" i="0" dirty="0" smtClean="0"/>
              <a:t> Kim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err="1" smtClean="0"/>
              <a:t>Kicheol</a:t>
            </a:r>
            <a:r>
              <a:rPr lang="en-US" altLang="ko-KR" sz="1200" b="0" i="0" dirty="0" smtClean="0"/>
              <a:t> </a:t>
            </a:r>
            <a:r>
              <a:rPr lang="en-US" altLang="ko-KR" sz="1200" b="0" i="0" dirty="0"/>
              <a:t>Kim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i="0" dirty="0" err="1"/>
              <a:t>Jaewoon</a:t>
            </a:r>
            <a:r>
              <a:rPr lang="en-US" altLang="ko-KR" sz="1200" i="0" dirty="0"/>
              <a:t> </a:t>
            </a:r>
            <a:r>
              <a:rPr lang="en-US" altLang="ko-KR" sz="1200" i="0" dirty="0" smtClean="0"/>
              <a:t>Kim</a:t>
            </a:r>
            <a:br>
              <a:rPr lang="en-US" altLang="ko-KR" sz="1200" i="0" dirty="0" smtClean="0"/>
            </a:br>
            <a:r>
              <a:rPr lang="en-US" altLang="ko-KR" sz="1200" b="0" i="0" dirty="0" err="1" smtClean="0"/>
              <a:t>Jungwon</a:t>
            </a:r>
            <a:r>
              <a:rPr lang="en-US" altLang="ko-KR" sz="1200" b="0" i="0" dirty="0" smtClean="0"/>
              <a:t> Kim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err="1" smtClean="0"/>
              <a:t>Seoksun</a:t>
            </a:r>
            <a:r>
              <a:rPr lang="en-US" altLang="ko-KR" sz="1200" b="0" i="0" dirty="0" smtClean="0"/>
              <a:t> Kim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err="1" smtClean="0"/>
              <a:t>Sangseung</a:t>
            </a:r>
            <a:r>
              <a:rPr lang="en-US" altLang="ko-KR" sz="1200" b="0" i="0" dirty="0" smtClean="0"/>
              <a:t> </a:t>
            </a:r>
            <a:r>
              <a:rPr lang="en-US" altLang="ko-KR" sz="1200" b="0" i="0" dirty="0"/>
              <a:t>Park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err="1"/>
              <a:t>Minha</a:t>
            </a:r>
            <a:r>
              <a:rPr lang="en-US" altLang="ko-KR" sz="1200" b="0" i="0" dirty="0"/>
              <a:t> Kim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/>
              <a:t>Sang Min </a:t>
            </a:r>
            <a:r>
              <a:rPr lang="en-US" altLang="ko-KR" sz="1200" b="0" i="0" dirty="0" smtClean="0"/>
              <a:t>Kim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err="1" smtClean="0"/>
              <a:t>Gunsoon</a:t>
            </a:r>
            <a:r>
              <a:rPr lang="en-US" altLang="ko-KR" sz="1200" b="0" i="0" dirty="0" smtClean="0"/>
              <a:t> Kim</a:t>
            </a:r>
            <a:endParaRPr lang="en-US" altLang="ko-KR" sz="1200" b="0" i="0" dirty="0"/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ko-KR" sz="1200" b="0" i="0" dirty="0" smtClean="0"/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354625" y="2909990"/>
            <a:ext cx="16356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i="0" dirty="0" smtClean="0"/>
              <a:t>        alumni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smtClean="0"/>
              <a:t>Dr. Jong-Tai Hong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0" i="0" dirty="0" smtClean="0"/>
              <a:t>Benjamin Pooi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200" i="0" dirty="0" err="1" smtClean="0"/>
              <a:t>Hansoo</a:t>
            </a:r>
            <a:r>
              <a:rPr lang="en-US" altLang="ko-KR" sz="1200" i="0" dirty="0" smtClean="0"/>
              <a:t> Song</a:t>
            </a:r>
          </a:p>
        </p:txBody>
      </p:sp>
      <p:pic>
        <p:nvPicPr>
          <p:cNvPr id="18" name="Picture 17" descr="NTU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54" y="5286078"/>
            <a:ext cx="1779815" cy="70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logo_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95" y="2038468"/>
            <a:ext cx="1763259" cy="7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7" y="5450254"/>
            <a:ext cx="2079956" cy="6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_x162213776" descr="EMB000015381ed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9" y="6278573"/>
            <a:ext cx="4601199" cy="51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68" y="5563565"/>
            <a:ext cx="20669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4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extLst/>
          </p:nvPr>
        </p:nvGraphicFramePr>
        <p:xfrm>
          <a:off x="1704975" y="635000"/>
          <a:ext cx="4537075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8" name="CS ChemDraw Drawing" r:id="rId4" imgW="7529732" imgH="1928990" progId="ChemDraw.Document.6.0">
                  <p:embed/>
                </p:oleObj>
              </mc:Choice>
              <mc:Fallback>
                <p:oleObj name="CS ChemDraw Drawing" r:id="rId4" imgW="7529732" imgH="19289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4975" y="635000"/>
                        <a:ext cx="4537075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>
            <p:extLst/>
          </p:nvPr>
        </p:nvGraphicFramePr>
        <p:xfrm>
          <a:off x="357158" y="1894437"/>
          <a:ext cx="1071570" cy="8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9" name="CS ChemDraw Drawing" r:id="rId6" imgW="1707780" imgH="1324080" progId="ChemDraw.Document.6.0">
                  <p:embed/>
                </p:oleObj>
              </mc:Choice>
              <mc:Fallback>
                <p:oleObj name="CS ChemDraw Drawing" r:id="rId6" imgW="1707780" imgH="13240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894437"/>
                        <a:ext cx="1071570" cy="828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>
            <p:extLst/>
          </p:nvPr>
        </p:nvGraphicFramePr>
        <p:xfrm>
          <a:off x="1643042" y="1894437"/>
          <a:ext cx="1374845" cy="889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0" name="CS ChemDraw Drawing" r:id="rId8" imgW="2151609" imgH="1403190" progId="ChemDraw.Document.6.0">
                  <p:embed/>
                </p:oleObj>
              </mc:Choice>
              <mc:Fallback>
                <p:oleObj name="CS ChemDraw Drawing" r:id="rId8" imgW="2151609" imgH="14031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1894437"/>
                        <a:ext cx="1374845" cy="889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55" name="Object 7"/>
          <p:cNvGraphicFramePr>
            <a:graphicFrameLocks noChangeAspect="1"/>
          </p:cNvGraphicFramePr>
          <p:nvPr>
            <p:extLst/>
          </p:nvPr>
        </p:nvGraphicFramePr>
        <p:xfrm>
          <a:off x="3214678" y="1894437"/>
          <a:ext cx="1293971" cy="909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1" name="CS ChemDraw Drawing" r:id="rId10" imgW="2052200" imgH="1456650" progId="ChemDraw.Document.6.0">
                  <p:embed/>
                </p:oleObj>
              </mc:Choice>
              <mc:Fallback>
                <p:oleObj name="CS ChemDraw Drawing" r:id="rId10" imgW="2052200" imgH="14566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1894437"/>
                        <a:ext cx="1293971" cy="9098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57" name="Object 9"/>
          <p:cNvGraphicFramePr>
            <a:graphicFrameLocks noChangeAspect="1"/>
          </p:cNvGraphicFramePr>
          <p:nvPr>
            <p:extLst/>
          </p:nvPr>
        </p:nvGraphicFramePr>
        <p:xfrm>
          <a:off x="4793586" y="1894438"/>
          <a:ext cx="1192880" cy="88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2" name="CS ChemDraw Drawing" r:id="rId12" imgW="1925778" imgH="1398600" progId="ChemDraw.Document.6.0">
                  <p:embed/>
                </p:oleObj>
              </mc:Choice>
              <mc:Fallback>
                <p:oleObj name="CS ChemDraw Drawing" r:id="rId12" imgW="1925778" imgH="13986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586" y="1894438"/>
                        <a:ext cx="1192880" cy="889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59" name="Object 11"/>
          <p:cNvGraphicFramePr>
            <a:graphicFrameLocks noChangeAspect="1"/>
          </p:cNvGraphicFramePr>
          <p:nvPr>
            <p:extLst/>
          </p:nvPr>
        </p:nvGraphicFramePr>
        <p:xfrm>
          <a:off x="6215074" y="1894436"/>
          <a:ext cx="1172662" cy="889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3" name="CS ChemDraw Drawing" r:id="rId14" imgW="1912001" imgH="1403190" progId="ChemDraw.Document.6.0">
                  <p:embed/>
                </p:oleObj>
              </mc:Choice>
              <mc:Fallback>
                <p:oleObj name="CS ChemDraw Drawing" r:id="rId14" imgW="1912001" imgH="14031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1894436"/>
                        <a:ext cx="1172662" cy="889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61" name="Object 13"/>
          <p:cNvGraphicFramePr>
            <a:graphicFrameLocks noChangeAspect="1"/>
          </p:cNvGraphicFramePr>
          <p:nvPr>
            <p:extLst/>
          </p:nvPr>
        </p:nvGraphicFramePr>
        <p:xfrm>
          <a:off x="7740875" y="1894437"/>
          <a:ext cx="1071570" cy="88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4" name="CS ChemDraw Drawing" r:id="rId16" imgW="1736955" imgH="1398600" progId="ChemDraw.Document.6.0">
                  <p:embed/>
                </p:oleObj>
              </mc:Choice>
              <mc:Fallback>
                <p:oleObj name="CS ChemDraw Drawing" r:id="rId16" imgW="1736955" imgH="13986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875" y="1894437"/>
                        <a:ext cx="1071570" cy="889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63" name="Object 15"/>
          <p:cNvGraphicFramePr>
            <a:graphicFrameLocks noChangeAspect="1"/>
          </p:cNvGraphicFramePr>
          <p:nvPr>
            <p:extLst/>
          </p:nvPr>
        </p:nvGraphicFramePr>
        <p:xfrm>
          <a:off x="357158" y="3322707"/>
          <a:ext cx="1051352" cy="82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5" name="CS ChemDraw Drawing" r:id="rId18" imgW="1708051" imgH="1296540" progId="ChemDraw.Document.6.0">
                  <p:embed/>
                </p:oleObj>
              </mc:Choice>
              <mc:Fallback>
                <p:oleObj name="CS ChemDraw Drawing" r:id="rId18" imgW="1708051" imgH="12965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322707"/>
                        <a:ext cx="1051352" cy="828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65" name="Object 17"/>
          <p:cNvGraphicFramePr>
            <a:graphicFrameLocks noChangeAspect="1"/>
          </p:cNvGraphicFramePr>
          <p:nvPr>
            <p:extLst/>
          </p:nvPr>
        </p:nvGraphicFramePr>
        <p:xfrm>
          <a:off x="1785918" y="3303457"/>
          <a:ext cx="1172662" cy="849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6" name="CS ChemDraw Drawing" r:id="rId20" imgW="1910650" imgH="1325430" progId="ChemDraw.Document.6.0">
                  <p:embed/>
                </p:oleObj>
              </mc:Choice>
              <mc:Fallback>
                <p:oleObj name="CS ChemDraw Drawing" r:id="rId20" imgW="1910650" imgH="13254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3303457"/>
                        <a:ext cx="1172662" cy="8491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67" name="Object 19"/>
          <p:cNvGraphicFramePr>
            <a:graphicFrameLocks noChangeAspect="1"/>
          </p:cNvGraphicFramePr>
          <p:nvPr>
            <p:extLst/>
          </p:nvPr>
        </p:nvGraphicFramePr>
        <p:xfrm>
          <a:off x="3357554" y="3303457"/>
          <a:ext cx="930042" cy="88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7" name="CS ChemDraw Drawing" r:id="rId22" imgW="1499238" imgH="1403190" progId="ChemDraw.Document.6.0">
                  <p:embed/>
                </p:oleObj>
              </mc:Choice>
              <mc:Fallback>
                <p:oleObj name="CS ChemDraw Drawing" r:id="rId22" imgW="1499238" imgH="14031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54" y="3303457"/>
                        <a:ext cx="930042" cy="889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69" name="Object 21"/>
          <p:cNvGraphicFramePr>
            <a:graphicFrameLocks noChangeAspect="1"/>
          </p:cNvGraphicFramePr>
          <p:nvPr>
            <p:extLst/>
          </p:nvPr>
        </p:nvGraphicFramePr>
        <p:xfrm>
          <a:off x="4635351" y="3374895"/>
          <a:ext cx="1293971" cy="8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8" name="CS ChemDraw Drawing" r:id="rId24" imgW="2052470" imgH="1324080" progId="ChemDraw.Document.6.0">
                  <p:embed/>
                </p:oleObj>
              </mc:Choice>
              <mc:Fallback>
                <p:oleObj name="CS ChemDraw Drawing" r:id="rId24" imgW="2052470" imgH="13240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351" y="3374895"/>
                        <a:ext cx="1293971" cy="828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71" name="Object 23"/>
          <p:cNvGraphicFramePr>
            <a:graphicFrameLocks noChangeAspect="1"/>
          </p:cNvGraphicFramePr>
          <p:nvPr>
            <p:extLst/>
          </p:nvPr>
        </p:nvGraphicFramePr>
        <p:xfrm>
          <a:off x="6186768" y="3374895"/>
          <a:ext cx="1314190" cy="82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9" name="CS ChemDraw Drawing" r:id="rId26" imgW="2044906" imgH="1325700" progId="ChemDraw.Document.6.0">
                  <p:embed/>
                </p:oleObj>
              </mc:Choice>
              <mc:Fallback>
                <p:oleObj name="CS ChemDraw Drawing" r:id="rId26" imgW="2044906" imgH="13257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768" y="3374895"/>
                        <a:ext cx="1314190" cy="828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27673" name="Object 25"/>
          <p:cNvGraphicFramePr>
            <a:graphicFrameLocks noChangeAspect="1"/>
          </p:cNvGraphicFramePr>
          <p:nvPr>
            <p:extLst/>
          </p:nvPr>
        </p:nvGraphicFramePr>
        <p:xfrm>
          <a:off x="7746273" y="3374895"/>
          <a:ext cx="1112007" cy="889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0" name="CS ChemDraw Drawing" r:id="rId28" imgW="1713994" imgH="1410750" progId="ChemDraw.Document.6.0">
                  <p:embed/>
                </p:oleObj>
              </mc:Choice>
              <mc:Fallback>
                <p:oleObj name="CS ChemDraw Drawing" r:id="rId28" imgW="1713994" imgH="14107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6273" y="3374895"/>
                        <a:ext cx="1112007" cy="889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00034" y="281200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&gt;99%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34004" y="281200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&gt;99%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71868" y="281200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&gt;99%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72066" y="281200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&gt;99%</a:t>
            </a:r>
            <a:endParaRPr lang="ko-KR" altLang="en-US" sz="12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34598" y="281200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&gt;99%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72462" y="2812002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93%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910" y="4303589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70%</a:t>
            </a:r>
            <a:endParaRPr lang="ko-KR" altLang="en-US" sz="12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23772" y="4303589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87%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61636" y="4371638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97%</a:t>
            </a:r>
            <a:endParaRPr lang="ko-KR" altLang="en-US" sz="12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72066" y="4371638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94%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3702" y="4371638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87%</a:t>
            </a:r>
            <a:endParaRPr lang="ko-KR" altLang="en-US" sz="12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2462" y="4371638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93%</a:t>
            </a:r>
            <a:endParaRPr lang="ko-KR" altLang="en-US" sz="12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54" y="-77891"/>
            <a:ext cx="7772400" cy="751471"/>
          </a:xfrm>
        </p:spPr>
        <p:txBody>
          <a:bodyPr/>
          <a:lstStyle/>
          <a:p>
            <a:r>
              <a:rPr lang="en-US" altLang="ko-KR" dirty="0" smtClean="0"/>
              <a:t>Fe-catalyzed Dehydrogenation</a:t>
            </a:r>
            <a:endParaRPr lang="ko-KR" altLang="en-US" dirty="0"/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6010004" y="4717051"/>
            <a:ext cx="29819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0" dirty="0" smtClean="0"/>
              <a:t>ACS Catalysis </a:t>
            </a:r>
            <a:r>
              <a:rPr lang="en-US" altLang="ko-KR" sz="1400" i="0" dirty="0" smtClean="0"/>
              <a:t>2014</a:t>
            </a:r>
            <a:r>
              <a:rPr lang="en-US" altLang="ko-KR" sz="1400" b="0" dirty="0" smtClean="0"/>
              <a:t>, 4</a:t>
            </a:r>
            <a:r>
              <a:rPr lang="en-US" altLang="ko-KR" sz="1400" b="0" i="0" dirty="0" smtClean="0"/>
              <a:t>, 2889-2895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14740" y="1248628"/>
            <a:ext cx="1225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100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Hansoo</a:t>
            </a:r>
            <a:r>
              <a:rPr lang="en-US" altLang="ko-KR" sz="11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 Song</a:t>
            </a:r>
            <a:endParaRPr lang="ko-KR" altLang="en-US" sz="1100" dirty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57158" y="5100670"/>
            <a:ext cx="8491877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63" y="113288"/>
            <a:ext cx="832617" cy="110738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0067" y="5326177"/>
          <a:ext cx="9103933" cy="1315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1" name="CS ChemDraw Drawing" r:id="rId31" imgW="8096660" imgH="1170235" progId="ChemDraw.Document.6.0">
                  <p:embed/>
                </p:oleObj>
              </mc:Choice>
              <mc:Fallback>
                <p:oleObj name="CS ChemDraw Drawing" r:id="rId31" imgW="8096660" imgH="11702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0067" y="5326177"/>
                        <a:ext cx="9103933" cy="1315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72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86985"/>
            <a:ext cx="77724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021643"/>
              </p:ext>
            </p:extLst>
          </p:nvPr>
        </p:nvGraphicFramePr>
        <p:xfrm>
          <a:off x="1205345" y="941715"/>
          <a:ext cx="7037820" cy="5433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07" name="CS ChemDraw Drawing" r:id="rId3" imgW="12833252" imgH="9907090" progId="ChemDraw.Document.6.0">
                  <p:embed/>
                </p:oleObj>
              </mc:Choice>
              <mc:Fallback>
                <p:oleObj name="CS ChemDraw Drawing" r:id="rId3" imgW="12833252" imgH="99070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5345" y="941715"/>
                        <a:ext cx="7037820" cy="5433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2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242" y="154317"/>
            <a:ext cx="8438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Amide Synthesis with Complete Atom Economy</a:t>
            </a:r>
            <a:endParaRPr lang="en-US" altLang="ko-KR" sz="2800" b="1" i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5170" y="782625"/>
            <a:ext cx="542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Direct Amide Synthesis from </a:t>
            </a:r>
            <a:r>
              <a:rPr lang="en-US" altLang="ko-KR" b="1" dirty="0" smtClean="0">
                <a:solidFill>
                  <a:srgbClr val="2323F9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Nitrile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and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Alcohol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567490"/>
              </p:ext>
            </p:extLst>
          </p:nvPr>
        </p:nvGraphicFramePr>
        <p:xfrm>
          <a:off x="168275" y="1504950"/>
          <a:ext cx="8456613" cy="475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3" name="CS ChemDraw Drawing" r:id="rId3" imgW="14861904" imgH="8399970" progId="ChemDraw.Document.6.0">
                  <p:embed/>
                </p:oleObj>
              </mc:Choice>
              <mc:Fallback>
                <p:oleObj name="CS ChemDraw Drawing" r:id="rId3" imgW="14861904" imgH="83999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275" y="1504950"/>
                        <a:ext cx="8456613" cy="475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직사각형 10"/>
          <p:cNvSpPr/>
          <p:nvPr/>
        </p:nvSpPr>
        <p:spPr>
          <a:xfrm>
            <a:off x="5962182" y="6534027"/>
            <a:ext cx="3116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ko-KR" altLang="en-US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J. Am. Chem. Soc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ko-KR" altLang="en-US" sz="1400" b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2013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ko-KR" altLang="en-US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135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11704</a:t>
            </a:r>
          </a:p>
        </p:txBody>
      </p:sp>
    </p:spTree>
    <p:extLst>
      <p:ext uri="{BB962C8B-B14F-4D97-AF65-F5344CB8AC3E}">
        <p14:creationId xmlns:p14="http://schemas.microsoft.com/office/powerpoint/2010/main" val="23011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1217"/>
            <a:ext cx="7772400" cy="1143000"/>
          </a:xfrm>
        </p:spPr>
        <p:txBody>
          <a:bodyPr/>
          <a:lstStyle/>
          <a:p>
            <a:r>
              <a:rPr lang="en-US" altLang="ko-KR" dirty="0" smtClean="0"/>
              <a:t>Mechanistic Difference</a:t>
            </a:r>
            <a:endParaRPr lang="ko-KR" alt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5608" y="763183"/>
          <a:ext cx="8992784" cy="5597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6" name="CS ChemDraw Drawing" r:id="rId3" imgW="18354470" imgH="11422117" progId="ChemDraw.Document.6.0">
                  <p:embed/>
                </p:oleObj>
              </mc:Choice>
              <mc:Fallback>
                <p:oleObj name="CS ChemDraw Drawing" r:id="rId3" imgW="18354470" imgH="114221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608" y="763183"/>
                        <a:ext cx="8992784" cy="5597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11"/>
          <p:cNvSpPr/>
          <p:nvPr/>
        </p:nvSpPr>
        <p:spPr>
          <a:xfrm>
            <a:off x="6465062" y="6458984"/>
            <a:ext cx="2678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cs typeface="Arial"/>
              </a:rPr>
              <a:t>Org.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ko-KR" altLang="en-US" sz="1400" dirty="0" smtClean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ko-KR" alt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201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lang="ko-KR" altLang="en-US" sz="14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cs typeface="Arial"/>
              </a:rPr>
              <a:t>16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cs typeface="Arial"/>
              </a:rPr>
              <a:t>, 4404-4407.</a:t>
            </a:r>
            <a:endParaRPr lang="ko-KR" alt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5978" y="209636"/>
            <a:ext cx="7857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N-</a:t>
            </a:r>
            <a:r>
              <a:rPr lang="en-US" altLang="ko-KR" sz="28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Formamide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Synthesis from Nitrile &amp; Amine</a:t>
            </a:r>
          </a:p>
          <a:p>
            <a:pPr defTabSz="914400" latinLnBrk="1"/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: Using </a:t>
            </a:r>
            <a:r>
              <a:rPr lang="en-US" altLang="ko-KR" sz="28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Methanol</a:t>
            </a:r>
            <a:r>
              <a:rPr lang="en-US" altLang="ko-KR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C1 Source</a:t>
            </a:r>
            <a:endParaRPr lang="en-US" altLang="ko-KR" sz="2800" b="1" i="1" u="sng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3" name="개체 22"/>
          <p:cNvGraphicFramePr>
            <a:graphicFrameLocks noChangeAspect="1"/>
          </p:cNvGraphicFramePr>
          <p:nvPr>
            <p:extLst/>
          </p:nvPr>
        </p:nvGraphicFramePr>
        <p:xfrm>
          <a:off x="209831" y="1399533"/>
          <a:ext cx="45450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26" name="CS ChemDraw Drawing" r:id="rId4" imgW="5397796" imgH="610740" progId="ChemDraw.Document.6.0">
                  <p:embed/>
                </p:oleObj>
              </mc:Choice>
              <mc:Fallback>
                <p:oleObj name="CS ChemDraw Drawing" r:id="rId4" imgW="5397796" imgH="6107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831" y="1399533"/>
                        <a:ext cx="45450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/>
          </p:nvPr>
        </p:nvGraphicFramePr>
        <p:xfrm>
          <a:off x="981302" y="2426569"/>
          <a:ext cx="6683479" cy="5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27" name="CS ChemDraw Drawing" r:id="rId6" imgW="10772631" imgH="898560" progId="ChemDraw.Document.6.0">
                  <p:embed/>
                </p:oleObj>
              </mc:Choice>
              <mc:Fallback>
                <p:oleObj name="CS ChemDraw Drawing" r:id="rId6" imgW="10772631" imgH="8985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1302" y="2426569"/>
                        <a:ext cx="6683479" cy="55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84" y="2017925"/>
            <a:ext cx="2244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Concept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개체 21"/>
          <p:cNvGraphicFramePr>
            <a:graphicFrameLocks noChangeAspect="1"/>
          </p:cNvGraphicFramePr>
          <p:nvPr>
            <p:extLst/>
          </p:nvPr>
        </p:nvGraphicFramePr>
        <p:xfrm>
          <a:off x="101599" y="4039350"/>
          <a:ext cx="42735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28" name="CS ChemDraw Drawing" r:id="rId8" imgW="9590260" imgH="1516050" progId="ChemDraw.Document.6.0">
                  <p:embed/>
                </p:oleObj>
              </mc:Choice>
              <mc:Fallback>
                <p:oleObj name="CS ChemDraw Drawing" r:id="rId8" imgW="9590260" imgH="15160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599" y="4039350"/>
                        <a:ext cx="42735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개체 24"/>
          <p:cNvGraphicFramePr>
            <a:graphicFrameLocks noChangeAspect="1"/>
          </p:cNvGraphicFramePr>
          <p:nvPr>
            <p:extLst/>
          </p:nvPr>
        </p:nvGraphicFramePr>
        <p:xfrm>
          <a:off x="4688139" y="5304490"/>
          <a:ext cx="4310062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29" name="CS ChemDraw Drawing" r:id="rId10" imgW="9670759" imgH="2445660" progId="ChemDraw.Document.6.0">
                  <p:embed/>
                </p:oleObj>
              </mc:Choice>
              <mc:Fallback>
                <p:oleObj name="CS ChemDraw Drawing" r:id="rId10" imgW="9670759" imgH="24456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88139" y="5304490"/>
                        <a:ext cx="4310062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/>
          </p:nvPr>
        </p:nvGraphicFramePr>
        <p:xfrm>
          <a:off x="4688139" y="3990138"/>
          <a:ext cx="38766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30" name="CS ChemDraw Drawing" r:id="rId12" imgW="8700172" imgH="1743120" progId="ChemDraw.Document.6.0">
                  <p:embed/>
                </p:oleObj>
              </mc:Choice>
              <mc:Fallback>
                <p:oleObj name="CS ChemDraw Drawing" r:id="rId12" imgW="8700172" imgH="17431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88139" y="3990138"/>
                        <a:ext cx="3876675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/>
          </p:nvPr>
        </p:nvGraphicFramePr>
        <p:xfrm>
          <a:off x="101599" y="5473058"/>
          <a:ext cx="43338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31" name="CS ChemDraw Drawing" r:id="rId14" imgW="9724246" imgH="1511460" progId="ChemDraw.Document.6.0">
                  <p:embed/>
                </p:oleObj>
              </mc:Choice>
              <mc:Fallback>
                <p:oleObj name="CS ChemDraw Drawing" r:id="rId14" imgW="9724246" imgH="15114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1599" y="5473058"/>
                        <a:ext cx="4333875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1599" y="3457129"/>
            <a:ext cx="2244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 Selected Examples</a:t>
            </a:r>
            <a:endParaRPr lang="ko-KR" alt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04310"/>
            <a:ext cx="4534717" cy="2320264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716016" y="1196752"/>
          <a:ext cx="4320480" cy="199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38" name="CS ChemDraw Drawing" r:id="rId5" imgW="10989278" imgH="5070060" progId="ChemDraw.Document.6.0">
                  <p:embed/>
                </p:oleObj>
              </mc:Choice>
              <mc:Fallback>
                <p:oleObj name="CS ChemDraw Drawing" r:id="rId5" imgW="10989278" imgH="50700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1196752"/>
                        <a:ext cx="4320480" cy="199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2008" y="1052736"/>
          <a:ext cx="4427984" cy="203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39" name="CS ChemDraw Drawing" r:id="rId7" imgW="12503914" imgH="5754240" progId="ChemDraw.Document.6.0">
                  <p:embed/>
                </p:oleObj>
              </mc:Choice>
              <mc:Fallback>
                <p:oleObj name="CS ChemDraw Drawing" r:id="rId7" imgW="12503914" imgH="57542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08" y="1052736"/>
                        <a:ext cx="4427984" cy="203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87325" y="4015104"/>
          <a:ext cx="4197350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40" name="CS ChemDraw Drawing" r:id="rId9" imgW="8706385" imgH="4356720" progId="ChemDraw.Document.6.0">
                  <p:embed/>
                </p:oleObj>
              </mc:Choice>
              <mc:Fallback>
                <p:oleObj name="CS ChemDraw Drawing" r:id="rId9" imgW="8706385" imgH="43567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7325" y="4015104"/>
                        <a:ext cx="4197350" cy="209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직사각형 3"/>
          <p:cNvSpPr/>
          <p:nvPr/>
        </p:nvSpPr>
        <p:spPr>
          <a:xfrm>
            <a:off x="251520" y="97468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Mechanism Study</a:t>
            </a:r>
            <a:endParaRPr lang="ko-KR" altLang="en-U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72000" y="759644"/>
          <a:ext cx="42863" cy="6098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41" name="CS ChemDraw Drawing" r:id="rId11" imgW="72666" imgH="7363440" progId="ChemDraw.Document.6.0">
                  <p:embed/>
                </p:oleObj>
              </mc:Choice>
              <mc:Fallback>
                <p:oleObj name="CS ChemDraw Drawing" r:id="rId11" imgW="72666" imgH="73634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759644"/>
                        <a:ext cx="42863" cy="6098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162093" y="6479369"/>
            <a:ext cx="29819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0" dirty="0" smtClean="0"/>
              <a:t>ACS Catalysis </a:t>
            </a:r>
            <a:r>
              <a:rPr lang="en-US" altLang="ko-KR" sz="1400" i="0" dirty="0" smtClean="0"/>
              <a:t>2014</a:t>
            </a:r>
            <a:r>
              <a:rPr lang="en-US" altLang="ko-KR" sz="1400" b="0" dirty="0" smtClean="0"/>
              <a:t>, 4</a:t>
            </a:r>
            <a:r>
              <a:rPr lang="en-US" altLang="ko-KR" sz="1400" b="0" i="0" dirty="0" smtClean="0"/>
              <a:t>, 3630-3636.</a:t>
            </a:r>
          </a:p>
        </p:txBody>
      </p:sp>
    </p:spTree>
    <p:extLst>
      <p:ext uri="{BB962C8B-B14F-4D97-AF65-F5344CB8AC3E}">
        <p14:creationId xmlns:p14="http://schemas.microsoft.com/office/powerpoint/2010/main" val="1419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http://www.bloomberg.com/image/iztaie293ce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 b="30209"/>
          <a:stretch/>
        </p:blipFill>
        <p:spPr bwMode="auto">
          <a:xfrm>
            <a:off x="6330571" y="1200115"/>
            <a:ext cx="2134381" cy="14102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개체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142680"/>
              </p:ext>
            </p:extLst>
          </p:nvPr>
        </p:nvGraphicFramePr>
        <p:xfrm>
          <a:off x="544472" y="2784028"/>
          <a:ext cx="2257835" cy="475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56" name="CS ChemDraw Drawing" r:id="rId5" imgW="2880157" imgH="606150" progId="ChemDraw.Document.6.0">
                  <p:embed/>
                </p:oleObj>
              </mc:Choice>
              <mc:Fallback>
                <p:oleObj name="CS ChemDraw Drawing" r:id="rId5" imgW="2880157" imgH="6061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72" y="2784028"/>
                        <a:ext cx="2257835" cy="475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개체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183774"/>
              </p:ext>
            </p:extLst>
          </p:nvPr>
        </p:nvGraphicFramePr>
        <p:xfrm>
          <a:off x="6330571" y="2784025"/>
          <a:ext cx="22542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57" name="CS ChemDraw Drawing" r:id="rId7" imgW="2875565" imgH="606150" progId="ChemDraw.Document.6.0">
                  <p:embed/>
                </p:oleObj>
              </mc:Choice>
              <mc:Fallback>
                <p:oleObj name="CS ChemDraw Drawing" r:id="rId7" imgW="2875565" imgH="6061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571" y="2784025"/>
                        <a:ext cx="22542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직사각형 28"/>
          <p:cNvSpPr/>
          <p:nvPr/>
        </p:nvSpPr>
        <p:spPr>
          <a:xfrm>
            <a:off x="3507762" y="4899533"/>
            <a:ext cx="2240023" cy="3243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 latinLnBrk="1"/>
            <a:r>
              <a:rPr lang="en-US" altLang="ko-KR" dirty="0" smtClean="0">
                <a:solidFill>
                  <a:srgbClr val="FFFF00"/>
                </a:solidFill>
              </a:rPr>
              <a:t>Amide</a:t>
            </a:r>
            <a:r>
              <a:rPr lang="en-US" altLang="ko-KR" dirty="0" smtClean="0">
                <a:solidFill>
                  <a:prstClr val="white"/>
                </a:solidFill>
              </a:rPr>
              <a:t> Bond</a:t>
            </a:r>
            <a:endParaRPr lang="en-US" altLang="ko-KR" dirty="0">
              <a:solidFill>
                <a:prstClr val="white"/>
              </a:solidFill>
            </a:endParaRPr>
          </a:p>
        </p:txBody>
      </p:sp>
      <p:pic>
        <p:nvPicPr>
          <p:cNvPr id="30" name="Picture 6" descr="http://www.polyaspartic-polyurea.com/photo/pl968180-d2800_secondary_amino_polyether_polyurea_resi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11466"/>
          <a:stretch/>
        </p:blipFill>
        <p:spPr bwMode="auto">
          <a:xfrm>
            <a:off x="703508" y="4493040"/>
            <a:ext cx="2098799" cy="141498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개체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137474"/>
              </p:ext>
            </p:extLst>
          </p:nvPr>
        </p:nvGraphicFramePr>
        <p:xfrm>
          <a:off x="601217" y="6038584"/>
          <a:ext cx="2257835" cy="475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58" name="CS ChemDraw Drawing" r:id="rId10" imgW="2880157" imgH="606150" progId="ChemDraw.Document.6.0">
                  <p:embed/>
                </p:oleObj>
              </mc:Choice>
              <mc:Fallback>
                <p:oleObj name="CS ChemDraw Drawing" r:id="rId10" imgW="2880157" imgH="6061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7" y="6038584"/>
                        <a:ext cx="2257835" cy="475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개체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35625"/>
              </p:ext>
            </p:extLst>
          </p:nvPr>
        </p:nvGraphicFramePr>
        <p:xfrm>
          <a:off x="6451086" y="4493040"/>
          <a:ext cx="2133735" cy="158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59" name="CS ChemDraw Drawing" r:id="rId12" imgW="3107069" imgH="2299320" progId="ChemDraw.Document.6.0">
                  <p:embed/>
                </p:oleObj>
              </mc:Choice>
              <mc:Fallback>
                <p:oleObj name="CS ChemDraw Drawing" r:id="rId12" imgW="3107069" imgH="22993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086" y="4493040"/>
                        <a:ext cx="2133735" cy="1583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개체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461269"/>
              </p:ext>
            </p:extLst>
          </p:nvPr>
        </p:nvGraphicFramePr>
        <p:xfrm>
          <a:off x="6381369" y="6076950"/>
          <a:ext cx="225583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60" name="CS ChemDraw Drawing" r:id="rId14" imgW="2876916" imgH="606150" progId="ChemDraw.Document.6.0">
                  <p:embed/>
                </p:oleObj>
              </mc:Choice>
              <mc:Fallback>
                <p:oleObj name="CS ChemDraw Drawing" r:id="rId14" imgW="2876916" imgH="6061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369" y="6076950"/>
                        <a:ext cx="2255837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708208"/>
              </p:ext>
            </p:extLst>
          </p:nvPr>
        </p:nvGraphicFramePr>
        <p:xfrm>
          <a:off x="3410702" y="2783003"/>
          <a:ext cx="2488735" cy="2116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61" name="CS ChemDraw Drawing" r:id="rId16" imgW="4147891" imgH="3527550" progId="ChemDraw.Document.6.0">
                  <p:embed/>
                </p:oleObj>
              </mc:Choice>
              <mc:Fallback>
                <p:oleObj name="CS ChemDraw Drawing" r:id="rId16" imgW="4147891" imgH="35275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702" y="2783003"/>
                        <a:ext cx="2488735" cy="2116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264920" y="379620"/>
            <a:ext cx="805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2400" b="1" i="1" dirty="0" smtClean="0">
                <a:solidFill>
                  <a:srgbClr val="00B050"/>
                </a:solidFill>
              </a:rPr>
              <a:t>Amide</a:t>
            </a:r>
            <a:r>
              <a:rPr lang="en-US" altLang="ko-KR" sz="2400" b="1" i="1" dirty="0" smtClean="0">
                <a:solidFill>
                  <a:prstClr val="black"/>
                </a:solidFill>
              </a:rPr>
              <a:t>: A Central </a:t>
            </a:r>
            <a:r>
              <a:rPr lang="en-US" altLang="ko-KR" sz="2400" b="1" i="1" dirty="0">
                <a:solidFill>
                  <a:prstClr val="black"/>
                </a:solidFill>
              </a:rPr>
              <a:t>F</a:t>
            </a:r>
            <a:r>
              <a:rPr lang="en-US" altLang="ko-KR" sz="2400" b="1" i="1" dirty="0" smtClean="0">
                <a:solidFill>
                  <a:prstClr val="black"/>
                </a:solidFill>
              </a:rPr>
              <a:t>unctional </a:t>
            </a:r>
            <a:r>
              <a:rPr lang="en-US" altLang="ko-KR" sz="2400" b="1" i="1" dirty="0">
                <a:solidFill>
                  <a:prstClr val="black"/>
                </a:solidFill>
              </a:rPr>
              <a:t>G</a:t>
            </a:r>
            <a:r>
              <a:rPr lang="en-US" altLang="ko-KR" sz="2400" b="1" i="1" dirty="0" smtClean="0">
                <a:solidFill>
                  <a:prstClr val="black"/>
                </a:solidFill>
              </a:rPr>
              <a:t>roup in </a:t>
            </a:r>
            <a:r>
              <a:rPr lang="en-US" altLang="ko-KR" sz="2400" b="1" i="1" dirty="0">
                <a:solidFill>
                  <a:prstClr val="black"/>
                </a:solidFill>
              </a:rPr>
              <a:t>N</a:t>
            </a:r>
            <a:r>
              <a:rPr lang="en-US" altLang="ko-KR" sz="2400" b="1" i="1" dirty="0" smtClean="0">
                <a:solidFill>
                  <a:prstClr val="black"/>
                </a:solidFill>
              </a:rPr>
              <a:t>ature</a:t>
            </a:r>
            <a:endParaRPr lang="ko-KR" altLang="en-US" sz="2400" b="1" i="1" dirty="0">
              <a:solidFill>
                <a:prstClr val="black"/>
              </a:solidFill>
            </a:endParaRPr>
          </a:p>
        </p:txBody>
      </p:sp>
      <p:pic>
        <p:nvPicPr>
          <p:cNvPr id="33329" name="Picture 561" descr="http://www.lonza.com/~/media/Images/Products%20and%20Services/Custom%20Manufacturing/Chemical%20Manufacturing/peptide%202.ashx?h=195&amp;w=566"/>
          <p:cNvPicPr>
            <a:picLocks noChangeAspect="1" noChangeArrowheads="1"/>
          </p:cNvPicPr>
          <p:nvPr/>
        </p:nvPicPr>
        <p:blipFill>
          <a:blip r:embed="rId18" cstate="print"/>
          <a:srcRect l="19004" r="29249"/>
          <a:stretch>
            <a:fillRect/>
          </a:stretch>
        </p:blipFill>
        <p:spPr bwMode="auto">
          <a:xfrm>
            <a:off x="547053" y="1203325"/>
            <a:ext cx="2148840" cy="143065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8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Traditional </a:t>
            </a:r>
            <a:r>
              <a:rPr lang="en-US" altLang="ko-K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Amide </a:t>
            </a:r>
            <a:r>
              <a:rPr lang="en-US" altLang="ko-KR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Synthesis</a:t>
            </a:r>
            <a:endParaRPr lang="en-US" altLang="ko-KR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AutoShape 7"/>
          <p:cNvSpPr>
            <a:spLocks noChangeArrowheads="1"/>
          </p:cNvSpPr>
          <p:nvPr/>
        </p:nvSpPr>
        <p:spPr bwMode="auto">
          <a:xfrm>
            <a:off x="5181600" y="2133600"/>
            <a:ext cx="3429000" cy="23622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156" name="AutoShape 9"/>
          <p:cNvSpPr>
            <a:spLocks noChangeArrowheads="1"/>
          </p:cNvSpPr>
          <p:nvPr/>
        </p:nvSpPr>
        <p:spPr bwMode="auto">
          <a:xfrm>
            <a:off x="5486400" y="1752600"/>
            <a:ext cx="3657600" cy="27432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157" name="AutoShape 13"/>
          <p:cNvSpPr>
            <a:spLocks noChangeArrowheads="1"/>
          </p:cNvSpPr>
          <p:nvPr/>
        </p:nvSpPr>
        <p:spPr bwMode="auto">
          <a:xfrm>
            <a:off x="4953000" y="1905000"/>
            <a:ext cx="2667000" cy="2743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158" name="TextBox 1"/>
          <p:cNvSpPr txBox="1">
            <a:spLocks noChangeArrowheads="1"/>
          </p:cNvSpPr>
          <p:nvPr/>
        </p:nvSpPr>
        <p:spPr bwMode="auto">
          <a:xfrm>
            <a:off x="758825" y="5601112"/>
            <a:ext cx="7851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/>
              <a:t>High Atom Economical Amide Synthesis </a:t>
            </a:r>
          </a:p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/>
              <a:t>– A Key Green Chemistry Research Area from Pharmaceutical Manufacturers –</a:t>
            </a:r>
          </a:p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/>
              <a:t>(ACS, Green Chemistry Institute Pharmaceutical Roundtable)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00462" y="3336131"/>
            <a:ext cx="5143500" cy="1962150"/>
            <a:chOff x="3700462" y="3336131"/>
            <a:chExt cx="5143500" cy="196215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212" y="3693319"/>
              <a:ext cx="2405062" cy="16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649" y="3693319"/>
              <a:ext cx="2500313" cy="157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모서리가 둥근 직사각형 10"/>
            <p:cNvSpPr>
              <a:spLocks noChangeArrowheads="1"/>
            </p:cNvSpPr>
            <p:nvPr/>
          </p:nvSpPr>
          <p:spPr bwMode="auto">
            <a:xfrm>
              <a:off x="3700462" y="3336131"/>
              <a:ext cx="3571875" cy="428625"/>
            </a:xfrm>
            <a:prstGeom prst="roundRect">
              <a:avLst>
                <a:gd name="adj" fmla="val 16667"/>
              </a:avLst>
            </a:prstGeom>
            <a:solidFill>
              <a:srgbClr val="73737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b="1" i="1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Generate huge amount of toxic waste</a:t>
              </a:r>
              <a:endParaRPr lang="ko-KR" altLang="en-US" sz="1400" b="1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13" y="918318"/>
            <a:ext cx="7662294" cy="4538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4273" y="6460093"/>
            <a:ext cx="2601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i="1" dirty="0"/>
              <a:t>Green Chem. </a:t>
            </a:r>
            <a:r>
              <a:rPr lang="en-US" altLang="ko-KR" sz="1600" b="1" dirty="0"/>
              <a:t>2007</a:t>
            </a:r>
            <a:r>
              <a:rPr lang="en-US" altLang="ko-KR" sz="1600" dirty="0"/>
              <a:t>, </a:t>
            </a:r>
            <a:r>
              <a:rPr lang="en-US" altLang="ko-KR" sz="1600" i="1" dirty="0"/>
              <a:t>9</a:t>
            </a:r>
            <a:r>
              <a:rPr lang="en-US" altLang="ko-KR" sz="1600" dirty="0"/>
              <a:t>, 411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80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167187" y="3627451"/>
            <a:ext cx="7337582" cy="19693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000080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65" y="-205854"/>
            <a:ext cx="9144000" cy="1143001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 </a:t>
            </a:r>
            <a:r>
              <a:rPr lang="en-US" altLang="ko-KR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Amide Synthesis from Alcohol</a:t>
            </a:r>
          </a:p>
        </p:txBody>
      </p:sp>
      <p:sp>
        <p:nvSpPr>
          <p:cNvPr id="50180" name="AutoShape 7"/>
          <p:cNvSpPr>
            <a:spLocks noChangeArrowheads="1"/>
          </p:cNvSpPr>
          <p:nvPr/>
        </p:nvSpPr>
        <p:spPr bwMode="auto">
          <a:xfrm>
            <a:off x="5181600" y="2133600"/>
            <a:ext cx="3429000" cy="23622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1" name="AutoShape 9"/>
          <p:cNvSpPr>
            <a:spLocks noChangeArrowheads="1"/>
          </p:cNvSpPr>
          <p:nvPr/>
        </p:nvSpPr>
        <p:spPr bwMode="auto">
          <a:xfrm>
            <a:off x="5486400" y="1752600"/>
            <a:ext cx="3657600" cy="27432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2" name="AutoShape 13"/>
          <p:cNvSpPr>
            <a:spLocks noChangeArrowheads="1"/>
          </p:cNvSpPr>
          <p:nvPr/>
        </p:nvSpPr>
        <p:spPr bwMode="auto">
          <a:xfrm>
            <a:off x="4953000" y="1905000"/>
            <a:ext cx="2667000" cy="2743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ko-KR" altLang="en-US" sz="2800" b="1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4" y="651157"/>
            <a:ext cx="6677510" cy="59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380228"/>
              </p:ext>
            </p:extLst>
          </p:nvPr>
        </p:nvGraphicFramePr>
        <p:xfrm>
          <a:off x="1647157" y="977900"/>
          <a:ext cx="6042025" cy="318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85" name="CS ChemDraw Drawing" r:id="rId3" imgW="10998192" imgH="5812290" progId="ChemDraw.Document.6.0">
                  <p:embed/>
                </p:oleObj>
              </mc:Choice>
              <mc:Fallback>
                <p:oleObj name="CS ChemDraw Drawing" r:id="rId3" imgW="10998192" imgH="58122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157" y="977900"/>
                        <a:ext cx="6042025" cy="318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Rectangle 2"/>
          <p:cNvSpPr txBox="1">
            <a:spLocks noChangeArrowheads="1"/>
          </p:cNvSpPr>
          <p:nvPr/>
        </p:nvSpPr>
        <p:spPr bwMode="auto">
          <a:xfrm>
            <a:off x="468313" y="-10001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ea typeface="굴림" charset="0"/>
                <a:cs typeface="굴림" charset="0"/>
              </a:rPr>
              <a:t>Basic Concept of Our Reaction Development: </a:t>
            </a:r>
          </a:p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ea typeface="굴림" charset="0"/>
                <a:cs typeface="굴림" charset="0"/>
              </a:rPr>
              <a:t>Alcohol Activation</a:t>
            </a:r>
            <a:endParaRPr lang="en-US" altLang="ko-KR" sz="2400" dirty="0"/>
          </a:p>
        </p:txBody>
      </p:sp>
      <p:grpSp>
        <p:nvGrpSpPr>
          <p:cNvPr id="52228" name="Group 1"/>
          <p:cNvGrpSpPr>
            <a:grpSpLocks/>
          </p:cNvGrpSpPr>
          <p:nvPr/>
        </p:nvGrpSpPr>
        <p:grpSpPr bwMode="auto">
          <a:xfrm>
            <a:off x="1161039" y="4278923"/>
            <a:ext cx="7212989" cy="2461846"/>
            <a:chOff x="827088" y="4214813"/>
            <a:chExt cx="7777162" cy="2310531"/>
          </a:xfrm>
        </p:grpSpPr>
        <p:sp>
          <p:nvSpPr>
            <p:cNvPr id="4" name="Rectangle 3"/>
            <p:cNvSpPr/>
            <p:nvPr/>
          </p:nvSpPr>
          <p:spPr bwMode="auto">
            <a:xfrm>
              <a:off x="827088" y="4214813"/>
              <a:ext cx="7777162" cy="2310531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800" b="1" i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2230" name="TextBox 5"/>
            <p:cNvSpPr txBox="1">
              <a:spLocks noChangeArrowheads="1"/>
            </p:cNvSpPr>
            <p:nvPr/>
          </p:nvSpPr>
          <p:spPr bwMode="auto">
            <a:xfrm>
              <a:off x="1187159" y="4349559"/>
              <a:ext cx="7033323" cy="369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800" dirty="0" err="1"/>
                <a:t>Acceptorless</a:t>
              </a:r>
              <a:r>
                <a:rPr lang="en-US" altLang="ko-KR" sz="1800" dirty="0"/>
                <a:t>, External Oxidant- and Base-free Catalytic Cycle </a:t>
              </a:r>
              <a:endParaRPr lang="ko-KR" altLang="en-US" sz="1800" dirty="0"/>
            </a:p>
          </p:txBody>
        </p:sp>
        <p:graphicFrame>
          <p:nvGraphicFramePr>
            <p:cNvPr id="5223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0223244"/>
                </p:ext>
              </p:extLst>
            </p:nvPr>
          </p:nvGraphicFramePr>
          <p:xfrm>
            <a:off x="2053815" y="4762690"/>
            <a:ext cx="4744401" cy="1430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986" name="CS ChemDraw Drawing" r:id="rId5" imgW="8077200" imgH="2438400" progId="ChemDraw.Document.6.0">
                    <p:embed/>
                  </p:oleObj>
                </mc:Choice>
                <mc:Fallback>
                  <p:oleObj name="CS ChemDraw Drawing" r:id="rId5" imgW="8077200" imgH="243840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3815" y="4762690"/>
                          <a:ext cx="4744401" cy="14300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직사각형 11"/>
          <p:cNvSpPr/>
          <p:nvPr/>
        </p:nvSpPr>
        <p:spPr>
          <a:xfrm>
            <a:off x="5409785" y="6432992"/>
            <a:ext cx="29642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Adv. Synth.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Catal</a:t>
            </a:r>
            <a:r>
              <a:rPr lang="ko-KR" altLang="en-US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ko-KR" altLang="en-US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</a:t>
            </a:r>
            <a:r>
              <a:rPr lang="ko-KR" altLang="en-US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ko-KR" altLang="en-US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35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4</a:t>
            </a:r>
            <a:r>
              <a:rPr lang="ko-KR" altLang="en-US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3045</a:t>
            </a:r>
            <a:endParaRPr lang="ko-KR" altLang="en-US" sz="1400" dirty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47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6" y="847044"/>
            <a:ext cx="4887326" cy="367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11"/>
          <p:cNvSpPr/>
          <p:nvPr/>
        </p:nvSpPr>
        <p:spPr>
          <a:xfrm>
            <a:off x="5934724" y="1571360"/>
            <a:ext cx="3209276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Mechanism study (</a:t>
            </a:r>
            <a:r>
              <a:rPr lang="en-US" altLang="ko-KR" sz="1400" b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Ru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 Hydride)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Organometallics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2010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29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1374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J. Org. Chem.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2010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75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3002</a:t>
            </a:r>
          </a:p>
          <a:p>
            <a:pPr defTabSz="914400" latinLnBrk="1"/>
            <a:endParaRPr lang="en-US" altLang="ko-KR" sz="1400" dirty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  <a:p>
            <a:pPr defTabSz="914400" latinLnBrk="1"/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Catalyst improvement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Adv. Synth.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Catal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2009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351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2643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Eur. J. Org. Chem.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2010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4266</a:t>
            </a:r>
          </a:p>
          <a:p>
            <a:pPr defTabSz="914400" latinLnBrk="1"/>
            <a:r>
              <a:rPr lang="en-US" altLang="ko-KR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Organometallics</a:t>
            </a:r>
            <a:r>
              <a:rPr lang="en-US" altLang="ko-KR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 </a:t>
            </a:r>
            <a:r>
              <a:rPr lang="en-US" altLang="ko-KR" sz="1400" b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2010</a:t>
            </a:r>
            <a:r>
              <a:rPr lang="en-US" altLang="ko-KR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29</a:t>
            </a:r>
            <a:r>
              <a:rPr lang="en-US" altLang="ko-KR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1374</a:t>
            </a:r>
          </a:p>
          <a:p>
            <a:pPr defTabSz="914400" latinLnBrk="1"/>
            <a:r>
              <a:rPr lang="en-US" altLang="ko-KR" sz="1400" i="1" dirty="0">
                <a:latin typeface="Arial"/>
                <a:ea typeface="맑은 고딕"/>
                <a:cs typeface="Arial"/>
              </a:rPr>
              <a:t>ACS Catalysis </a:t>
            </a:r>
            <a:r>
              <a:rPr lang="en-US" altLang="ko-KR" sz="1400" b="1" dirty="0">
                <a:latin typeface="Arial"/>
                <a:ea typeface="맑은 고딕"/>
                <a:cs typeface="Arial"/>
              </a:rPr>
              <a:t>2014</a:t>
            </a:r>
            <a:r>
              <a:rPr lang="en-US" altLang="ko-KR" sz="1400" dirty="0"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>
                <a:latin typeface="Arial"/>
                <a:ea typeface="맑은 고딕"/>
                <a:cs typeface="Arial"/>
              </a:rPr>
              <a:t>4</a:t>
            </a:r>
            <a:r>
              <a:rPr lang="en-US" altLang="ko-KR" sz="1400" dirty="0">
                <a:latin typeface="Arial"/>
                <a:ea typeface="맑은 고딕"/>
                <a:cs typeface="Arial"/>
              </a:rPr>
              <a:t>, 2889 (</a:t>
            </a:r>
            <a:r>
              <a:rPr lang="en-US" altLang="ko-KR" sz="1400" b="1" dirty="0">
                <a:latin typeface="Arial"/>
                <a:ea typeface="맑은 고딕"/>
                <a:cs typeface="Arial"/>
              </a:rPr>
              <a:t>Fe</a:t>
            </a:r>
            <a:r>
              <a:rPr lang="en-US" altLang="ko-KR" sz="1400" dirty="0" smtClean="0">
                <a:latin typeface="Arial"/>
                <a:ea typeface="맑은 고딕"/>
                <a:cs typeface="Arial"/>
              </a:rPr>
              <a:t>)</a:t>
            </a:r>
          </a:p>
          <a:p>
            <a:pPr defTabSz="914400" latinLnBrk="1"/>
            <a:endParaRPr lang="en-US" altLang="ko-KR" sz="1400" dirty="0" smtClean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  <a:p>
            <a:pPr defTabSz="914400" latinLnBrk="1"/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Expansion of the scope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J. Org. Chem.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2011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76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10005</a:t>
            </a:r>
          </a:p>
          <a:p>
            <a:pPr defTabSz="914400" latinLnBrk="1"/>
            <a:r>
              <a:rPr lang="en-US" altLang="ko-KR" sz="1400" i="1" dirty="0" err="1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Angew</a:t>
            </a:r>
            <a:r>
              <a:rPr lang="en-US" altLang="ko-KR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Chem. Int. Ed. </a:t>
            </a:r>
            <a:r>
              <a:rPr lang="en-US" altLang="ko-KR" sz="1400" b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2010</a:t>
            </a:r>
            <a:r>
              <a:rPr lang="en-US" altLang="ko-KR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49</a:t>
            </a:r>
            <a:r>
              <a:rPr lang="en-US" altLang="ko-KR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6391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Organic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Lett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2012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14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4646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Organic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Lett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2012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14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6028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Organic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Lett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2012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14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2992</a:t>
            </a:r>
          </a:p>
          <a:p>
            <a:pPr defTabSz="914400" latinLnBrk="1"/>
            <a:r>
              <a:rPr lang="en-US" altLang="ko-KR" sz="1400" i="1" dirty="0" smtClean="0">
                <a:latin typeface="Arial"/>
                <a:ea typeface="맑은 고딕"/>
                <a:cs typeface="Arial"/>
              </a:rPr>
              <a:t>J. Am. Chem. Soc. </a:t>
            </a:r>
            <a:r>
              <a:rPr lang="en-US" altLang="ko-KR" sz="1400" b="1" dirty="0" smtClean="0">
                <a:latin typeface="Arial"/>
                <a:ea typeface="맑은 고딕"/>
                <a:cs typeface="Arial"/>
              </a:rPr>
              <a:t>2013</a:t>
            </a:r>
            <a:r>
              <a:rPr lang="en-US" altLang="ko-KR" sz="1400" dirty="0" smtClean="0"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latin typeface="Arial"/>
                <a:ea typeface="맑은 고딕"/>
                <a:cs typeface="Arial"/>
              </a:rPr>
              <a:t>135</a:t>
            </a:r>
            <a:r>
              <a:rPr lang="en-US" altLang="ko-KR" sz="1400" dirty="0" smtClean="0">
                <a:latin typeface="Arial"/>
                <a:ea typeface="맑은 고딕"/>
                <a:cs typeface="Arial"/>
              </a:rPr>
              <a:t>, 11704</a:t>
            </a:r>
          </a:p>
          <a:p>
            <a:pPr defTabSz="914400" latinLnBrk="1"/>
            <a:r>
              <a:rPr lang="en-US" altLang="ko-KR" sz="1400" i="1" dirty="0">
                <a:latin typeface="Arial"/>
                <a:ea typeface="맑은 고딕"/>
                <a:cs typeface="Arial"/>
              </a:rPr>
              <a:t>Organic </a:t>
            </a:r>
            <a:r>
              <a:rPr lang="en-US" altLang="ko-KR" sz="1400" i="1" dirty="0" err="1">
                <a:latin typeface="Arial"/>
                <a:ea typeface="맑은 고딕"/>
                <a:cs typeface="Arial"/>
              </a:rPr>
              <a:t>Lett</a:t>
            </a:r>
            <a:r>
              <a:rPr lang="en-US" altLang="ko-KR" sz="1400" i="1" dirty="0">
                <a:latin typeface="Arial"/>
                <a:ea typeface="맑은 고딕"/>
                <a:cs typeface="Arial"/>
              </a:rPr>
              <a:t>. </a:t>
            </a:r>
            <a:r>
              <a:rPr lang="en-US" altLang="ko-KR" sz="1400" b="1" dirty="0" smtClean="0">
                <a:latin typeface="Arial"/>
                <a:ea typeface="맑은 고딕"/>
                <a:cs typeface="Arial"/>
              </a:rPr>
              <a:t>2014</a:t>
            </a:r>
            <a:r>
              <a:rPr lang="en-US" altLang="ko-KR" sz="1400" dirty="0" smtClean="0"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latin typeface="Arial"/>
                <a:ea typeface="맑은 고딕"/>
                <a:cs typeface="Arial"/>
              </a:rPr>
              <a:t>16</a:t>
            </a:r>
            <a:r>
              <a:rPr lang="en-US" altLang="ko-KR" sz="1400" dirty="0" smtClean="0">
                <a:latin typeface="Arial"/>
                <a:ea typeface="맑은 고딕"/>
                <a:cs typeface="Arial"/>
              </a:rPr>
              <a:t>, 4404</a:t>
            </a:r>
            <a:endParaRPr lang="en-US" altLang="ko-KR" sz="1400" dirty="0">
              <a:latin typeface="Arial"/>
              <a:ea typeface="맑은 고딕"/>
              <a:cs typeface="Arial"/>
            </a:endParaRPr>
          </a:p>
          <a:p>
            <a:pPr defTabSz="914400" latinLnBrk="1"/>
            <a:endParaRPr lang="en-US" altLang="ko-KR" sz="1400" dirty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  <a:p>
            <a:pPr defTabSz="914400" latinLnBrk="1"/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Reviews</a:t>
            </a:r>
          </a:p>
          <a:p>
            <a:pPr defTabSz="914400" latinLnBrk="1"/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Org. </a:t>
            </a:r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Biomol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Chem.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2011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en-US" altLang="ko-KR" sz="1400" i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9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20</a:t>
            </a:r>
          </a:p>
          <a:p>
            <a:pPr defTabSz="914400" latinLnBrk="1"/>
            <a:r>
              <a:rPr lang="en-US" altLang="ko-KR" sz="1400" i="1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Synlett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 </a:t>
            </a:r>
            <a:r>
              <a:rPr lang="en-US" altLang="ko-KR" sz="1400" b="1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2011</a:t>
            </a:r>
            <a:r>
              <a:rPr lang="en-US" altLang="ko-KR" sz="14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1481</a:t>
            </a:r>
            <a:endParaRPr lang="ko-KR" altLang="en-US" sz="1400" dirty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60819" y="-205891"/>
            <a:ext cx="8088546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 err="1" smtClean="0">
                <a:ea typeface="굴림" charset="0"/>
                <a:cs typeface="굴림" charset="0"/>
              </a:rPr>
              <a:t>Dehydrogenative</a:t>
            </a:r>
            <a:r>
              <a:rPr lang="en-US" altLang="ko-KR" sz="2400" dirty="0" smtClean="0">
                <a:ea typeface="굴림" charset="0"/>
                <a:cs typeface="굴림" charset="0"/>
              </a:rPr>
              <a:t> Amide Synthesis from Alcohol</a:t>
            </a:r>
            <a:endParaRPr lang="en-US" altLang="ko-KR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06429"/>
              </p:ext>
            </p:extLst>
          </p:nvPr>
        </p:nvGraphicFramePr>
        <p:xfrm>
          <a:off x="468313" y="4691809"/>
          <a:ext cx="5404736" cy="2012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5" name="CS ChemDraw Drawing" r:id="rId4" imgW="9113403" imgH="3393646" progId="ChemDraw.Document.6.0">
                  <p:embed/>
                </p:oleObj>
              </mc:Choice>
              <mc:Fallback>
                <p:oleObj name="CS ChemDraw Drawing" r:id="rId4" imgW="9113403" imgH="33936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313" y="4691809"/>
                        <a:ext cx="5404736" cy="2012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214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2187" y="120635"/>
            <a:ext cx="7773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sz="2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Amide Synthesis with Complete Atom Economy</a:t>
            </a:r>
            <a:endParaRPr lang="en-US" altLang="ko-KR" sz="2600" b="1" i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9" name="개체 8"/>
          <p:cNvGraphicFramePr>
            <a:graphicFrameLocks noChangeAspect="1"/>
          </p:cNvGraphicFramePr>
          <p:nvPr>
            <p:extLst/>
          </p:nvPr>
        </p:nvGraphicFramePr>
        <p:xfrm>
          <a:off x="384860" y="1239121"/>
          <a:ext cx="7197062" cy="2203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94" name="CS ChemDraw Drawing" r:id="rId4" imgW="12238913" imgH="3748680" progId="ChemDraw.Document.6.0">
                  <p:embed/>
                </p:oleObj>
              </mc:Choice>
              <mc:Fallback>
                <p:oleObj name="CS ChemDraw Drawing" r:id="rId4" imgW="12238913" imgH="37486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860" y="1239121"/>
                        <a:ext cx="7197062" cy="2203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954074"/>
              </p:ext>
            </p:extLst>
          </p:nvPr>
        </p:nvGraphicFramePr>
        <p:xfrm>
          <a:off x="473075" y="3722688"/>
          <a:ext cx="6997700" cy="258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95" name="CS ChemDraw Drawing" r:id="rId6" imgW="11656990" imgH="4312833" progId="ChemDraw.Document.6.0">
                  <p:embed/>
                </p:oleObj>
              </mc:Choice>
              <mc:Fallback>
                <p:oleObj name="CS ChemDraw Drawing" r:id="rId6" imgW="11656990" imgH="431283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3075" y="3722688"/>
                        <a:ext cx="6997700" cy="258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18848" y="1308577"/>
            <a:ext cx="1225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100" dirty="0" err="1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Byungjoon</a:t>
            </a:r>
            <a:r>
              <a:rPr lang="en-US" altLang="ko-KR" sz="1100" dirty="0" smtClean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 Kang</a:t>
            </a:r>
            <a:endParaRPr lang="ko-KR" altLang="en-US" sz="1100" dirty="0">
              <a:solidFill>
                <a:prstClr val="black"/>
              </a:solidFill>
              <a:latin typeface="Arial"/>
              <a:ea typeface="맑은 고딕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599" y="763241"/>
            <a:ext cx="542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latinLnBrk="1"/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Direct Amide Synthesis from </a:t>
            </a:r>
            <a:r>
              <a:rPr lang="en-US" altLang="ko-KR" b="1" dirty="0" smtClean="0">
                <a:solidFill>
                  <a:srgbClr val="2323F9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Nitrile</a:t>
            </a:r>
            <a:r>
              <a:rPr lang="en-US" altLang="ko-KR" b="1" dirty="0" smtClean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and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Alcohol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101599" y="3522133"/>
            <a:ext cx="8881534" cy="33867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0606"/>
          <a:stretch/>
        </p:blipFill>
        <p:spPr>
          <a:xfrm>
            <a:off x="8112989" y="228600"/>
            <a:ext cx="844732" cy="1079977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959902" y="6534027"/>
            <a:ext cx="3116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ko-KR" altLang="en-US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J. Am. Chem. Soc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. </a:t>
            </a:r>
            <a:r>
              <a:rPr lang="ko-KR" altLang="en-US" sz="1400" b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2013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</a:t>
            </a:r>
            <a:r>
              <a:rPr lang="ko-KR" altLang="en-US" sz="1400" i="1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135</a:t>
            </a:r>
            <a:r>
              <a:rPr lang="ko-KR" altLang="en-US" sz="1400" dirty="0">
                <a:solidFill>
                  <a:prstClr val="black"/>
                </a:solidFill>
                <a:latin typeface="Arial"/>
                <a:ea typeface="맑은 고딕"/>
                <a:cs typeface="Arial"/>
              </a:rPr>
              <a:t>, 11704</a:t>
            </a:r>
          </a:p>
        </p:txBody>
      </p:sp>
      <p:sp>
        <p:nvSpPr>
          <p:cNvPr id="13" name="직사각형 11"/>
          <p:cNvSpPr/>
          <p:nvPr/>
        </p:nvSpPr>
        <p:spPr>
          <a:xfrm>
            <a:off x="1327744" y="638557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/>
            <a:r>
              <a:rPr lang="en-US" altLang="ko-KR" b="1" i="1" dirty="0" smtClean="0">
                <a:solidFill>
                  <a:prstClr val="black"/>
                </a:solidFill>
                <a:latin typeface="Arial"/>
                <a:cs typeface="Arial"/>
              </a:rPr>
              <a:t>Atom, Step, Redox Economy!</a:t>
            </a:r>
            <a:endParaRPr lang="ko-KR" alt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5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테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bj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4282</TotalTime>
  <Words>986</Words>
  <Application>Microsoft Office PowerPoint</Application>
  <PresentationFormat>On-screen Show (4:3)</PresentationFormat>
  <Paragraphs>198</Paragraphs>
  <Slides>33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ＭＳ Ｐゴシック</vt:lpstr>
      <vt:lpstr>굴림</vt:lpstr>
      <vt:lpstr>맑은 고딕</vt:lpstr>
      <vt:lpstr>Arial</vt:lpstr>
      <vt:lpstr>Calibri</vt:lpstr>
      <vt:lpstr>Calibri Light</vt:lpstr>
      <vt:lpstr>Times</vt:lpstr>
      <vt:lpstr>3_Default Design</vt:lpstr>
      <vt:lpstr>1_Default Design</vt:lpstr>
      <vt:lpstr>4_Default Design</vt:lpstr>
      <vt:lpstr>3_Office 테마</vt:lpstr>
      <vt:lpstr>4_Office 테마</vt:lpstr>
      <vt:lpstr>1_Office Theme</vt:lpstr>
      <vt:lpstr>1_Office 테마</vt:lpstr>
      <vt:lpstr>2_Office Theme</vt:lpstr>
      <vt:lpstr>Office Theme</vt:lpstr>
      <vt:lpstr>3_Office Theme</vt:lpstr>
      <vt:lpstr>Office 테마</vt:lpstr>
      <vt:lpstr>CS ChemDraw Drawing</vt:lpstr>
      <vt:lpstr>Graph</vt:lpstr>
      <vt:lpstr>Atom-Economical and Sustainable C-N Bond Formation Reactions from Alcohols and N-Sources via Catalytic Hydrogen Transfer Reactions</vt:lpstr>
      <vt:lpstr>The HongSH Group @ SNU</vt:lpstr>
      <vt:lpstr>Outline</vt:lpstr>
      <vt:lpstr>PowerPoint Presentation</vt:lpstr>
      <vt:lpstr>Traditional Amide Synthesis</vt:lpstr>
      <vt:lpstr>Direct Amide Synthesis from Alcohol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Cyclic Imide from Nitrile and Diol</vt:lpstr>
      <vt:lpstr>CO2 Conversion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Fe-catalyzed Dehydrogenation</vt:lpstr>
      <vt:lpstr>PowerPoint Presentation</vt:lpstr>
      <vt:lpstr>Mechanistic Difference</vt:lpstr>
      <vt:lpstr>PowerPoint Presentation</vt:lpstr>
      <vt:lpstr>PowerPoint Presentation</vt:lpstr>
    </vt:vector>
  </TitlesOfParts>
  <Company>Seoul National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Organometallic Catalysis for Atom-Economical and Sustainable Chemical Synthesis</dc:title>
  <dc:creator>Soon Hyeok Hong</dc:creator>
  <cp:lastModifiedBy>Soon Hyeok Hong</cp:lastModifiedBy>
  <cp:revision>249</cp:revision>
  <dcterms:created xsi:type="dcterms:W3CDTF">2013-10-08T02:55:43Z</dcterms:created>
  <dcterms:modified xsi:type="dcterms:W3CDTF">2015-09-15T12:32:44Z</dcterms:modified>
</cp:coreProperties>
</file>