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60" r:id="rId1"/>
  </p:sldMasterIdLst>
  <p:handoutMasterIdLst>
    <p:handoutMasterId r:id="rId34"/>
  </p:handoutMasterIdLst>
  <p:sldIdLst>
    <p:sldId id="256" r:id="rId2"/>
    <p:sldId id="265" r:id="rId3"/>
    <p:sldId id="257" r:id="rId4"/>
    <p:sldId id="264" r:id="rId5"/>
    <p:sldId id="263" r:id="rId6"/>
    <p:sldId id="267" r:id="rId7"/>
    <p:sldId id="258" r:id="rId8"/>
    <p:sldId id="259" r:id="rId9"/>
    <p:sldId id="262" r:id="rId10"/>
    <p:sldId id="280" r:id="rId11"/>
    <p:sldId id="275" r:id="rId12"/>
    <p:sldId id="276" r:id="rId13"/>
    <p:sldId id="269" r:id="rId14"/>
    <p:sldId id="270" r:id="rId15"/>
    <p:sldId id="272" r:id="rId16"/>
    <p:sldId id="273" r:id="rId17"/>
    <p:sldId id="274" r:id="rId18"/>
    <p:sldId id="277" r:id="rId19"/>
    <p:sldId id="278" r:id="rId20"/>
    <p:sldId id="279" r:id="rId21"/>
    <p:sldId id="281" r:id="rId22"/>
    <p:sldId id="282" r:id="rId23"/>
    <p:sldId id="283" r:id="rId24"/>
    <p:sldId id="284" r:id="rId25"/>
    <p:sldId id="285" r:id="rId26"/>
    <p:sldId id="286" r:id="rId27"/>
    <p:sldId id="287" r:id="rId28"/>
    <p:sldId id="288" r:id="rId29"/>
    <p:sldId id="289" r:id="rId30"/>
    <p:sldId id="291" r:id="rId31"/>
    <p:sldId id="292" r:id="rId32"/>
    <p:sldId id="268" r:id="rId33"/>
  </p:sldIdLst>
  <p:sldSz cx="9144000" cy="6858000" type="screen4x3"/>
  <p:notesSz cx="6858000" cy="9144000"/>
  <p:embeddedFontLst>
    <p:embeddedFont>
      <p:font typeface="Trebuchet MS" pitchFamily="34" charset="0"/>
      <p:regular r:id="rId35"/>
      <p:bold r:id="rId36"/>
      <p:italic r:id="rId37"/>
      <p:boldItalic r:id="rId38"/>
    </p:embeddedFont>
    <p:embeddedFont>
      <p:font typeface="ＭＳ Ｐゴシック" pitchFamily="34" charset="-128"/>
      <p:regular r:id="rId39"/>
    </p:embeddedFont>
    <p:embeddedFont>
      <p:font typeface="Franklin Gothic Medium" pitchFamily="34" charset="0"/>
      <p:regular r:id="rId40"/>
      <p:italic r:id="rId41"/>
    </p:embeddedFont>
    <p:embeddedFont>
      <p:font typeface="Calibri" pitchFamily="34" charset="0"/>
      <p:regular r:id="rId42"/>
      <p:bold r:id="rId43"/>
      <p:italic r:id="rId44"/>
      <p:boldItalic r:id="rId45"/>
    </p:embeddedFont>
    <p:embeddedFont>
      <p:font typeface="Franklin Gothic Book" pitchFamily="34" charset="0"/>
      <p:regular r:id="rId46"/>
      <p:italic r:id="rId47"/>
    </p:embeddedFont>
    <p:embeddedFont>
      <p:font typeface="Tunga" pitchFamily="34" charset="0"/>
      <p:regular r:id="rId48"/>
      <p:bold r:id="rId49"/>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82" d="100"/>
          <a:sy n="82" d="100"/>
        </p:scale>
        <p:origin x="-1026" y="144"/>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5.fntdata"/><Relationship Id="rId21" Type="http://schemas.openxmlformats.org/officeDocument/2006/relationships/slide" Target="slides/slide20.xml"/><Relationship Id="rId34" Type="http://schemas.openxmlformats.org/officeDocument/2006/relationships/handoutMaster" Target="handoutMasters/handoutMaster1.xml"/><Relationship Id="rId42" Type="http://schemas.openxmlformats.org/officeDocument/2006/relationships/font" Target="fonts/font8.fntdata"/><Relationship Id="rId47" Type="http://schemas.openxmlformats.org/officeDocument/2006/relationships/font" Target="fonts/font13.fntdata"/><Relationship Id="rId50"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font" Target="fonts/font3.fntdata"/><Relationship Id="rId40" Type="http://schemas.openxmlformats.org/officeDocument/2006/relationships/font" Target="fonts/font6.fntdata"/><Relationship Id="rId45" Type="http://schemas.openxmlformats.org/officeDocument/2006/relationships/font" Target="fonts/font11.fntdata"/><Relationship Id="rId53"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font" Target="fonts/font10.fntdata"/><Relationship Id="rId52"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font" Target="fonts/font1.fntdata"/><Relationship Id="rId43" Type="http://schemas.openxmlformats.org/officeDocument/2006/relationships/font" Target="fonts/font9.fntdata"/><Relationship Id="rId48" Type="http://schemas.openxmlformats.org/officeDocument/2006/relationships/font" Target="fonts/font14.fntdata"/><Relationship Id="rId8" Type="http://schemas.openxmlformats.org/officeDocument/2006/relationships/slide" Target="slides/slide7.xml"/><Relationship Id="rId51"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font" Target="fonts/font4.fntdata"/><Relationship Id="rId46" Type="http://schemas.openxmlformats.org/officeDocument/2006/relationships/font" Target="fonts/font12.fntdata"/><Relationship Id="rId20" Type="http://schemas.openxmlformats.org/officeDocument/2006/relationships/slide" Target="slides/slide19.xml"/><Relationship Id="rId41" Type="http://schemas.openxmlformats.org/officeDocument/2006/relationships/font" Target="fonts/font7.fntdata"/><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2.fntdata"/><Relationship Id="rId49" Type="http://schemas.openxmlformats.org/officeDocument/2006/relationships/font" Target="fonts/font15.fntdata"/></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A5A2801C-AB2D-46E8-9EEB-0C9B396217BB}" type="datetimeFigureOut">
              <a:rPr lang="en-US" smtClean="0"/>
              <a:pPr/>
              <a:t>11/12/2015</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AB92258B-6E24-46C1-B0EF-48CD77349C7D}" type="slidenum">
              <a:rPr lang="en-US" smtClean="0"/>
              <a:pPr/>
              <a:t>‹#›</a:t>
            </a:fld>
            <a:endParaRPr lang="en-US"/>
          </a:p>
        </p:txBody>
      </p:sp>
    </p:spTree>
    <p:extLst>
      <p:ext uri="{BB962C8B-B14F-4D97-AF65-F5344CB8AC3E}">
        <p14:creationId xmlns:p14="http://schemas.microsoft.com/office/powerpoint/2010/main" val="2066075149"/>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ight Triangle 6"/>
          <p:cNvSpPr/>
          <p:nvPr/>
        </p:nvSpPr>
        <p:spPr>
          <a:xfrm>
            <a:off x="0" y="2647950"/>
            <a:ext cx="3571875" cy="4210050"/>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7"/>
          <p:cNvSpPr/>
          <p:nvPr/>
        </p:nvSpPr>
        <p:spPr>
          <a:xfrm>
            <a:off x="-2380" y="-925"/>
            <a:ext cx="9146380" cy="6858925"/>
          </a:xfrm>
          <a:custGeom>
            <a:avLst/>
            <a:gdLst>
              <a:gd name="connsiteX0" fmla="*/ 0 w 3350419"/>
              <a:gd name="connsiteY0" fmla="*/ 2081213 h 2083594"/>
              <a:gd name="connsiteX1" fmla="*/ 3031331 w 3350419"/>
              <a:gd name="connsiteY1" fmla="*/ 0 h 2083594"/>
              <a:gd name="connsiteX2" fmla="*/ 3350419 w 3350419"/>
              <a:gd name="connsiteY2" fmla="*/ 80963 h 2083594"/>
              <a:gd name="connsiteX3" fmla="*/ 3350419 w 3350419"/>
              <a:gd name="connsiteY3" fmla="*/ 2083594 h 2083594"/>
              <a:gd name="connsiteX4" fmla="*/ 0 w 3350419"/>
              <a:gd name="connsiteY4" fmla="*/ 2081213 h 2083594"/>
              <a:gd name="connsiteX0" fmla="*/ 0 w 3112294"/>
              <a:gd name="connsiteY0" fmla="*/ 2019301 h 2083594"/>
              <a:gd name="connsiteX1" fmla="*/ 2793206 w 3112294"/>
              <a:gd name="connsiteY1" fmla="*/ 0 h 2083594"/>
              <a:gd name="connsiteX2" fmla="*/ 3112294 w 3112294"/>
              <a:gd name="connsiteY2" fmla="*/ 80963 h 2083594"/>
              <a:gd name="connsiteX3" fmla="*/ 3112294 w 3112294"/>
              <a:gd name="connsiteY3" fmla="*/ 2083594 h 2083594"/>
              <a:gd name="connsiteX4" fmla="*/ 0 w 3112294"/>
              <a:gd name="connsiteY4" fmla="*/ 2019301 h 2083594"/>
              <a:gd name="connsiteX0" fmla="*/ 0 w 3345656"/>
              <a:gd name="connsiteY0" fmla="*/ 2097882 h 2097882"/>
              <a:gd name="connsiteX1" fmla="*/ 3026568 w 3345656"/>
              <a:gd name="connsiteY1" fmla="*/ 0 h 2097882"/>
              <a:gd name="connsiteX2" fmla="*/ 3345656 w 3345656"/>
              <a:gd name="connsiteY2" fmla="*/ 80963 h 2097882"/>
              <a:gd name="connsiteX3" fmla="*/ 3345656 w 3345656"/>
              <a:gd name="connsiteY3" fmla="*/ 2083594 h 2097882"/>
              <a:gd name="connsiteX4" fmla="*/ 0 w 3345656"/>
              <a:gd name="connsiteY4" fmla="*/ 2097882 h 2097882"/>
              <a:gd name="connsiteX0" fmla="*/ 0 w 2800350"/>
              <a:gd name="connsiteY0" fmla="*/ 1935957 h 2083594"/>
              <a:gd name="connsiteX1" fmla="*/ 2481262 w 2800350"/>
              <a:gd name="connsiteY1" fmla="*/ 0 h 2083594"/>
              <a:gd name="connsiteX2" fmla="*/ 2800350 w 2800350"/>
              <a:gd name="connsiteY2" fmla="*/ 80963 h 2083594"/>
              <a:gd name="connsiteX3" fmla="*/ 2800350 w 2800350"/>
              <a:gd name="connsiteY3" fmla="*/ 2083594 h 2083594"/>
              <a:gd name="connsiteX4" fmla="*/ 0 w 2800350"/>
              <a:gd name="connsiteY4" fmla="*/ 1935957 h 2083594"/>
              <a:gd name="connsiteX0" fmla="*/ 0 w 3352800"/>
              <a:gd name="connsiteY0" fmla="*/ 2083594 h 2083594"/>
              <a:gd name="connsiteX1" fmla="*/ 3033712 w 3352800"/>
              <a:gd name="connsiteY1" fmla="*/ 0 h 2083594"/>
              <a:gd name="connsiteX2" fmla="*/ 3352800 w 3352800"/>
              <a:gd name="connsiteY2" fmla="*/ 80963 h 2083594"/>
              <a:gd name="connsiteX3" fmla="*/ 3352800 w 3352800"/>
              <a:gd name="connsiteY3" fmla="*/ 2083594 h 2083594"/>
              <a:gd name="connsiteX4" fmla="*/ 0 w 3352800"/>
              <a:gd name="connsiteY4" fmla="*/ 2083594 h 2083594"/>
              <a:gd name="connsiteX0" fmla="*/ 0 w 3352800"/>
              <a:gd name="connsiteY0" fmla="*/ 2002631 h 2002631"/>
              <a:gd name="connsiteX1" fmla="*/ 3033712 w 3352800"/>
              <a:gd name="connsiteY1" fmla="*/ 15716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988469 w 3352800"/>
              <a:gd name="connsiteY1" fmla="*/ 59530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3966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45314 w 3352800"/>
              <a:gd name="connsiteY1" fmla="*/ 1224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4839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75865 w 3352800"/>
              <a:gd name="connsiteY1" fmla="*/ 8178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901 h 2002901"/>
              <a:gd name="connsiteX1" fmla="*/ 2836585 w 3352800"/>
              <a:gd name="connsiteY1" fmla="*/ 0 h 2002901"/>
              <a:gd name="connsiteX2" fmla="*/ 3352800 w 3352800"/>
              <a:gd name="connsiteY2" fmla="*/ 270 h 2002901"/>
              <a:gd name="connsiteX3" fmla="*/ 3352800 w 3352800"/>
              <a:gd name="connsiteY3" fmla="*/ 2002901 h 2002901"/>
              <a:gd name="connsiteX4" fmla="*/ 0 w 3352800"/>
              <a:gd name="connsiteY4" fmla="*/ 2002901 h 20029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2800" h="2002901">
                <a:moveTo>
                  <a:pt x="0" y="2002901"/>
                </a:moveTo>
                <a:lnTo>
                  <a:pt x="2836585" y="0"/>
                </a:lnTo>
                <a:lnTo>
                  <a:pt x="3352800" y="270"/>
                </a:lnTo>
                <a:lnTo>
                  <a:pt x="3352800" y="2002901"/>
                </a:lnTo>
                <a:lnTo>
                  <a:pt x="0" y="2002901"/>
                </a:lnTo>
                <a:close/>
              </a:path>
            </a:pathLst>
          </a:cu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rot="19140000">
            <a:off x="817112" y="1730403"/>
            <a:ext cx="5648623" cy="1204306"/>
          </a:xfrm>
        </p:spPr>
        <p:txBody>
          <a:bodyPr bIns="9144" anchor="b"/>
          <a:lstStyle>
            <a:lvl1pPr>
              <a:defRPr sz="3200"/>
            </a:lvl1pPr>
          </a:lstStyle>
          <a:p>
            <a:r>
              <a:rPr lang="en-US" smtClean="0"/>
              <a:t>Click to edit Master title style</a:t>
            </a:r>
            <a:endParaRPr lang="en-US" dirty="0"/>
          </a:p>
        </p:txBody>
      </p:sp>
      <p:sp>
        <p:nvSpPr>
          <p:cNvPr id="3" name="Subtitle 2"/>
          <p:cNvSpPr>
            <a:spLocks noGrp="1"/>
          </p:cNvSpPr>
          <p:nvPr>
            <p:ph type="subTitle" idx="1"/>
          </p:nvPr>
        </p:nvSpPr>
        <p:spPr>
          <a:xfrm rot="19140000">
            <a:off x="1212277" y="2470925"/>
            <a:ext cx="6511131" cy="329259"/>
          </a:xfrm>
        </p:spPr>
        <p:txBody>
          <a:bodyPr tIns="9144">
            <a:normAutofit/>
          </a:bodyPr>
          <a:lstStyle>
            <a:lvl1pPr marL="0" indent="0" algn="l">
              <a:buNone/>
              <a:defRPr kumimoji="0" lang="en-US" sz="1400" b="0" i="0" u="none" strike="noStrike" kern="1200" cap="all" spc="400" normalizeH="0" baseline="0" noProof="0" dirty="0" smtClean="0">
                <a:ln>
                  <a:noFill/>
                </a:ln>
                <a:solidFill>
                  <a:schemeClr val="tx1"/>
                </a:solidFill>
                <a:effectLst/>
                <a:uLnTx/>
                <a:uFillTx/>
                <a:latin typeface="+mn-lt"/>
                <a:ea typeface="+mj-ea"/>
                <a:cs typeface="Tunga" pitchFamily="2"/>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marL="0" marR="0" lvl="0" indent="0" algn="l" defTabSz="914400" rtl="0" eaLnBrk="1" fontAlgn="auto" latinLnBrk="0" hangingPunct="1">
              <a:lnSpc>
                <a:spcPct val="100000"/>
              </a:lnSpc>
              <a:spcBef>
                <a:spcPts val="0"/>
              </a:spcBef>
              <a:spcAft>
                <a:spcPts val="0"/>
              </a:spcAft>
              <a:buClr>
                <a:schemeClr val="accent1"/>
              </a:buClr>
              <a:buSzPct val="100000"/>
              <a:buFont typeface="Arial" pitchFamily="34" charset="0"/>
              <a:buNone/>
              <a:tabLst/>
              <a:defRPr/>
            </a:pPr>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03453E71-94E8-4E74-B7AF-F373BC52714F}" type="datetimeFigureOut">
              <a:rPr lang="en-US" smtClean="0"/>
              <a:pPr/>
              <a:t>11/12/2015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044069C-335C-4383-AE0A-41023E0460F6}"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3453E71-94E8-4E74-B7AF-F373BC52714F}" type="datetimeFigureOut">
              <a:rPr lang="en-US" smtClean="0"/>
              <a:pPr/>
              <a:t>11/12/2015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044069C-335C-4383-AE0A-41023E0460F6}"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2057400" cy="4678362"/>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274639"/>
            <a:ext cx="6019800" cy="467836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3453E71-94E8-4E74-B7AF-F373BC52714F}" type="datetimeFigureOut">
              <a:rPr lang="en-US" smtClean="0"/>
              <a:pPr/>
              <a:t>11/12/2015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044069C-335C-4383-AE0A-41023E0460F6}"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03453E71-94E8-4E74-B7AF-F373BC52714F}" type="datetimeFigureOut">
              <a:rPr lang="en-US" smtClean="0"/>
              <a:pPr/>
              <a:t>11/12/2015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044069C-335C-4383-AE0A-41023E0460F6}"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8" name="Freeform 7"/>
          <p:cNvSpPr/>
          <p:nvPr/>
        </p:nvSpPr>
        <p:spPr>
          <a:xfrm>
            <a:off x="-2380" y="-925"/>
            <a:ext cx="9146380" cy="6858925"/>
          </a:xfrm>
          <a:custGeom>
            <a:avLst/>
            <a:gdLst>
              <a:gd name="connsiteX0" fmla="*/ 0 w 3350419"/>
              <a:gd name="connsiteY0" fmla="*/ 2081213 h 2083594"/>
              <a:gd name="connsiteX1" fmla="*/ 3031331 w 3350419"/>
              <a:gd name="connsiteY1" fmla="*/ 0 h 2083594"/>
              <a:gd name="connsiteX2" fmla="*/ 3350419 w 3350419"/>
              <a:gd name="connsiteY2" fmla="*/ 80963 h 2083594"/>
              <a:gd name="connsiteX3" fmla="*/ 3350419 w 3350419"/>
              <a:gd name="connsiteY3" fmla="*/ 2083594 h 2083594"/>
              <a:gd name="connsiteX4" fmla="*/ 0 w 3350419"/>
              <a:gd name="connsiteY4" fmla="*/ 2081213 h 2083594"/>
              <a:gd name="connsiteX0" fmla="*/ 0 w 3112294"/>
              <a:gd name="connsiteY0" fmla="*/ 2019301 h 2083594"/>
              <a:gd name="connsiteX1" fmla="*/ 2793206 w 3112294"/>
              <a:gd name="connsiteY1" fmla="*/ 0 h 2083594"/>
              <a:gd name="connsiteX2" fmla="*/ 3112294 w 3112294"/>
              <a:gd name="connsiteY2" fmla="*/ 80963 h 2083594"/>
              <a:gd name="connsiteX3" fmla="*/ 3112294 w 3112294"/>
              <a:gd name="connsiteY3" fmla="*/ 2083594 h 2083594"/>
              <a:gd name="connsiteX4" fmla="*/ 0 w 3112294"/>
              <a:gd name="connsiteY4" fmla="*/ 2019301 h 2083594"/>
              <a:gd name="connsiteX0" fmla="*/ 0 w 3345656"/>
              <a:gd name="connsiteY0" fmla="*/ 2097882 h 2097882"/>
              <a:gd name="connsiteX1" fmla="*/ 3026568 w 3345656"/>
              <a:gd name="connsiteY1" fmla="*/ 0 h 2097882"/>
              <a:gd name="connsiteX2" fmla="*/ 3345656 w 3345656"/>
              <a:gd name="connsiteY2" fmla="*/ 80963 h 2097882"/>
              <a:gd name="connsiteX3" fmla="*/ 3345656 w 3345656"/>
              <a:gd name="connsiteY3" fmla="*/ 2083594 h 2097882"/>
              <a:gd name="connsiteX4" fmla="*/ 0 w 3345656"/>
              <a:gd name="connsiteY4" fmla="*/ 2097882 h 2097882"/>
              <a:gd name="connsiteX0" fmla="*/ 0 w 2800350"/>
              <a:gd name="connsiteY0" fmla="*/ 1935957 h 2083594"/>
              <a:gd name="connsiteX1" fmla="*/ 2481262 w 2800350"/>
              <a:gd name="connsiteY1" fmla="*/ 0 h 2083594"/>
              <a:gd name="connsiteX2" fmla="*/ 2800350 w 2800350"/>
              <a:gd name="connsiteY2" fmla="*/ 80963 h 2083594"/>
              <a:gd name="connsiteX3" fmla="*/ 2800350 w 2800350"/>
              <a:gd name="connsiteY3" fmla="*/ 2083594 h 2083594"/>
              <a:gd name="connsiteX4" fmla="*/ 0 w 2800350"/>
              <a:gd name="connsiteY4" fmla="*/ 1935957 h 2083594"/>
              <a:gd name="connsiteX0" fmla="*/ 0 w 3352800"/>
              <a:gd name="connsiteY0" fmla="*/ 2083594 h 2083594"/>
              <a:gd name="connsiteX1" fmla="*/ 3033712 w 3352800"/>
              <a:gd name="connsiteY1" fmla="*/ 0 h 2083594"/>
              <a:gd name="connsiteX2" fmla="*/ 3352800 w 3352800"/>
              <a:gd name="connsiteY2" fmla="*/ 80963 h 2083594"/>
              <a:gd name="connsiteX3" fmla="*/ 3352800 w 3352800"/>
              <a:gd name="connsiteY3" fmla="*/ 2083594 h 2083594"/>
              <a:gd name="connsiteX4" fmla="*/ 0 w 3352800"/>
              <a:gd name="connsiteY4" fmla="*/ 2083594 h 2083594"/>
              <a:gd name="connsiteX0" fmla="*/ 0 w 3352800"/>
              <a:gd name="connsiteY0" fmla="*/ 2002631 h 2002631"/>
              <a:gd name="connsiteX1" fmla="*/ 3033712 w 3352800"/>
              <a:gd name="connsiteY1" fmla="*/ 15716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988469 w 3352800"/>
              <a:gd name="connsiteY1" fmla="*/ 59530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3966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45314 w 3352800"/>
              <a:gd name="connsiteY1" fmla="*/ 1224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4839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75865 w 3352800"/>
              <a:gd name="connsiteY1" fmla="*/ 8178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901 h 2002901"/>
              <a:gd name="connsiteX1" fmla="*/ 2836585 w 3352800"/>
              <a:gd name="connsiteY1" fmla="*/ 0 h 2002901"/>
              <a:gd name="connsiteX2" fmla="*/ 3352800 w 3352800"/>
              <a:gd name="connsiteY2" fmla="*/ 270 h 2002901"/>
              <a:gd name="connsiteX3" fmla="*/ 3352800 w 3352800"/>
              <a:gd name="connsiteY3" fmla="*/ 2002901 h 2002901"/>
              <a:gd name="connsiteX4" fmla="*/ 0 w 3352800"/>
              <a:gd name="connsiteY4" fmla="*/ 2002901 h 20029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2800" h="2002901">
                <a:moveTo>
                  <a:pt x="0" y="2002901"/>
                </a:moveTo>
                <a:lnTo>
                  <a:pt x="2836585" y="0"/>
                </a:lnTo>
                <a:lnTo>
                  <a:pt x="3352800" y="270"/>
                </a:lnTo>
                <a:lnTo>
                  <a:pt x="3352800" y="2002901"/>
                </a:lnTo>
                <a:lnTo>
                  <a:pt x="0" y="2002901"/>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ight Triangle 6"/>
          <p:cNvSpPr/>
          <p:nvPr/>
        </p:nvSpPr>
        <p:spPr>
          <a:xfrm>
            <a:off x="0" y="2647950"/>
            <a:ext cx="3571875" cy="4210050"/>
          </a:xfrm>
          <a:prstGeom prst="rtTriangle">
            <a:avLst/>
          </a:pr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rot="19140000">
            <a:off x="819399" y="1726737"/>
            <a:ext cx="5650992" cy="1207509"/>
          </a:xfrm>
        </p:spPr>
        <p:txBody>
          <a:bodyPr bIns="9144" anchor="b"/>
          <a:lstStyle>
            <a:lvl1pPr algn="l">
              <a:defRPr kumimoji="0" lang="en-US" sz="3200" b="0" i="0" u="none" strike="noStrike" kern="1200" cap="all" spc="0" normalizeH="0" baseline="0" noProof="0" dirty="0" smtClean="0">
                <a:ln>
                  <a:noFill/>
                </a:ln>
                <a:solidFill>
                  <a:schemeClr val="tx1"/>
                </a:solidFill>
                <a:effectLst/>
                <a:uLnTx/>
                <a:uFillTx/>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US" smtClean="0"/>
              <a:t>Click to edit Master title style</a:t>
            </a:r>
            <a:endParaRPr lang="en-US" dirty="0"/>
          </a:p>
        </p:txBody>
      </p:sp>
      <p:sp>
        <p:nvSpPr>
          <p:cNvPr id="3" name="Text Placeholder 2"/>
          <p:cNvSpPr>
            <a:spLocks noGrp="1"/>
          </p:cNvSpPr>
          <p:nvPr>
            <p:ph type="body" idx="1"/>
          </p:nvPr>
        </p:nvSpPr>
        <p:spPr>
          <a:xfrm rot="19140000">
            <a:off x="1216152" y="2468304"/>
            <a:ext cx="6510528" cy="329184"/>
          </a:xfrm>
        </p:spPr>
        <p:txBody>
          <a:bodyPr anchor="t">
            <a:normAutofit/>
          </a:bodyPr>
          <a:lstStyle>
            <a:lvl1pPr marL="0" indent="0">
              <a:buNone/>
              <a:defRPr kumimoji="0" lang="en-US" sz="1400" b="0" i="0" u="none" strike="noStrike" kern="1200" cap="all" spc="400" normalizeH="0" baseline="0" noProof="0" dirty="0" smtClean="0">
                <a:ln>
                  <a:noFill/>
                </a:ln>
                <a:solidFill>
                  <a:schemeClr val="tx1"/>
                </a:solidFill>
                <a:effectLst/>
                <a:uLnTx/>
                <a:uFillTx/>
                <a:latin typeface="+mn-lt"/>
                <a:ea typeface="+mj-ea"/>
                <a:cs typeface="Tunga" pitchFamily="2"/>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marL="0" marR="0" lvl="0" indent="0" algn="l" defTabSz="914400" rtl="0" eaLnBrk="1" fontAlgn="auto" latinLnBrk="0" hangingPunct="1">
              <a:lnSpc>
                <a:spcPct val="100000"/>
              </a:lnSpc>
              <a:spcBef>
                <a:spcPts val="0"/>
              </a:spcBef>
              <a:spcAft>
                <a:spcPts val="0"/>
              </a:spcAft>
              <a:buClr>
                <a:schemeClr val="accent1"/>
              </a:buClr>
              <a:buSzPct val="100000"/>
              <a:buFont typeface="Arial" pitchFamily="34" charset="0"/>
              <a:buNone/>
              <a:tabLst/>
              <a:defRPr/>
            </a:pPr>
            <a:r>
              <a:rPr lang="en-US" smtClean="0"/>
              <a:t>Click to edit Master text styles</a:t>
            </a:r>
          </a:p>
        </p:txBody>
      </p:sp>
      <p:sp>
        <p:nvSpPr>
          <p:cNvPr id="4" name="Date Placeholder 3"/>
          <p:cNvSpPr>
            <a:spLocks noGrp="1"/>
          </p:cNvSpPr>
          <p:nvPr>
            <p:ph type="dt" sz="half" idx="10"/>
          </p:nvPr>
        </p:nvSpPr>
        <p:spPr/>
        <p:txBody>
          <a:bodyPr/>
          <a:lstStyle/>
          <a:p>
            <a:fld id="{03453E71-94E8-4E74-B7AF-F373BC52714F}" type="datetimeFigureOut">
              <a:rPr lang="en-US" smtClean="0"/>
              <a:pPr/>
              <a:t>11/12/2015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044069C-335C-4383-AE0A-41023E0460F6}"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822960" y="1097280"/>
            <a:ext cx="3200400" cy="371246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700016" y="1097280"/>
            <a:ext cx="3200400" cy="371246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03453E71-94E8-4E74-B7AF-F373BC52714F}" type="datetimeFigureOut">
              <a:rPr lang="en-US" smtClean="0"/>
              <a:pPr/>
              <a:t>11/12/2015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044069C-335C-4383-AE0A-41023E0460F6}" type="slidenum">
              <a:rPr lang="en-US" smtClean="0"/>
              <a:pPr/>
              <a:t>‹#›</a:t>
            </a:fld>
            <a:endParaRPr lang="en-US"/>
          </a:p>
        </p:txBody>
      </p:sp>
      <p:sp>
        <p:nvSpPr>
          <p:cNvPr id="8" name="Title 7"/>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822960" y="1097280"/>
            <a:ext cx="3200400" cy="548640"/>
          </a:xfrm>
        </p:spPr>
        <p:txBody>
          <a:bodyPr anchor="b">
            <a:normAutofit/>
          </a:bodyPr>
          <a:lstStyle>
            <a:lvl1pPr marL="0" indent="0">
              <a:buNone/>
              <a:defRPr lang="en-US" sz="1400" b="0" kern="1200" cap="all" spc="400" baseline="0" dirty="0" smtClean="0">
                <a:solidFill>
                  <a:schemeClr val="tx1"/>
                </a:solidFill>
                <a:latin typeface="+mn-lt"/>
                <a:ea typeface="+mj-ea"/>
                <a:cs typeface="Tunga" pitchFamily="2"/>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100000"/>
              </a:lnSpc>
              <a:spcBef>
                <a:spcPts val="0"/>
              </a:spcBef>
              <a:spcAft>
                <a:spcPts val="0"/>
              </a:spcAft>
              <a:buClr>
                <a:schemeClr val="accent1"/>
              </a:buClr>
              <a:buFont typeface="Arial" pitchFamily="34" charset="0"/>
              <a:buNone/>
            </a:pPr>
            <a:r>
              <a:rPr lang="en-US" smtClean="0"/>
              <a:t>Click to edit Master text styles</a:t>
            </a:r>
          </a:p>
        </p:txBody>
      </p:sp>
      <p:sp>
        <p:nvSpPr>
          <p:cNvPr id="4" name="Content Placeholder 3"/>
          <p:cNvSpPr>
            <a:spLocks noGrp="1"/>
          </p:cNvSpPr>
          <p:nvPr>
            <p:ph sz="half" idx="2"/>
          </p:nvPr>
        </p:nvSpPr>
        <p:spPr>
          <a:xfrm>
            <a:off x="819150" y="1701848"/>
            <a:ext cx="3200400" cy="310896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700016" y="1097280"/>
            <a:ext cx="3200400" cy="548640"/>
          </a:xfrm>
        </p:spPr>
        <p:txBody>
          <a:bodyPr anchor="b">
            <a:normAutofit/>
          </a:bodyPr>
          <a:lstStyle>
            <a:lvl1pPr marL="0" indent="0">
              <a:buNone/>
              <a:defRPr lang="en-US" sz="1400" b="0" kern="1200" cap="all" spc="400" baseline="0" dirty="0" smtClean="0">
                <a:solidFill>
                  <a:schemeClr val="tx1"/>
                </a:solidFill>
                <a:latin typeface="+mn-lt"/>
                <a:ea typeface="+mj-ea"/>
                <a:cs typeface="Tunga" pitchFamily="2"/>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100000"/>
              </a:lnSpc>
              <a:spcBef>
                <a:spcPts val="0"/>
              </a:spcBef>
              <a:spcAft>
                <a:spcPts val="0"/>
              </a:spcAft>
              <a:buClr>
                <a:schemeClr val="accent1"/>
              </a:buClr>
              <a:buFont typeface="Arial" pitchFamily="34" charset="0"/>
              <a:buNone/>
            </a:pPr>
            <a:r>
              <a:rPr lang="en-US" smtClean="0"/>
              <a:t>Click to edit Master text styles</a:t>
            </a:r>
          </a:p>
        </p:txBody>
      </p:sp>
      <p:sp>
        <p:nvSpPr>
          <p:cNvPr id="6" name="Content Placeholder 5"/>
          <p:cNvSpPr>
            <a:spLocks noGrp="1"/>
          </p:cNvSpPr>
          <p:nvPr>
            <p:ph sz="quarter" idx="4"/>
          </p:nvPr>
        </p:nvSpPr>
        <p:spPr>
          <a:xfrm>
            <a:off x="4700016" y="1701848"/>
            <a:ext cx="3200400" cy="310896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03453E71-94E8-4E74-B7AF-F373BC52714F}" type="datetimeFigureOut">
              <a:rPr lang="en-US" smtClean="0"/>
              <a:pPr/>
              <a:t>11/12/2015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044069C-335C-4383-AE0A-41023E0460F6}"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03453E71-94E8-4E74-B7AF-F373BC52714F}" type="datetimeFigureOut">
              <a:rPr lang="en-US" smtClean="0"/>
              <a:pPr/>
              <a:t>11/12/2015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044069C-335C-4383-AE0A-41023E0460F6}"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3453E71-94E8-4E74-B7AF-F373BC52714F}" type="datetimeFigureOut">
              <a:rPr lang="en-US" smtClean="0"/>
              <a:pPr/>
              <a:t>11/12/2015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044069C-335C-4383-AE0A-41023E0460F6}"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7" name="Right Triangle 16"/>
          <p:cNvSpPr/>
          <p:nvPr/>
        </p:nvSpPr>
        <p:spPr>
          <a:xfrm>
            <a:off x="0" y="2647950"/>
            <a:ext cx="3571875" cy="4210050"/>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ight Triangle 17"/>
          <p:cNvSpPr/>
          <p:nvPr/>
        </p:nvSpPr>
        <p:spPr>
          <a:xfrm rot="5400000">
            <a:off x="433389" y="-433387"/>
            <a:ext cx="6858000" cy="7724778"/>
          </a:xfrm>
          <a:prstGeom prst="rtTriangle">
            <a:avLst/>
          </a:pr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2" name="Title 1"/>
          <p:cNvSpPr>
            <a:spLocks noGrp="1"/>
          </p:cNvSpPr>
          <p:nvPr>
            <p:ph type="title"/>
          </p:nvPr>
        </p:nvSpPr>
        <p:spPr>
          <a:xfrm rot="19140000">
            <a:off x="784930" y="1576103"/>
            <a:ext cx="5212080" cy="1089427"/>
          </a:xfrm>
        </p:spPr>
        <p:txBody>
          <a:bodyPr bIns="0" anchor="b"/>
          <a:lstStyle>
            <a:lvl1pPr algn="l">
              <a:defRPr kumimoji="0" lang="en-US" sz="2800" b="0" i="0" u="none" strike="noStrike" kern="1200" cap="all" spc="0" normalizeH="0" baseline="0" noProof="0" dirty="0" smtClean="0">
                <a:ln>
                  <a:noFill/>
                </a:ln>
                <a:solidFill>
                  <a:srgbClr val="FFFFFF"/>
                </a:solidFill>
                <a:effectLst/>
                <a:uLnTx/>
                <a:uFillTx/>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US" smtClean="0"/>
              <a:t>Click to edit Master title style</a:t>
            </a:r>
            <a:endParaRPr lang="en-US" dirty="0"/>
          </a:p>
        </p:txBody>
      </p:sp>
      <p:sp>
        <p:nvSpPr>
          <p:cNvPr id="3" name="Content Placeholder 2"/>
          <p:cNvSpPr>
            <a:spLocks noGrp="1"/>
          </p:cNvSpPr>
          <p:nvPr>
            <p:ph idx="1"/>
          </p:nvPr>
        </p:nvSpPr>
        <p:spPr>
          <a:xfrm>
            <a:off x="4749552" y="2618912"/>
            <a:ext cx="3807779" cy="3324687"/>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rot="19140000">
            <a:off x="1297954" y="2253385"/>
            <a:ext cx="5794760" cy="623314"/>
          </a:xfrm>
        </p:spPr>
        <p:txBody>
          <a:bodyPr>
            <a:normAutofit/>
          </a:bodyPr>
          <a:lstStyle>
            <a:lvl1pPr marL="0" indent="0">
              <a:buNone/>
              <a:defRPr lang="en-US" sz="1400" b="1" kern="1200" dirty="0" smtClean="0">
                <a:solidFill>
                  <a:srgbClr val="FFFFFF"/>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marR="0" lvl="0" indent="0" algn="l" defTabSz="914400" rtl="0" eaLnBrk="1" fontAlgn="auto" latinLnBrk="0" hangingPunct="1">
              <a:lnSpc>
                <a:spcPct val="100000"/>
              </a:lnSpc>
              <a:spcBef>
                <a:spcPts val="300"/>
              </a:spcBef>
              <a:spcAft>
                <a:spcPts val="0"/>
              </a:spcAft>
              <a:buClr>
                <a:schemeClr val="accent1"/>
              </a:buClr>
              <a:buSzPct val="100000"/>
              <a:buFont typeface="Arial" pitchFamily="34" charset="0"/>
              <a:buNone/>
              <a:tabLst/>
              <a:defRPr/>
            </a:pPr>
            <a:r>
              <a:rPr lang="en-US" smtClean="0"/>
              <a:t>Click to edit Master text styles</a:t>
            </a:r>
          </a:p>
        </p:txBody>
      </p:sp>
      <p:sp>
        <p:nvSpPr>
          <p:cNvPr id="5" name="Date Placeholder 4"/>
          <p:cNvSpPr>
            <a:spLocks noGrp="1"/>
          </p:cNvSpPr>
          <p:nvPr>
            <p:ph type="dt" sz="half" idx="10"/>
          </p:nvPr>
        </p:nvSpPr>
        <p:spPr/>
        <p:txBody>
          <a:bodyPr/>
          <a:lstStyle/>
          <a:p>
            <a:fld id="{03453E71-94E8-4E74-B7AF-F373BC52714F}" type="datetimeFigureOut">
              <a:rPr lang="en-US" smtClean="0"/>
              <a:pPr/>
              <a:t>11/12/2015</a:t>
            </a:fld>
            <a:endParaRPr lang="en-US"/>
          </a:p>
        </p:txBody>
      </p:sp>
      <p:sp>
        <p:nvSpPr>
          <p:cNvPr id="6" name="Footer Placeholder 5"/>
          <p:cNvSpPr>
            <a:spLocks noGrp="1"/>
          </p:cNvSpPr>
          <p:nvPr>
            <p:ph type="ftr" sz="quarter" idx="11"/>
          </p:nvPr>
        </p:nvSpPr>
        <p:spPr/>
        <p:txBody>
          <a:bodyPr/>
          <a:lstStyle>
            <a:lvl1pPr>
              <a:defRPr>
                <a:solidFill>
                  <a:schemeClr val="tx2"/>
                </a:solidFill>
              </a:defRPr>
            </a:lvl1pPr>
          </a:lstStyle>
          <a:p>
            <a:endParaRPr lang="en-US"/>
          </a:p>
        </p:txBody>
      </p:sp>
      <p:sp>
        <p:nvSpPr>
          <p:cNvPr id="7" name="Slide Number Placeholder 6"/>
          <p:cNvSpPr>
            <a:spLocks noGrp="1"/>
          </p:cNvSpPr>
          <p:nvPr>
            <p:ph type="sldNum" sz="quarter" idx="12"/>
          </p:nvPr>
        </p:nvSpPr>
        <p:spPr>
          <a:ln>
            <a:solidFill>
              <a:schemeClr val="tx2"/>
            </a:solidFill>
          </a:ln>
        </p:spPr>
        <p:txBody>
          <a:bodyPr/>
          <a:lstStyle>
            <a:lvl1pPr>
              <a:defRPr>
                <a:solidFill>
                  <a:schemeClr val="tx2"/>
                </a:solidFill>
              </a:defRPr>
            </a:lvl1pPr>
          </a:lstStyle>
          <a:p>
            <a:fld id="{2044069C-335C-4383-AE0A-41023E0460F6}"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1" name="Picture Placeholder 10"/>
          <p:cNvSpPr>
            <a:spLocks noGrp="1"/>
          </p:cNvSpPr>
          <p:nvPr>
            <p:ph type="pic" sz="quarter" idx="14"/>
          </p:nvPr>
        </p:nvSpPr>
        <p:spPr>
          <a:xfrm>
            <a:off x="2028825" y="0"/>
            <a:ext cx="7115175" cy="6858000"/>
          </a:xfrm>
          <a:custGeom>
            <a:avLst/>
            <a:gdLst>
              <a:gd name="connsiteX0" fmla="*/ 0 w 7104888"/>
              <a:gd name="connsiteY0" fmla="*/ 0 h 6858000"/>
              <a:gd name="connsiteX1" fmla="*/ 7104888 w 7104888"/>
              <a:gd name="connsiteY1" fmla="*/ 0 h 6858000"/>
              <a:gd name="connsiteX2" fmla="*/ 7104888 w 7104888"/>
              <a:gd name="connsiteY2" fmla="*/ 6858000 h 6858000"/>
              <a:gd name="connsiteX3" fmla="*/ 0 w 7104888"/>
              <a:gd name="connsiteY3" fmla="*/ 6858000 h 6858000"/>
              <a:gd name="connsiteX4" fmla="*/ 0 w 7104888"/>
              <a:gd name="connsiteY4" fmla="*/ 0 h 6858000"/>
              <a:gd name="connsiteX0" fmla="*/ 0 w 7104888"/>
              <a:gd name="connsiteY0" fmla="*/ 0 h 6858000"/>
              <a:gd name="connsiteX1" fmla="*/ 5695188 w 7104888"/>
              <a:gd name="connsiteY1" fmla="*/ 0 h 6858000"/>
              <a:gd name="connsiteX2" fmla="*/ 7104888 w 7104888"/>
              <a:gd name="connsiteY2" fmla="*/ 0 h 6858000"/>
              <a:gd name="connsiteX3" fmla="*/ 7104888 w 7104888"/>
              <a:gd name="connsiteY3" fmla="*/ 6858000 h 6858000"/>
              <a:gd name="connsiteX4" fmla="*/ 0 w 7104888"/>
              <a:gd name="connsiteY4" fmla="*/ 6858000 h 6858000"/>
              <a:gd name="connsiteX5" fmla="*/ 0 w 7104888"/>
              <a:gd name="connsiteY5" fmla="*/ 0 h 6858000"/>
              <a:gd name="connsiteX0" fmla="*/ 10287 w 7115175"/>
              <a:gd name="connsiteY0" fmla="*/ 0 h 6858000"/>
              <a:gd name="connsiteX1" fmla="*/ 5705475 w 7115175"/>
              <a:gd name="connsiteY1" fmla="*/ 0 h 6858000"/>
              <a:gd name="connsiteX2" fmla="*/ 7115175 w 7115175"/>
              <a:gd name="connsiteY2" fmla="*/ 0 h 6858000"/>
              <a:gd name="connsiteX3" fmla="*/ 7115175 w 7115175"/>
              <a:gd name="connsiteY3" fmla="*/ 6858000 h 6858000"/>
              <a:gd name="connsiteX4" fmla="*/ 10287 w 7115175"/>
              <a:gd name="connsiteY4" fmla="*/ 6858000 h 6858000"/>
              <a:gd name="connsiteX5" fmla="*/ 0 w 7115175"/>
              <a:gd name="connsiteY5" fmla="*/ 5048250 h 6858000"/>
              <a:gd name="connsiteX6" fmla="*/ 10287 w 7115175"/>
              <a:gd name="connsiteY6" fmla="*/ 0 h 6858000"/>
              <a:gd name="connsiteX0" fmla="*/ 10287 w 7115175"/>
              <a:gd name="connsiteY0" fmla="*/ 0 h 6858000"/>
              <a:gd name="connsiteX1" fmla="*/ 5705475 w 7115175"/>
              <a:gd name="connsiteY1" fmla="*/ 0 h 6858000"/>
              <a:gd name="connsiteX2" fmla="*/ 7115175 w 7115175"/>
              <a:gd name="connsiteY2" fmla="*/ 0 h 6858000"/>
              <a:gd name="connsiteX3" fmla="*/ 7115175 w 7115175"/>
              <a:gd name="connsiteY3" fmla="*/ 6858000 h 6858000"/>
              <a:gd name="connsiteX4" fmla="*/ 1533526 w 7115175"/>
              <a:gd name="connsiteY4" fmla="*/ 6848475 h 6858000"/>
              <a:gd name="connsiteX5" fmla="*/ 10287 w 7115175"/>
              <a:gd name="connsiteY5" fmla="*/ 6858000 h 6858000"/>
              <a:gd name="connsiteX6" fmla="*/ 0 w 7115175"/>
              <a:gd name="connsiteY6" fmla="*/ 5048250 h 6858000"/>
              <a:gd name="connsiteX7" fmla="*/ 10287 w 7115175"/>
              <a:gd name="connsiteY7" fmla="*/ 0 h 6858000"/>
              <a:gd name="connsiteX0" fmla="*/ 10287 w 7115175"/>
              <a:gd name="connsiteY0" fmla="*/ 0 h 6858000"/>
              <a:gd name="connsiteX1" fmla="*/ 5705475 w 7115175"/>
              <a:gd name="connsiteY1" fmla="*/ 0 h 6858000"/>
              <a:gd name="connsiteX2" fmla="*/ 7115175 w 7115175"/>
              <a:gd name="connsiteY2" fmla="*/ 0 h 6858000"/>
              <a:gd name="connsiteX3" fmla="*/ 7115175 w 7115175"/>
              <a:gd name="connsiteY3" fmla="*/ 6858000 h 6858000"/>
              <a:gd name="connsiteX4" fmla="*/ 1533526 w 7115175"/>
              <a:gd name="connsiteY4" fmla="*/ 6848475 h 6858000"/>
              <a:gd name="connsiteX5" fmla="*/ 0 w 7115175"/>
              <a:gd name="connsiteY5" fmla="*/ 5048250 h 6858000"/>
              <a:gd name="connsiteX6" fmla="*/ 10287 w 7115175"/>
              <a:gd name="connsiteY6" fmla="*/ 0 h 6858000"/>
              <a:gd name="connsiteX0" fmla="*/ 0 w 7115175"/>
              <a:gd name="connsiteY0" fmla="*/ 5048250 h 6858000"/>
              <a:gd name="connsiteX1" fmla="*/ 5705475 w 7115175"/>
              <a:gd name="connsiteY1" fmla="*/ 0 h 6858000"/>
              <a:gd name="connsiteX2" fmla="*/ 7115175 w 7115175"/>
              <a:gd name="connsiteY2" fmla="*/ 0 h 6858000"/>
              <a:gd name="connsiteX3" fmla="*/ 7115175 w 7115175"/>
              <a:gd name="connsiteY3" fmla="*/ 6858000 h 6858000"/>
              <a:gd name="connsiteX4" fmla="*/ 1533526 w 7115175"/>
              <a:gd name="connsiteY4" fmla="*/ 6848475 h 6858000"/>
              <a:gd name="connsiteX5" fmla="*/ 0 w 7115175"/>
              <a:gd name="connsiteY5" fmla="*/ 504825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115175" h="6858000">
                <a:moveTo>
                  <a:pt x="0" y="5048250"/>
                </a:moveTo>
                <a:lnTo>
                  <a:pt x="5705475" y="0"/>
                </a:lnTo>
                <a:lnTo>
                  <a:pt x="7115175" y="0"/>
                </a:lnTo>
                <a:lnTo>
                  <a:pt x="7115175" y="6858000"/>
                </a:lnTo>
                <a:lnTo>
                  <a:pt x="1533526" y="6848475"/>
                </a:lnTo>
                <a:lnTo>
                  <a:pt x="0" y="5048250"/>
                </a:lnTo>
                <a:close/>
              </a:path>
            </a:pathLst>
          </a:custGeom>
          <a:solidFill>
            <a:schemeClr val="accent3">
              <a:alpha val="80000"/>
            </a:schemeClr>
          </a:solidFill>
        </p:spPr>
        <p:txBody>
          <a:bodyPr rIns="182880" anchor="ctr"/>
          <a:lstStyle>
            <a:lvl1pPr algn="r">
              <a:defRPr/>
            </a:lvl1pPr>
          </a:lstStyle>
          <a:p>
            <a:r>
              <a:rPr lang="en-US" smtClean="0"/>
              <a:t>Click icon to add picture</a:t>
            </a:r>
            <a:endParaRPr lang="en-US" dirty="0"/>
          </a:p>
        </p:txBody>
      </p:sp>
      <p:sp>
        <p:nvSpPr>
          <p:cNvPr id="9" name="Right Triangle 8"/>
          <p:cNvSpPr/>
          <p:nvPr/>
        </p:nvSpPr>
        <p:spPr>
          <a:xfrm>
            <a:off x="0" y="2647950"/>
            <a:ext cx="3571875" cy="4210050"/>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p:cNvSpPr/>
          <p:nvPr/>
        </p:nvSpPr>
        <p:spPr>
          <a:xfrm>
            <a:off x="0" y="5048250"/>
            <a:ext cx="3571875" cy="1809750"/>
          </a:xfrm>
          <a:custGeom>
            <a:avLst/>
            <a:gdLst>
              <a:gd name="connsiteX0" fmla="*/ 0 w 3571875"/>
              <a:gd name="connsiteY0" fmla="*/ 4210050 h 4210050"/>
              <a:gd name="connsiteX1" fmla="*/ 0 w 3571875"/>
              <a:gd name="connsiteY1" fmla="*/ 0 h 4210050"/>
              <a:gd name="connsiteX2" fmla="*/ 3571875 w 3571875"/>
              <a:gd name="connsiteY2" fmla="*/ 4210050 h 4210050"/>
              <a:gd name="connsiteX3" fmla="*/ 0 w 3571875"/>
              <a:gd name="connsiteY3" fmla="*/ 4210050 h 4210050"/>
              <a:gd name="connsiteX0" fmla="*/ 0 w 3571875"/>
              <a:gd name="connsiteY0" fmla="*/ 1809750 h 1809750"/>
              <a:gd name="connsiteX1" fmla="*/ 1895475 w 3571875"/>
              <a:gd name="connsiteY1" fmla="*/ 0 h 1809750"/>
              <a:gd name="connsiteX2" fmla="*/ 3571875 w 3571875"/>
              <a:gd name="connsiteY2" fmla="*/ 1809750 h 1809750"/>
              <a:gd name="connsiteX3" fmla="*/ 0 w 3571875"/>
              <a:gd name="connsiteY3" fmla="*/ 1809750 h 1809750"/>
              <a:gd name="connsiteX0" fmla="*/ 0 w 3571875"/>
              <a:gd name="connsiteY0" fmla="*/ 1809750 h 1809750"/>
              <a:gd name="connsiteX1" fmla="*/ 2038350 w 3571875"/>
              <a:gd name="connsiteY1" fmla="*/ 0 h 1809750"/>
              <a:gd name="connsiteX2" fmla="*/ 3571875 w 3571875"/>
              <a:gd name="connsiteY2" fmla="*/ 1809750 h 1809750"/>
              <a:gd name="connsiteX3" fmla="*/ 0 w 3571875"/>
              <a:gd name="connsiteY3" fmla="*/ 1809750 h 1809750"/>
            </a:gdLst>
            <a:ahLst/>
            <a:cxnLst>
              <a:cxn ang="0">
                <a:pos x="connsiteX0" y="connsiteY0"/>
              </a:cxn>
              <a:cxn ang="0">
                <a:pos x="connsiteX1" y="connsiteY1"/>
              </a:cxn>
              <a:cxn ang="0">
                <a:pos x="connsiteX2" y="connsiteY2"/>
              </a:cxn>
              <a:cxn ang="0">
                <a:pos x="connsiteX3" y="connsiteY3"/>
              </a:cxn>
            </a:cxnLst>
            <a:rect l="l" t="t" r="r" b="b"/>
            <a:pathLst>
              <a:path w="3571875" h="1809750">
                <a:moveTo>
                  <a:pt x="0" y="1809750"/>
                </a:moveTo>
                <a:lnTo>
                  <a:pt x="2038350" y="0"/>
                </a:lnTo>
                <a:lnTo>
                  <a:pt x="3571875" y="1809750"/>
                </a:lnTo>
                <a:lnTo>
                  <a:pt x="0" y="1809750"/>
                </a:lnTo>
                <a:close/>
              </a:path>
            </a:pathLst>
          </a:cu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rot="19140000">
            <a:off x="671197" y="1717501"/>
            <a:ext cx="5486400" cy="867444"/>
          </a:xfrm>
        </p:spPr>
        <p:txBody>
          <a:bodyPr anchor="b"/>
          <a:lstStyle>
            <a:lvl1pPr algn="l">
              <a:defRPr sz="2800" b="0">
                <a:latin typeface="+mj-lt"/>
              </a:defRPr>
            </a:lvl1pPr>
          </a:lstStyle>
          <a:p>
            <a:r>
              <a:rPr lang="en-US" smtClean="0"/>
              <a:t>Click to edit Master title style</a:t>
            </a:r>
            <a:endParaRPr lang="en-US" dirty="0"/>
          </a:p>
        </p:txBody>
      </p:sp>
      <p:sp>
        <p:nvSpPr>
          <p:cNvPr id="4" name="Text Placeholder 3"/>
          <p:cNvSpPr>
            <a:spLocks noGrp="1"/>
          </p:cNvSpPr>
          <p:nvPr>
            <p:ph type="body" sz="half" idx="2"/>
          </p:nvPr>
        </p:nvSpPr>
        <p:spPr>
          <a:xfrm rot="19140000">
            <a:off x="1143479" y="2180529"/>
            <a:ext cx="6096545" cy="740664"/>
          </a:xfrm>
        </p:spPr>
        <p:txBody>
          <a:bodyPr/>
          <a:lstStyle>
            <a:lvl1pPr marL="0" indent="0">
              <a:buNone/>
              <a:defRPr sz="14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3453E71-94E8-4E74-B7AF-F373BC52714F}" type="datetimeFigureOut">
              <a:rPr lang="en-US" smtClean="0"/>
              <a:pPr/>
              <a:t>11/12/2015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044069C-335C-4383-AE0A-41023E0460F6}"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Freeform 6"/>
          <p:cNvSpPr/>
          <p:nvPr/>
        </p:nvSpPr>
        <p:spPr>
          <a:xfrm>
            <a:off x="-2382" y="5050633"/>
            <a:ext cx="3574257" cy="1807368"/>
          </a:xfrm>
          <a:custGeom>
            <a:avLst/>
            <a:gdLst>
              <a:gd name="connsiteX0" fmla="*/ 0 w 3571875"/>
              <a:gd name="connsiteY0" fmla="*/ 4210050 h 4210050"/>
              <a:gd name="connsiteX1" fmla="*/ 0 w 3571875"/>
              <a:gd name="connsiteY1" fmla="*/ 0 h 4210050"/>
              <a:gd name="connsiteX2" fmla="*/ 3571875 w 3571875"/>
              <a:gd name="connsiteY2" fmla="*/ 4210050 h 4210050"/>
              <a:gd name="connsiteX3" fmla="*/ 0 w 3571875"/>
              <a:gd name="connsiteY3" fmla="*/ 4210050 h 4210050"/>
              <a:gd name="connsiteX0" fmla="*/ 0 w 3571875"/>
              <a:gd name="connsiteY0" fmla="*/ 4210050 h 4210050"/>
              <a:gd name="connsiteX1" fmla="*/ 0 w 3571875"/>
              <a:gd name="connsiteY1" fmla="*/ 0 h 4210050"/>
              <a:gd name="connsiteX2" fmla="*/ 2028825 w 3571875"/>
              <a:gd name="connsiteY2" fmla="*/ 2388394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205038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281238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76450 w 3571875"/>
              <a:gd name="connsiteY2" fmla="*/ 2274094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245519 w 3571875"/>
              <a:gd name="connsiteY2" fmla="*/ 2405063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38350 w 3571875"/>
              <a:gd name="connsiteY2" fmla="*/ 2405063 h 4210050"/>
              <a:gd name="connsiteX3" fmla="*/ 3571875 w 3571875"/>
              <a:gd name="connsiteY3" fmla="*/ 4210050 h 4210050"/>
              <a:gd name="connsiteX4" fmla="*/ 0 w 3571875"/>
              <a:gd name="connsiteY4" fmla="*/ 4210050 h 4210050"/>
              <a:gd name="connsiteX0" fmla="*/ 0 w 3571875"/>
              <a:gd name="connsiteY0" fmla="*/ 2433637 h 2433637"/>
              <a:gd name="connsiteX1" fmla="*/ 257175 w 3571875"/>
              <a:gd name="connsiteY1" fmla="*/ 0 h 2433637"/>
              <a:gd name="connsiteX2" fmla="*/ 2038350 w 3571875"/>
              <a:gd name="connsiteY2" fmla="*/ 628650 h 2433637"/>
              <a:gd name="connsiteX3" fmla="*/ 3571875 w 3571875"/>
              <a:gd name="connsiteY3" fmla="*/ 2433637 h 2433637"/>
              <a:gd name="connsiteX4" fmla="*/ 0 w 3571875"/>
              <a:gd name="connsiteY4" fmla="*/ 2433637 h 2433637"/>
              <a:gd name="connsiteX0" fmla="*/ 2382 w 3574257"/>
              <a:gd name="connsiteY0" fmla="*/ 1807368 h 1807368"/>
              <a:gd name="connsiteX1" fmla="*/ 0 w 3574257"/>
              <a:gd name="connsiteY1" fmla="*/ 0 h 1807368"/>
              <a:gd name="connsiteX2" fmla="*/ 2040732 w 3574257"/>
              <a:gd name="connsiteY2" fmla="*/ 2381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924051 w 3574257"/>
              <a:gd name="connsiteY2" fmla="*/ 307181 h 1807368"/>
              <a:gd name="connsiteX3" fmla="*/ 3574257 w 3574257"/>
              <a:gd name="connsiteY3" fmla="*/ 1807368 h 1807368"/>
              <a:gd name="connsiteX4" fmla="*/ 2382 w 3574257"/>
              <a:gd name="connsiteY4" fmla="*/ 1807368 h 1807368"/>
              <a:gd name="connsiteX0" fmla="*/ 2382 w 3574257"/>
              <a:gd name="connsiteY0" fmla="*/ 1809749 h 1809749"/>
              <a:gd name="connsiteX1" fmla="*/ 0 w 3574257"/>
              <a:gd name="connsiteY1" fmla="*/ 2381 h 1809749"/>
              <a:gd name="connsiteX2" fmla="*/ 2038351 w 3574257"/>
              <a:gd name="connsiteY2" fmla="*/ 0 h 1809749"/>
              <a:gd name="connsiteX3" fmla="*/ 3574257 w 3574257"/>
              <a:gd name="connsiteY3" fmla="*/ 1809749 h 1809749"/>
              <a:gd name="connsiteX4" fmla="*/ 2382 w 3574257"/>
              <a:gd name="connsiteY4" fmla="*/ 1809749 h 1809749"/>
              <a:gd name="connsiteX0" fmla="*/ 2382 w 3574257"/>
              <a:gd name="connsiteY0" fmla="*/ 1807368 h 1807368"/>
              <a:gd name="connsiteX1" fmla="*/ 0 w 3574257"/>
              <a:gd name="connsiteY1" fmla="*/ 0 h 1807368"/>
              <a:gd name="connsiteX2" fmla="*/ 1640682 w 3574257"/>
              <a:gd name="connsiteY2" fmla="*/ 450057 h 1807368"/>
              <a:gd name="connsiteX3" fmla="*/ 3574257 w 3574257"/>
              <a:gd name="connsiteY3" fmla="*/ 1807368 h 1807368"/>
              <a:gd name="connsiteX4" fmla="*/ 2382 w 3574257"/>
              <a:gd name="connsiteY4" fmla="*/ 1807368 h 1807368"/>
              <a:gd name="connsiteX0" fmla="*/ 2382 w 3574257"/>
              <a:gd name="connsiteY0" fmla="*/ 1809749 h 1809749"/>
              <a:gd name="connsiteX1" fmla="*/ 0 w 3574257"/>
              <a:gd name="connsiteY1" fmla="*/ 2381 h 1809749"/>
              <a:gd name="connsiteX2" fmla="*/ 2038351 w 3574257"/>
              <a:gd name="connsiteY2" fmla="*/ 0 h 1809749"/>
              <a:gd name="connsiteX3" fmla="*/ 3574257 w 3574257"/>
              <a:gd name="connsiteY3" fmla="*/ 1809749 h 1809749"/>
              <a:gd name="connsiteX4" fmla="*/ 2382 w 3574257"/>
              <a:gd name="connsiteY4" fmla="*/ 1809749 h 1809749"/>
              <a:gd name="connsiteX0" fmla="*/ 2382 w 3574257"/>
              <a:gd name="connsiteY0" fmla="*/ 1807368 h 1807368"/>
              <a:gd name="connsiteX1" fmla="*/ 0 w 3574257"/>
              <a:gd name="connsiteY1" fmla="*/ 0 h 1807368"/>
              <a:gd name="connsiteX2" fmla="*/ 1657351 w 3574257"/>
              <a:gd name="connsiteY2" fmla="*/ 230982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2040732 w 3574257"/>
              <a:gd name="connsiteY2" fmla="*/ 2382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774032 w 3574257"/>
              <a:gd name="connsiteY2" fmla="*/ 161925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969294 w 3574257"/>
              <a:gd name="connsiteY2" fmla="*/ 21432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819275 w 3574257"/>
              <a:gd name="connsiteY2" fmla="*/ 200026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2045494 w 3574257"/>
              <a:gd name="connsiteY2" fmla="*/ 1 h 1807368"/>
              <a:gd name="connsiteX3" fmla="*/ 3574257 w 3574257"/>
              <a:gd name="connsiteY3" fmla="*/ 1807368 h 1807368"/>
              <a:gd name="connsiteX4" fmla="*/ 2382 w 3574257"/>
              <a:gd name="connsiteY4" fmla="*/ 1807368 h 18073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74257" h="1807368">
                <a:moveTo>
                  <a:pt x="2382" y="1807368"/>
                </a:moveTo>
                <a:lnTo>
                  <a:pt x="0" y="0"/>
                </a:lnTo>
                <a:lnTo>
                  <a:pt x="2045494" y="1"/>
                </a:lnTo>
                <a:lnTo>
                  <a:pt x="3574257" y="1807368"/>
                </a:lnTo>
                <a:lnTo>
                  <a:pt x="2382" y="1807368"/>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7"/>
          <p:cNvSpPr/>
          <p:nvPr/>
        </p:nvSpPr>
        <p:spPr>
          <a:xfrm>
            <a:off x="-2380" y="5051292"/>
            <a:ext cx="9146380" cy="1806709"/>
          </a:xfrm>
          <a:custGeom>
            <a:avLst/>
            <a:gdLst>
              <a:gd name="connsiteX0" fmla="*/ 0 w 3350419"/>
              <a:gd name="connsiteY0" fmla="*/ 2081213 h 2083594"/>
              <a:gd name="connsiteX1" fmla="*/ 3031331 w 3350419"/>
              <a:gd name="connsiteY1" fmla="*/ 0 h 2083594"/>
              <a:gd name="connsiteX2" fmla="*/ 3350419 w 3350419"/>
              <a:gd name="connsiteY2" fmla="*/ 80963 h 2083594"/>
              <a:gd name="connsiteX3" fmla="*/ 3350419 w 3350419"/>
              <a:gd name="connsiteY3" fmla="*/ 2083594 h 2083594"/>
              <a:gd name="connsiteX4" fmla="*/ 0 w 3350419"/>
              <a:gd name="connsiteY4" fmla="*/ 2081213 h 2083594"/>
              <a:gd name="connsiteX0" fmla="*/ 0 w 3112294"/>
              <a:gd name="connsiteY0" fmla="*/ 2019301 h 2083594"/>
              <a:gd name="connsiteX1" fmla="*/ 2793206 w 3112294"/>
              <a:gd name="connsiteY1" fmla="*/ 0 h 2083594"/>
              <a:gd name="connsiteX2" fmla="*/ 3112294 w 3112294"/>
              <a:gd name="connsiteY2" fmla="*/ 80963 h 2083594"/>
              <a:gd name="connsiteX3" fmla="*/ 3112294 w 3112294"/>
              <a:gd name="connsiteY3" fmla="*/ 2083594 h 2083594"/>
              <a:gd name="connsiteX4" fmla="*/ 0 w 3112294"/>
              <a:gd name="connsiteY4" fmla="*/ 2019301 h 2083594"/>
              <a:gd name="connsiteX0" fmla="*/ 0 w 3345656"/>
              <a:gd name="connsiteY0" fmla="*/ 2097882 h 2097882"/>
              <a:gd name="connsiteX1" fmla="*/ 3026568 w 3345656"/>
              <a:gd name="connsiteY1" fmla="*/ 0 h 2097882"/>
              <a:gd name="connsiteX2" fmla="*/ 3345656 w 3345656"/>
              <a:gd name="connsiteY2" fmla="*/ 80963 h 2097882"/>
              <a:gd name="connsiteX3" fmla="*/ 3345656 w 3345656"/>
              <a:gd name="connsiteY3" fmla="*/ 2083594 h 2097882"/>
              <a:gd name="connsiteX4" fmla="*/ 0 w 3345656"/>
              <a:gd name="connsiteY4" fmla="*/ 2097882 h 2097882"/>
              <a:gd name="connsiteX0" fmla="*/ 0 w 2800350"/>
              <a:gd name="connsiteY0" fmla="*/ 1935957 h 2083594"/>
              <a:gd name="connsiteX1" fmla="*/ 2481262 w 2800350"/>
              <a:gd name="connsiteY1" fmla="*/ 0 h 2083594"/>
              <a:gd name="connsiteX2" fmla="*/ 2800350 w 2800350"/>
              <a:gd name="connsiteY2" fmla="*/ 80963 h 2083594"/>
              <a:gd name="connsiteX3" fmla="*/ 2800350 w 2800350"/>
              <a:gd name="connsiteY3" fmla="*/ 2083594 h 2083594"/>
              <a:gd name="connsiteX4" fmla="*/ 0 w 2800350"/>
              <a:gd name="connsiteY4" fmla="*/ 1935957 h 2083594"/>
              <a:gd name="connsiteX0" fmla="*/ 0 w 3352800"/>
              <a:gd name="connsiteY0" fmla="*/ 2083594 h 2083594"/>
              <a:gd name="connsiteX1" fmla="*/ 3033712 w 3352800"/>
              <a:gd name="connsiteY1" fmla="*/ 0 h 2083594"/>
              <a:gd name="connsiteX2" fmla="*/ 3352800 w 3352800"/>
              <a:gd name="connsiteY2" fmla="*/ 80963 h 2083594"/>
              <a:gd name="connsiteX3" fmla="*/ 3352800 w 3352800"/>
              <a:gd name="connsiteY3" fmla="*/ 2083594 h 2083594"/>
              <a:gd name="connsiteX4" fmla="*/ 0 w 3352800"/>
              <a:gd name="connsiteY4" fmla="*/ 2083594 h 2083594"/>
              <a:gd name="connsiteX0" fmla="*/ 0 w 3352800"/>
              <a:gd name="connsiteY0" fmla="*/ 2002631 h 2002631"/>
              <a:gd name="connsiteX1" fmla="*/ 3033712 w 3352800"/>
              <a:gd name="connsiteY1" fmla="*/ 15716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988469 w 3352800"/>
              <a:gd name="connsiteY1" fmla="*/ 59530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3966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45314 w 3352800"/>
              <a:gd name="connsiteY1" fmla="*/ 1224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4839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75865 w 3352800"/>
              <a:gd name="connsiteY1" fmla="*/ 8178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901 h 2002901"/>
              <a:gd name="connsiteX1" fmla="*/ 2836585 w 3352800"/>
              <a:gd name="connsiteY1" fmla="*/ 0 h 2002901"/>
              <a:gd name="connsiteX2" fmla="*/ 3352800 w 3352800"/>
              <a:gd name="connsiteY2" fmla="*/ 270 h 2002901"/>
              <a:gd name="connsiteX3" fmla="*/ 3352800 w 3352800"/>
              <a:gd name="connsiteY3" fmla="*/ 2002901 h 2002901"/>
              <a:gd name="connsiteX4" fmla="*/ 0 w 3352800"/>
              <a:gd name="connsiteY4" fmla="*/ 2002901 h 2002901"/>
              <a:gd name="connsiteX0" fmla="*/ 0 w 3352800"/>
              <a:gd name="connsiteY0" fmla="*/ 2002631 h 2002631"/>
              <a:gd name="connsiteX1" fmla="*/ 754045 w 3352800"/>
              <a:gd name="connsiteY1" fmla="*/ 146832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534305 h 534305"/>
              <a:gd name="connsiteX1" fmla="*/ 754045 w 3352800"/>
              <a:gd name="connsiteY1" fmla="*/ 0 h 534305"/>
              <a:gd name="connsiteX2" fmla="*/ 3352800 w 3352800"/>
              <a:gd name="connsiteY2" fmla="*/ 7687 h 534305"/>
              <a:gd name="connsiteX3" fmla="*/ 3352800 w 3352800"/>
              <a:gd name="connsiteY3" fmla="*/ 534305 h 534305"/>
              <a:gd name="connsiteX4" fmla="*/ 0 w 3352800"/>
              <a:gd name="connsiteY4" fmla="*/ 534305 h 534305"/>
              <a:gd name="connsiteX0" fmla="*/ 0 w 3352800"/>
              <a:gd name="connsiteY0" fmla="*/ 534305 h 534305"/>
              <a:gd name="connsiteX1" fmla="*/ 754045 w 3352800"/>
              <a:gd name="connsiteY1" fmla="*/ 0 h 534305"/>
              <a:gd name="connsiteX2" fmla="*/ 3352800 w 3352800"/>
              <a:gd name="connsiteY2" fmla="*/ 7687 h 534305"/>
              <a:gd name="connsiteX3" fmla="*/ 3352800 w 3352800"/>
              <a:gd name="connsiteY3" fmla="*/ 534305 h 534305"/>
              <a:gd name="connsiteX4" fmla="*/ 0 w 3352800"/>
              <a:gd name="connsiteY4" fmla="*/ 534305 h 534305"/>
              <a:gd name="connsiteX0" fmla="*/ 0 w 3352800"/>
              <a:gd name="connsiteY0" fmla="*/ 526618 h 526618"/>
              <a:gd name="connsiteX1" fmla="*/ 980611 w 3352800"/>
              <a:gd name="connsiteY1" fmla="*/ 93681 h 526618"/>
              <a:gd name="connsiteX2" fmla="*/ 3352800 w 3352800"/>
              <a:gd name="connsiteY2" fmla="*/ 0 h 526618"/>
              <a:gd name="connsiteX3" fmla="*/ 3352800 w 3352800"/>
              <a:gd name="connsiteY3" fmla="*/ 526618 h 526618"/>
              <a:gd name="connsiteX4" fmla="*/ 0 w 3352800"/>
              <a:gd name="connsiteY4" fmla="*/ 526618 h 526618"/>
              <a:gd name="connsiteX0" fmla="*/ 0 w 3352800"/>
              <a:gd name="connsiteY0" fmla="*/ 526888 h 526888"/>
              <a:gd name="connsiteX1" fmla="*/ 744735 w 3352800"/>
              <a:gd name="connsiteY1" fmla="*/ 0 h 526888"/>
              <a:gd name="connsiteX2" fmla="*/ 3352800 w 3352800"/>
              <a:gd name="connsiteY2" fmla="*/ 270 h 526888"/>
              <a:gd name="connsiteX3" fmla="*/ 3352800 w 3352800"/>
              <a:gd name="connsiteY3" fmla="*/ 526888 h 526888"/>
              <a:gd name="connsiteX4" fmla="*/ 0 w 3352800"/>
              <a:gd name="connsiteY4" fmla="*/ 526888 h 526888"/>
              <a:gd name="connsiteX0" fmla="*/ 0 w 3352800"/>
              <a:gd name="connsiteY0" fmla="*/ 526618 h 526618"/>
              <a:gd name="connsiteX1" fmla="*/ 811948 w 3352800"/>
              <a:gd name="connsiteY1" fmla="*/ 60921 h 526618"/>
              <a:gd name="connsiteX2" fmla="*/ 3352800 w 3352800"/>
              <a:gd name="connsiteY2" fmla="*/ 0 h 526618"/>
              <a:gd name="connsiteX3" fmla="*/ 3352800 w 3352800"/>
              <a:gd name="connsiteY3" fmla="*/ 526618 h 526618"/>
              <a:gd name="connsiteX4" fmla="*/ 0 w 3352800"/>
              <a:gd name="connsiteY4" fmla="*/ 526618 h 526618"/>
              <a:gd name="connsiteX0" fmla="*/ 0 w 3352800"/>
              <a:gd name="connsiteY0" fmla="*/ 527584 h 527584"/>
              <a:gd name="connsiteX1" fmla="*/ 751718 w 3352800"/>
              <a:gd name="connsiteY1" fmla="*/ 0 h 527584"/>
              <a:gd name="connsiteX2" fmla="*/ 3352800 w 3352800"/>
              <a:gd name="connsiteY2" fmla="*/ 966 h 527584"/>
              <a:gd name="connsiteX3" fmla="*/ 3352800 w 3352800"/>
              <a:gd name="connsiteY3" fmla="*/ 527584 h 527584"/>
              <a:gd name="connsiteX4" fmla="*/ 0 w 3352800"/>
              <a:gd name="connsiteY4" fmla="*/ 527584 h 527584"/>
              <a:gd name="connsiteX0" fmla="*/ 0 w 3352800"/>
              <a:gd name="connsiteY0" fmla="*/ 527584 h 527584"/>
              <a:gd name="connsiteX1" fmla="*/ 751718 w 3352800"/>
              <a:gd name="connsiteY1" fmla="*/ 0 h 527584"/>
              <a:gd name="connsiteX2" fmla="*/ 3241069 w 3352800"/>
              <a:gd name="connsiteY2" fmla="*/ 94144 h 527584"/>
              <a:gd name="connsiteX3" fmla="*/ 3352800 w 3352800"/>
              <a:gd name="connsiteY3" fmla="*/ 527584 h 527584"/>
              <a:gd name="connsiteX4" fmla="*/ 0 w 3352800"/>
              <a:gd name="connsiteY4" fmla="*/ 527584 h 527584"/>
              <a:gd name="connsiteX0" fmla="*/ 0 w 3352800"/>
              <a:gd name="connsiteY0" fmla="*/ 527584 h 527584"/>
              <a:gd name="connsiteX1" fmla="*/ 751718 w 3352800"/>
              <a:gd name="connsiteY1" fmla="*/ 0 h 527584"/>
              <a:gd name="connsiteX2" fmla="*/ 3352800 w 3352800"/>
              <a:gd name="connsiteY2" fmla="*/ 271 h 527584"/>
              <a:gd name="connsiteX3" fmla="*/ 3352800 w 3352800"/>
              <a:gd name="connsiteY3" fmla="*/ 527584 h 527584"/>
              <a:gd name="connsiteX4" fmla="*/ 0 w 3352800"/>
              <a:gd name="connsiteY4" fmla="*/ 527584 h 527584"/>
              <a:gd name="connsiteX0" fmla="*/ 0 w 3352800"/>
              <a:gd name="connsiteY0" fmla="*/ 527313 h 527313"/>
              <a:gd name="connsiteX1" fmla="*/ 900984 w 3352800"/>
              <a:gd name="connsiteY1" fmla="*/ 97774 h 527313"/>
              <a:gd name="connsiteX2" fmla="*/ 3352800 w 3352800"/>
              <a:gd name="connsiteY2" fmla="*/ 0 h 527313"/>
              <a:gd name="connsiteX3" fmla="*/ 3352800 w 3352800"/>
              <a:gd name="connsiteY3" fmla="*/ 527313 h 527313"/>
              <a:gd name="connsiteX4" fmla="*/ 0 w 3352800"/>
              <a:gd name="connsiteY4" fmla="*/ 527313 h 527313"/>
              <a:gd name="connsiteX0" fmla="*/ 0 w 3352800"/>
              <a:gd name="connsiteY0" fmla="*/ 527584 h 527584"/>
              <a:gd name="connsiteX1" fmla="*/ 748227 w 3352800"/>
              <a:gd name="connsiteY1" fmla="*/ 0 h 527584"/>
              <a:gd name="connsiteX2" fmla="*/ 3352800 w 3352800"/>
              <a:gd name="connsiteY2" fmla="*/ 271 h 527584"/>
              <a:gd name="connsiteX3" fmla="*/ 3352800 w 3352800"/>
              <a:gd name="connsiteY3" fmla="*/ 527584 h 527584"/>
              <a:gd name="connsiteX4" fmla="*/ 0 w 3352800"/>
              <a:gd name="connsiteY4" fmla="*/ 527584 h 5275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2800" h="527584">
                <a:moveTo>
                  <a:pt x="0" y="527584"/>
                </a:moveTo>
                <a:lnTo>
                  <a:pt x="748227" y="0"/>
                </a:lnTo>
                <a:lnTo>
                  <a:pt x="3352800" y="271"/>
                </a:lnTo>
                <a:lnTo>
                  <a:pt x="3352800" y="527584"/>
                </a:lnTo>
                <a:lnTo>
                  <a:pt x="0" y="527584"/>
                </a:lnTo>
                <a:close/>
              </a:path>
            </a:pathLst>
          </a:cu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22960" y="365760"/>
            <a:ext cx="7520940" cy="548640"/>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822960" y="1100628"/>
            <a:ext cx="7520940" cy="3579849"/>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rot="19140000">
            <a:off x="201168" y="5870448"/>
            <a:ext cx="2176272" cy="201168"/>
          </a:xfrm>
          <a:prstGeom prst="rect">
            <a:avLst/>
          </a:prstGeom>
        </p:spPr>
        <p:txBody>
          <a:bodyPr vert="horz" lIns="91440" tIns="45720" rIns="91440" bIns="45720" rtlCol="0" anchor="ctr"/>
          <a:lstStyle>
            <a:lvl1pPr algn="l">
              <a:defRPr sz="1200">
                <a:solidFill>
                  <a:srgbClr val="FFFFFF"/>
                </a:solidFill>
              </a:defRPr>
            </a:lvl1pPr>
          </a:lstStyle>
          <a:p>
            <a:fld id="{03453E71-94E8-4E74-B7AF-F373BC52714F}" type="datetimeFigureOut">
              <a:rPr lang="en-US" smtClean="0"/>
              <a:pPr/>
              <a:t>11/12/2015</a:t>
            </a:fld>
            <a:endParaRPr lang="en-US"/>
          </a:p>
        </p:txBody>
      </p:sp>
      <p:sp>
        <p:nvSpPr>
          <p:cNvPr id="5" name="Footer Placeholder 4"/>
          <p:cNvSpPr>
            <a:spLocks noGrp="1"/>
          </p:cNvSpPr>
          <p:nvPr>
            <p:ph type="ftr" sz="quarter" idx="3"/>
          </p:nvPr>
        </p:nvSpPr>
        <p:spPr>
          <a:xfrm>
            <a:off x="3517514" y="6285122"/>
            <a:ext cx="4724400" cy="274320"/>
          </a:xfrm>
          <a:prstGeom prst="rect">
            <a:avLst/>
          </a:prstGeom>
        </p:spPr>
        <p:txBody>
          <a:bodyPr vert="horz" lIns="91440" tIns="45720" rIns="91440" bIns="45720" rtlCol="0" anchor="ctr"/>
          <a:lstStyle>
            <a:lvl1pPr algn="r">
              <a:defRPr sz="1000" cap="all" spc="200" baseline="0">
                <a:solidFill>
                  <a:srgbClr val="FFFFFF"/>
                </a:solidFill>
              </a:defRPr>
            </a:lvl1pPr>
          </a:lstStyle>
          <a:p>
            <a:endParaRPr lang="en-US"/>
          </a:p>
        </p:txBody>
      </p:sp>
      <p:sp>
        <p:nvSpPr>
          <p:cNvPr id="6" name="Slide Number Placeholder 5"/>
          <p:cNvSpPr>
            <a:spLocks noGrp="1"/>
          </p:cNvSpPr>
          <p:nvPr>
            <p:ph type="sldNum" sz="quarter" idx="4"/>
          </p:nvPr>
        </p:nvSpPr>
        <p:spPr>
          <a:xfrm>
            <a:off x="8401038" y="6170822"/>
            <a:ext cx="502920" cy="502920"/>
          </a:xfrm>
          <a:prstGeom prst="ellipse">
            <a:avLst/>
          </a:prstGeom>
          <a:ln w="19050">
            <a:solidFill>
              <a:srgbClr val="FFFFFF"/>
            </a:solidFill>
          </a:ln>
        </p:spPr>
        <p:txBody>
          <a:bodyPr vert="horz" lIns="9144" tIns="9144" rIns="9144" bIns="9144" rtlCol="0" anchor="ctr">
            <a:normAutofit/>
          </a:bodyPr>
          <a:lstStyle>
            <a:lvl1pPr algn="ctr">
              <a:defRPr sz="1650">
                <a:solidFill>
                  <a:srgbClr val="FFFFFF"/>
                </a:solidFill>
              </a:defRPr>
            </a:lvl1pPr>
          </a:lstStyle>
          <a:p>
            <a:fld id="{2044069C-335C-4383-AE0A-41023E0460F6}"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spcBef>
          <a:spcPct val="0"/>
        </a:spcBef>
        <a:buNone/>
        <a:defRPr sz="2800" kern="1200" cap="all" baseline="0">
          <a:solidFill>
            <a:schemeClr val="tx1"/>
          </a:solidFill>
          <a:latin typeface="+mj-lt"/>
          <a:ea typeface="+mj-ea"/>
          <a:cs typeface="+mj-cs"/>
        </a:defRPr>
      </a:lvl1pPr>
    </p:titleStyle>
    <p:bodyStyle>
      <a:lvl1pPr marL="342900" indent="-342900" algn="l" defTabSz="914400" rtl="0" eaLnBrk="1" latinLnBrk="0" hangingPunct="1">
        <a:spcBef>
          <a:spcPts val="800"/>
        </a:spcBef>
        <a:buFont typeface="Arial" pitchFamily="34" charset="0"/>
        <a:buNone/>
        <a:defRPr sz="1600" b="1" kern="1200">
          <a:solidFill>
            <a:schemeClr val="tx1"/>
          </a:solidFill>
          <a:latin typeface="+mn-lt"/>
          <a:ea typeface="+mn-ea"/>
          <a:cs typeface="+mn-cs"/>
        </a:defRPr>
      </a:lvl1pPr>
      <a:lvl2pPr marL="173736" indent="-173736"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2pPr>
      <a:lvl3pPr marL="402336" indent="-164592"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3pPr>
      <a:lvl4pPr marL="630936" indent="-164592"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4pPr>
      <a:lvl5pPr marL="859536" indent="-173736"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5pPr>
      <a:lvl6pPr marL="1097280" indent="-173736"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6pPr>
      <a:lvl7pPr marL="1353312"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7pPr>
      <a:lvl8pPr marL="1581912"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8pPr>
      <a:lvl9pPr marL="1792224"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19.emf"/><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62000" y="1524000"/>
            <a:ext cx="7772400" cy="1470025"/>
          </a:xfrm>
        </p:spPr>
        <p:txBody>
          <a:bodyPr>
            <a:normAutofit fontScale="90000"/>
          </a:bodyPr>
          <a:lstStyle/>
          <a:p>
            <a:r>
              <a:rPr lang="it-IT" dirty="0"/>
              <a:t>Development of Novel Talus Implant based on Artificial Neural Network prediction of Talus Morphological Parameters</a:t>
            </a:r>
            <a:endParaRPr lang="en-US" dirty="0"/>
          </a:p>
        </p:txBody>
      </p:sp>
      <p:sp>
        <p:nvSpPr>
          <p:cNvPr id="5" name="Subtitle 4"/>
          <p:cNvSpPr>
            <a:spLocks noGrp="1"/>
          </p:cNvSpPr>
          <p:nvPr>
            <p:ph type="subTitle" idx="1"/>
          </p:nvPr>
        </p:nvSpPr>
        <p:spPr/>
        <p:txBody>
          <a:bodyPr/>
          <a:lstStyle/>
          <a:p>
            <a:endParaRPr lang="en-US" dirty="0"/>
          </a:p>
        </p:txBody>
      </p:sp>
    </p:spTree>
    <p:extLst>
      <p:ext uri="{BB962C8B-B14F-4D97-AF65-F5344CB8AC3E}">
        <p14:creationId xmlns:p14="http://schemas.microsoft.com/office/powerpoint/2010/main" val="167637116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sp>
        <p:nvSpPr>
          <p:cNvPr id="4" name="TextBox 3"/>
          <p:cNvSpPr txBox="1"/>
          <p:nvPr/>
        </p:nvSpPr>
        <p:spPr>
          <a:xfrm>
            <a:off x="1828800" y="2907144"/>
            <a:ext cx="6553200" cy="1015663"/>
          </a:xfrm>
          <a:prstGeom prst="rect">
            <a:avLst/>
          </a:prstGeom>
          <a:noFill/>
        </p:spPr>
        <p:txBody>
          <a:bodyPr wrap="square" rtlCol="0">
            <a:spAutoFit/>
          </a:bodyPr>
          <a:lstStyle/>
          <a:p>
            <a:r>
              <a:rPr lang="en-US" sz="6000" b="1" dirty="0" smtClean="0"/>
              <a:t>METHODOLOGY</a:t>
            </a:r>
            <a:endParaRPr lang="en-US" sz="6000" b="1" dirty="0"/>
          </a:p>
        </p:txBody>
      </p:sp>
    </p:spTree>
    <p:extLst>
      <p:ext uri="{BB962C8B-B14F-4D97-AF65-F5344CB8AC3E}">
        <p14:creationId xmlns:p14="http://schemas.microsoft.com/office/powerpoint/2010/main" val="151568769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rotWithShape="1">
          <a:blip r:embed="rId2"/>
          <a:srcRect l="22989" t="20966" r="52337" b="8322"/>
          <a:stretch/>
        </p:blipFill>
        <p:spPr>
          <a:xfrm>
            <a:off x="1981200" y="-4928"/>
            <a:ext cx="5105400" cy="6833991"/>
          </a:xfrm>
          <a:prstGeom prst="rect">
            <a:avLst/>
          </a:prstGeom>
        </p:spPr>
      </p:pic>
    </p:spTree>
    <p:extLst>
      <p:ext uri="{BB962C8B-B14F-4D97-AF65-F5344CB8AC3E}">
        <p14:creationId xmlns:p14="http://schemas.microsoft.com/office/powerpoint/2010/main" val="292677607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rotWithShape="1">
          <a:blip r:embed="rId2"/>
          <a:srcRect l="57548" t="29691" r="18218" b="41138"/>
          <a:stretch/>
        </p:blipFill>
        <p:spPr>
          <a:xfrm>
            <a:off x="1143000" y="1371600"/>
            <a:ext cx="6477000" cy="4383396"/>
          </a:xfrm>
          <a:prstGeom prst="rect">
            <a:avLst/>
          </a:prstGeom>
        </p:spPr>
      </p:pic>
    </p:spTree>
    <p:extLst>
      <p:ext uri="{BB962C8B-B14F-4D97-AF65-F5344CB8AC3E}">
        <p14:creationId xmlns:p14="http://schemas.microsoft.com/office/powerpoint/2010/main" val="371516688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295400" y="335846"/>
            <a:ext cx="7162800" cy="4247317"/>
          </a:xfrm>
          <a:prstGeom prst="rect">
            <a:avLst/>
          </a:prstGeom>
        </p:spPr>
        <p:txBody>
          <a:bodyPr wrap="square">
            <a:spAutoFit/>
          </a:bodyPr>
          <a:lstStyle/>
          <a:p>
            <a:r>
              <a:rPr lang="en-GB" b="1" dirty="0" smtClean="0"/>
              <a:t>3D </a:t>
            </a:r>
            <a:r>
              <a:rPr lang="en-GB" b="1" dirty="0"/>
              <a:t>CT Data</a:t>
            </a:r>
            <a:endParaRPr lang="en-US" dirty="0"/>
          </a:p>
          <a:p>
            <a:r>
              <a:rPr lang="en-GB" b="1" dirty="0"/>
              <a:t> </a:t>
            </a:r>
            <a:endParaRPr lang="en-US" dirty="0"/>
          </a:p>
          <a:p>
            <a:r>
              <a:rPr lang="en-GB" b="1" dirty="0"/>
              <a:t> </a:t>
            </a:r>
            <a:endParaRPr lang="en-US" dirty="0"/>
          </a:p>
          <a:p>
            <a:pPr algn="just"/>
            <a:r>
              <a:rPr lang="en-GB" dirty="0"/>
              <a:t>The approval to conduct the Computed Tomography (CT) scan was obtained from the Ethical Committee from the Clinical Research Centre (CRC), Hospital </a:t>
            </a:r>
            <a:r>
              <a:rPr lang="en-GB" dirty="0" err="1"/>
              <a:t>Tengku</a:t>
            </a:r>
            <a:r>
              <a:rPr lang="en-GB" dirty="0"/>
              <a:t> </a:t>
            </a:r>
            <a:r>
              <a:rPr lang="en-GB" dirty="0" err="1"/>
              <a:t>Ampuan</a:t>
            </a:r>
            <a:r>
              <a:rPr lang="en-GB" dirty="0"/>
              <a:t> </a:t>
            </a:r>
            <a:r>
              <a:rPr lang="en-GB" dirty="0" err="1"/>
              <a:t>Afzan</a:t>
            </a:r>
            <a:r>
              <a:rPr lang="en-GB" dirty="0"/>
              <a:t>, Kuantan, Malaysia. Ninety nine (99) individuals were randomly recruited for this study. The inclusion criteria of each subject were normal lower limb alignment, no clinical symptoms or sign of ankle arthritis and a normal anatomical profile of talus. Subjects with a known history of trauma to the lower limb or congenital abnormalities were excluded from this study. A four-row multi-slice CT scanner (</a:t>
            </a:r>
            <a:r>
              <a:rPr lang="en-GB" dirty="0" err="1"/>
              <a:t>Somatom</a:t>
            </a:r>
            <a:r>
              <a:rPr lang="en-GB" dirty="0"/>
              <a:t>, Volume Zoom, SIEMENS) was used with 3mm slice thickness and recon increment of 1.5mm. During the scanning procedure, the foot was placed within a custom-designed foot jig to standardise the position and angulations of the lower limb. </a:t>
            </a:r>
            <a:endParaRPr lang="en-US" dirty="0"/>
          </a:p>
        </p:txBody>
      </p:sp>
    </p:spTree>
    <p:extLst>
      <p:ext uri="{BB962C8B-B14F-4D97-AF65-F5344CB8AC3E}">
        <p14:creationId xmlns:p14="http://schemas.microsoft.com/office/powerpoint/2010/main" val="124647808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371600" y="533400"/>
            <a:ext cx="6934200" cy="3139321"/>
          </a:xfrm>
          <a:prstGeom prst="rect">
            <a:avLst/>
          </a:prstGeom>
        </p:spPr>
        <p:txBody>
          <a:bodyPr wrap="square">
            <a:spAutoFit/>
          </a:bodyPr>
          <a:lstStyle/>
          <a:p>
            <a:r>
              <a:rPr lang="en-US" b="1" dirty="0"/>
              <a:t>Reconstruction of 3D Ankle Bones (Talus and Tibia</a:t>
            </a:r>
            <a:r>
              <a:rPr lang="en-US" b="1" dirty="0" smtClean="0"/>
              <a:t>)</a:t>
            </a:r>
            <a:endParaRPr lang="en-US" dirty="0"/>
          </a:p>
          <a:p>
            <a:pPr algn="just"/>
            <a:r>
              <a:rPr lang="en-GB" dirty="0"/>
              <a:t>Three dimensional model of talus and tibia was reconstructed from two dimensional (2D) Computed Tomography (CT) datasets of human lower limbs using an image processing software (Mimics 10.01, Materialise, Belgium). Two dimensional mask regions were marked in coronal, axial and sagittal views to generate the 3D model of talus &amp; tibia as shown in Figure </a:t>
            </a:r>
            <a:r>
              <a:rPr lang="en-GB" dirty="0" smtClean="0"/>
              <a:t>1. </a:t>
            </a:r>
            <a:r>
              <a:rPr lang="en-GB" dirty="0"/>
              <a:t>The surface of generated 3D models was then edited by refining the triangular meshes. The example of refining triangular meshes on talus is shown in Figure 3.3. The 3D reconstruction was repeated for another 100 talus and 100 tibia 2D CT data which considered both left and right ankles for fifty (50) individuals.</a:t>
            </a:r>
            <a:endParaRPr lang="en-US" dirty="0"/>
          </a:p>
        </p:txBody>
      </p:sp>
      <p:pic>
        <p:nvPicPr>
          <p:cNvPr id="3" name="Picture 2"/>
          <p:cNvPicPr/>
          <p:nvPr/>
        </p:nvPicPr>
        <p:blipFill>
          <a:blip r:embed="rId2" cstate="print">
            <a:extLst>
              <a:ext uri="{28A0092B-C50C-407E-A947-70E740481C1C}">
                <a14:useLocalDpi xmlns:a14="http://schemas.microsoft.com/office/drawing/2010/main" val="0"/>
              </a:ext>
            </a:extLst>
          </a:blip>
          <a:srcRect t="1" b="4666"/>
          <a:stretch>
            <a:fillRect/>
          </a:stretch>
        </p:blipFill>
        <p:spPr bwMode="auto">
          <a:xfrm>
            <a:off x="1524001" y="3710377"/>
            <a:ext cx="3314700" cy="2233223"/>
          </a:xfrm>
          <a:prstGeom prst="rect">
            <a:avLst/>
          </a:prstGeom>
          <a:noFill/>
          <a:ln w="1">
            <a:noFill/>
            <a:miter lim="800000"/>
            <a:headEnd/>
            <a:tailEnd type="none" w="med" len="med"/>
          </a:ln>
          <a:effectLst/>
        </p:spPr>
      </p:pic>
      <p:sp>
        <p:nvSpPr>
          <p:cNvPr id="4" name="Rectangle 3"/>
          <p:cNvSpPr/>
          <p:nvPr/>
        </p:nvSpPr>
        <p:spPr>
          <a:xfrm>
            <a:off x="1771651" y="6025250"/>
            <a:ext cx="2819400" cy="461665"/>
          </a:xfrm>
          <a:prstGeom prst="rect">
            <a:avLst/>
          </a:prstGeom>
        </p:spPr>
        <p:txBody>
          <a:bodyPr wrap="square">
            <a:spAutoFit/>
          </a:bodyPr>
          <a:lstStyle/>
          <a:p>
            <a:r>
              <a:rPr lang="en-GB" sz="1200" b="1" dirty="0"/>
              <a:t>Figure </a:t>
            </a:r>
            <a:r>
              <a:rPr lang="en-GB" sz="1200" b="1" dirty="0" smtClean="0"/>
              <a:t>1 </a:t>
            </a:r>
            <a:r>
              <a:rPr lang="en-GB" sz="1200" dirty="0" smtClean="0"/>
              <a:t>Two </a:t>
            </a:r>
            <a:r>
              <a:rPr lang="en-GB" sz="1200" dirty="0"/>
              <a:t>dimensional mask regions in coronal, axial and sagittal views</a:t>
            </a:r>
            <a:endParaRPr lang="en-US" sz="1200" dirty="0"/>
          </a:p>
        </p:txBody>
      </p:sp>
      <p:pic>
        <p:nvPicPr>
          <p:cNvPr id="5" name="Picture 4"/>
          <p:cNvPicPr/>
          <p:nvPr/>
        </p:nvPicPr>
        <p:blipFill>
          <a:blip r:embed="rId3" cstate="print">
            <a:extLst>
              <a:ext uri="{28A0092B-C50C-407E-A947-70E740481C1C}">
                <a14:useLocalDpi xmlns:a14="http://schemas.microsoft.com/office/drawing/2010/main" val="0"/>
              </a:ext>
            </a:extLst>
          </a:blip>
          <a:srcRect b="3000"/>
          <a:stretch>
            <a:fillRect/>
          </a:stretch>
        </p:blipFill>
        <p:spPr bwMode="auto">
          <a:xfrm>
            <a:off x="5005086" y="3709412"/>
            <a:ext cx="3467100" cy="2233222"/>
          </a:xfrm>
          <a:prstGeom prst="rect">
            <a:avLst/>
          </a:prstGeom>
          <a:noFill/>
          <a:ln w="1">
            <a:noFill/>
            <a:miter lim="800000"/>
            <a:headEnd/>
            <a:tailEnd type="none" w="med" len="med"/>
          </a:ln>
          <a:effectLst/>
        </p:spPr>
      </p:pic>
      <p:sp>
        <p:nvSpPr>
          <p:cNvPr id="6" name="Rectangle 5"/>
          <p:cNvSpPr/>
          <p:nvPr/>
        </p:nvSpPr>
        <p:spPr>
          <a:xfrm>
            <a:off x="5181600" y="6117582"/>
            <a:ext cx="3624564" cy="276999"/>
          </a:xfrm>
          <a:prstGeom prst="rect">
            <a:avLst/>
          </a:prstGeom>
        </p:spPr>
        <p:txBody>
          <a:bodyPr wrap="square">
            <a:spAutoFit/>
          </a:bodyPr>
          <a:lstStyle/>
          <a:p>
            <a:r>
              <a:rPr lang="en-US" sz="1200" b="1" dirty="0" smtClean="0"/>
              <a:t>Figure 2 </a:t>
            </a:r>
            <a:r>
              <a:rPr lang="en-US" sz="1200" dirty="0" smtClean="0"/>
              <a:t>Triangular </a:t>
            </a:r>
            <a:r>
              <a:rPr lang="en-US" sz="1200" dirty="0"/>
              <a:t>meshes using Magic </a:t>
            </a:r>
            <a:r>
              <a:rPr lang="en-US" sz="1200" dirty="0" smtClean="0"/>
              <a:t> Software</a:t>
            </a:r>
            <a:r>
              <a:rPr lang="en-US" sz="1200" dirty="0"/>
              <a:t>.</a:t>
            </a:r>
          </a:p>
        </p:txBody>
      </p:sp>
    </p:spTree>
    <p:extLst>
      <p:ext uri="{BB962C8B-B14F-4D97-AF65-F5344CB8AC3E}">
        <p14:creationId xmlns:p14="http://schemas.microsoft.com/office/powerpoint/2010/main" val="331121101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66800" y="609600"/>
            <a:ext cx="7391400" cy="2862322"/>
          </a:xfrm>
          <a:prstGeom prst="rect">
            <a:avLst/>
          </a:prstGeom>
        </p:spPr>
        <p:txBody>
          <a:bodyPr wrap="square">
            <a:spAutoFit/>
          </a:bodyPr>
          <a:lstStyle/>
          <a:p>
            <a:pPr lvl="0" algn="just">
              <a:lnSpc>
                <a:spcPct val="150000"/>
              </a:lnSpc>
            </a:pPr>
            <a:r>
              <a:rPr lang="en-GB" sz="1200" b="1" dirty="0">
                <a:solidFill>
                  <a:prstClr val="black"/>
                </a:solidFill>
                <a:latin typeface="Times New Roman"/>
                <a:ea typeface="Calibri"/>
                <a:cs typeface="Times New Roman"/>
              </a:rPr>
              <a:t>3D Ankle Morphometry using </a:t>
            </a:r>
            <a:r>
              <a:rPr lang="en-GB" sz="1200" b="1" dirty="0" err="1">
                <a:solidFill>
                  <a:prstClr val="black"/>
                </a:solidFill>
                <a:latin typeface="Times New Roman"/>
                <a:ea typeface="Calibri"/>
                <a:cs typeface="Times New Roman"/>
              </a:rPr>
              <a:t>Solidworks</a:t>
            </a:r>
            <a:endParaRPr lang="en-US" sz="1200" dirty="0">
              <a:solidFill>
                <a:prstClr val="black"/>
              </a:solidFill>
              <a:ea typeface="Calibri"/>
              <a:cs typeface="Times New Roman"/>
            </a:endParaRPr>
          </a:p>
          <a:p>
            <a:pPr lvl="0" algn="just">
              <a:lnSpc>
                <a:spcPct val="150000"/>
              </a:lnSpc>
            </a:pPr>
            <a:r>
              <a:rPr lang="en-GB" sz="1200" b="1" dirty="0">
                <a:solidFill>
                  <a:prstClr val="black"/>
                </a:solidFill>
                <a:latin typeface="Times New Roman"/>
                <a:ea typeface="Calibri"/>
                <a:cs typeface="Times New Roman"/>
              </a:rPr>
              <a:t> </a:t>
            </a:r>
            <a:endParaRPr lang="en-US" sz="1200" dirty="0">
              <a:solidFill>
                <a:prstClr val="black"/>
              </a:solidFill>
              <a:ea typeface="Calibri"/>
              <a:cs typeface="Times New Roman"/>
            </a:endParaRPr>
          </a:p>
          <a:p>
            <a:pPr lvl="0" indent="457200" algn="just">
              <a:lnSpc>
                <a:spcPct val="150000"/>
              </a:lnSpc>
            </a:pPr>
            <a:r>
              <a:rPr lang="en-GB" sz="1200" dirty="0">
                <a:solidFill>
                  <a:prstClr val="black"/>
                </a:solidFill>
                <a:latin typeface="Times New Roman"/>
                <a:ea typeface="Calibri"/>
                <a:cs typeface="Times New Roman"/>
              </a:rPr>
              <a:t>The raw DICOM files from the CT scan was used to virtually construct three dimensional (3D) models of both left and right talus bones using Mimics (Materialise NV). The total 100 of talus and tibia three dimensional (3D) models were then exported to SolidWorks (</a:t>
            </a:r>
            <a:r>
              <a:rPr lang="en-GB" sz="1200" dirty="0" err="1">
                <a:solidFill>
                  <a:prstClr val="black"/>
                </a:solidFill>
                <a:latin typeface="Times New Roman"/>
                <a:ea typeface="Calibri"/>
                <a:cs typeface="Times New Roman"/>
              </a:rPr>
              <a:t>Dassault</a:t>
            </a:r>
            <a:r>
              <a:rPr lang="en-GB" sz="1200" dirty="0">
                <a:solidFill>
                  <a:prstClr val="black"/>
                </a:solidFill>
                <a:latin typeface="Times New Roman"/>
                <a:ea typeface="Calibri"/>
                <a:cs typeface="Times New Roman"/>
              </a:rPr>
              <a:t> </a:t>
            </a:r>
            <a:r>
              <a:rPr lang="en-GB" sz="1200" dirty="0" err="1">
                <a:solidFill>
                  <a:prstClr val="black"/>
                </a:solidFill>
                <a:latin typeface="Times New Roman"/>
                <a:ea typeface="Calibri"/>
                <a:cs typeface="Times New Roman"/>
              </a:rPr>
              <a:t>Systemes</a:t>
            </a:r>
            <a:r>
              <a:rPr lang="en-GB" sz="1200" dirty="0">
                <a:solidFill>
                  <a:prstClr val="black"/>
                </a:solidFill>
                <a:latin typeface="Times New Roman"/>
                <a:ea typeface="Calibri"/>
                <a:cs typeface="Times New Roman"/>
              </a:rPr>
              <a:t> </a:t>
            </a:r>
            <a:r>
              <a:rPr lang="en-GB" sz="1200" dirty="0" err="1">
                <a:solidFill>
                  <a:prstClr val="black"/>
                </a:solidFill>
                <a:latin typeface="Times New Roman"/>
                <a:ea typeface="Calibri"/>
                <a:cs typeface="Times New Roman"/>
              </a:rPr>
              <a:t>Solidworks</a:t>
            </a:r>
            <a:r>
              <a:rPr lang="en-GB" sz="1200" dirty="0">
                <a:solidFill>
                  <a:prstClr val="black"/>
                </a:solidFill>
                <a:latin typeface="Times New Roman"/>
                <a:ea typeface="Calibri"/>
                <a:cs typeface="Times New Roman"/>
              </a:rPr>
              <a:t> Corporation) to measure their morphometric parameters. – trochlea </a:t>
            </a:r>
            <a:r>
              <a:rPr lang="en-GB" sz="1200" dirty="0" err="1">
                <a:solidFill>
                  <a:prstClr val="black"/>
                </a:solidFill>
                <a:latin typeface="Times New Roman"/>
                <a:ea typeface="Calibri"/>
                <a:cs typeface="Times New Roman"/>
              </a:rPr>
              <a:t>tali</a:t>
            </a:r>
            <a:r>
              <a:rPr lang="en-GB" sz="1200" dirty="0">
                <a:solidFill>
                  <a:prstClr val="black"/>
                </a:solidFill>
                <a:latin typeface="Times New Roman"/>
                <a:ea typeface="Calibri"/>
                <a:cs typeface="Times New Roman"/>
              </a:rPr>
              <a:t> length (TTL), talus anterior width (</a:t>
            </a:r>
            <a:r>
              <a:rPr lang="en-GB" sz="1200" dirty="0" err="1">
                <a:solidFill>
                  <a:prstClr val="black"/>
                </a:solidFill>
                <a:latin typeface="Times New Roman"/>
                <a:ea typeface="Calibri"/>
                <a:cs typeface="Times New Roman"/>
              </a:rPr>
              <a:t>TaAW</a:t>
            </a:r>
            <a:r>
              <a:rPr lang="en-GB" sz="1200" dirty="0">
                <a:solidFill>
                  <a:prstClr val="black"/>
                </a:solidFill>
                <a:latin typeface="Times New Roman"/>
                <a:ea typeface="Calibri"/>
                <a:cs typeface="Times New Roman"/>
              </a:rPr>
              <a:t>), talus posterior width (</a:t>
            </a:r>
            <a:r>
              <a:rPr lang="en-GB" sz="1200" dirty="0" err="1">
                <a:solidFill>
                  <a:prstClr val="black"/>
                </a:solidFill>
                <a:latin typeface="Times New Roman"/>
                <a:ea typeface="Calibri"/>
                <a:cs typeface="Times New Roman"/>
              </a:rPr>
              <a:t>TaPW</a:t>
            </a:r>
            <a:r>
              <a:rPr lang="en-GB" sz="1200" dirty="0">
                <a:solidFill>
                  <a:prstClr val="black"/>
                </a:solidFill>
                <a:latin typeface="Times New Roman"/>
                <a:ea typeface="Calibri"/>
                <a:cs typeface="Times New Roman"/>
              </a:rPr>
              <a:t>), Sagittal radius of talus (</a:t>
            </a:r>
            <a:r>
              <a:rPr lang="en-GB" sz="1200" dirty="0" err="1">
                <a:solidFill>
                  <a:prstClr val="black"/>
                </a:solidFill>
                <a:latin typeface="Times New Roman"/>
                <a:ea typeface="Calibri"/>
                <a:cs typeface="Times New Roman"/>
              </a:rPr>
              <a:t>SRTa</a:t>
            </a:r>
            <a:r>
              <a:rPr lang="en-GB" sz="1200" dirty="0">
                <a:solidFill>
                  <a:prstClr val="black"/>
                </a:solidFill>
                <a:latin typeface="Times New Roman"/>
                <a:ea typeface="Calibri"/>
                <a:cs typeface="Times New Roman"/>
              </a:rPr>
              <a:t>), width/length ratio of talus (</a:t>
            </a:r>
            <a:r>
              <a:rPr lang="en-GB" sz="1200" dirty="0" err="1">
                <a:solidFill>
                  <a:prstClr val="black"/>
                </a:solidFill>
                <a:latin typeface="Times New Roman"/>
                <a:ea typeface="Calibri"/>
                <a:cs typeface="Times New Roman"/>
              </a:rPr>
              <a:t>WLRTa</a:t>
            </a:r>
            <a:r>
              <a:rPr lang="en-GB" sz="1200" dirty="0">
                <a:solidFill>
                  <a:prstClr val="black"/>
                </a:solidFill>
                <a:latin typeface="Times New Roman"/>
                <a:ea typeface="Calibri"/>
                <a:cs typeface="Times New Roman"/>
              </a:rPr>
              <a:t>), tibia length (</a:t>
            </a:r>
            <a:r>
              <a:rPr lang="en-GB" sz="1200" dirty="0" err="1">
                <a:solidFill>
                  <a:prstClr val="black"/>
                </a:solidFill>
                <a:latin typeface="Times New Roman"/>
                <a:ea typeface="Calibri"/>
                <a:cs typeface="Times New Roman"/>
              </a:rPr>
              <a:t>TiL</a:t>
            </a:r>
            <a:r>
              <a:rPr lang="en-GB" sz="1200" dirty="0">
                <a:solidFill>
                  <a:prstClr val="black"/>
                </a:solidFill>
                <a:latin typeface="Times New Roman"/>
                <a:ea typeface="Calibri"/>
                <a:cs typeface="Times New Roman"/>
              </a:rPr>
              <a:t>) and tibia width (</a:t>
            </a:r>
            <a:r>
              <a:rPr lang="en-GB" sz="1200" dirty="0" err="1">
                <a:solidFill>
                  <a:prstClr val="black"/>
                </a:solidFill>
                <a:latin typeface="Times New Roman"/>
                <a:ea typeface="Calibri"/>
                <a:cs typeface="Times New Roman"/>
              </a:rPr>
              <a:t>TiW</a:t>
            </a:r>
            <a:r>
              <a:rPr lang="en-GB" sz="1200" dirty="0">
                <a:solidFill>
                  <a:prstClr val="black"/>
                </a:solidFill>
                <a:latin typeface="Times New Roman"/>
                <a:ea typeface="Calibri"/>
                <a:cs typeface="Times New Roman"/>
              </a:rPr>
              <a:t>) and width/length ratio of tibia (</a:t>
            </a:r>
            <a:r>
              <a:rPr lang="en-GB" sz="1200" dirty="0" err="1">
                <a:solidFill>
                  <a:prstClr val="black"/>
                </a:solidFill>
                <a:latin typeface="Times New Roman"/>
                <a:ea typeface="Calibri"/>
                <a:cs typeface="Times New Roman"/>
              </a:rPr>
              <a:t>WLRTi</a:t>
            </a:r>
            <a:r>
              <a:rPr lang="en-GB" sz="1200" dirty="0">
                <a:solidFill>
                  <a:prstClr val="black"/>
                </a:solidFill>
                <a:latin typeface="Times New Roman"/>
                <a:ea typeface="Calibri"/>
                <a:cs typeface="Times New Roman"/>
              </a:rPr>
              <a:t>).  In this study the main morphometric parameters of superior trochlea </a:t>
            </a:r>
            <a:r>
              <a:rPr lang="en-GB" sz="1200" dirty="0" err="1">
                <a:solidFill>
                  <a:prstClr val="black"/>
                </a:solidFill>
                <a:latin typeface="Times New Roman"/>
                <a:ea typeface="Calibri"/>
                <a:cs typeface="Times New Roman"/>
              </a:rPr>
              <a:t>tali</a:t>
            </a:r>
            <a:r>
              <a:rPr lang="en-GB" sz="1200" dirty="0">
                <a:solidFill>
                  <a:prstClr val="black"/>
                </a:solidFill>
                <a:latin typeface="Times New Roman"/>
                <a:ea typeface="Calibri"/>
                <a:cs typeface="Times New Roman"/>
              </a:rPr>
              <a:t> which is the most important in designing ankle implant were measured in the transverse plane of three dimensional talus models as shown in Figure </a:t>
            </a:r>
            <a:r>
              <a:rPr lang="en-GB" sz="1200" dirty="0" smtClean="0">
                <a:solidFill>
                  <a:prstClr val="black"/>
                </a:solidFill>
                <a:latin typeface="Times New Roman"/>
                <a:ea typeface="Calibri"/>
                <a:cs typeface="Times New Roman"/>
              </a:rPr>
              <a:t>3.</a:t>
            </a:r>
            <a:endParaRPr lang="en-US" sz="1200" dirty="0">
              <a:solidFill>
                <a:prstClr val="black"/>
              </a:solidFill>
              <a:ea typeface="Calibri"/>
              <a:cs typeface="Times New Roman"/>
            </a:endParaRPr>
          </a:p>
        </p:txBody>
      </p:sp>
      <p:pic>
        <p:nvPicPr>
          <p:cNvPr id="3" name="Picture 2"/>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295400" y="3471922"/>
            <a:ext cx="2204085" cy="2879725"/>
          </a:xfrm>
          <a:prstGeom prst="rect">
            <a:avLst/>
          </a:prstGeom>
          <a:noFill/>
        </p:spPr>
      </p:pic>
      <p:sp>
        <p:nvSpPr>
          <p:cNvPr id="4" name="Rectangle 3"/>
          <p:cNvSpPr/>
          <p:nvPr/>
        </p:nvSpPr>
        <p:spPr>
          <a:xfrm>
            <a:off x="3581400" y="3711455"/>
            <a:ext cx="5334000" cy="2308324"/>
          </a:xfrm>
          <a:prstGeom prst="rect">
            <a:avLst/>
          </a:prstGeom>
        </p:spPr>
        <p:txBody>
          <a:bodyPr wrap="square">
            <a:spAutoFit/>
          </a:bodyPr>
          <a:lstStyle/>
          <a:p>
            <a:pPr marL="171450" indent="-171450">
              <a:buFont typeface="Wingdings" panose="05000000000000000000" pitchFamily="2" charset="2"/>
              <a:buChar char="v"/>
            </a:pPr>
            <a:r>
              <a:rPr lang="en-US" sz="1200" dirty="0" smtClean="0"/>
              <a:t>Trochlea </a:t>
            </a:r>
            <a:r>
              <a:rPr lang="en-US" sz="1200" dirty="0" err="1"/>
              <a:t>Tali</a:t>
            </a:r>
            <a:r>
              <a:rPr lang="en-US" sz="1200" dirty="0"/>
              <a:t> Length (TTL): length of the medial side of talus connecting the most posterior and the most anterior points of the superior articular surface of trochlea </a:t>
            </a:r>
            <a:r>
              <a:rPr lang="en-US" sz="1200" dirty="0" err="1"/>
              <a:t>tali</a:t>
            </a:r>
            <a:r>
              <a:rPr lang="en-US" sz="1200" dirty="0"/>
              <a:t>.</a:t>
            </a:r>
          </a:p>
          <a:p>
            <a:pPr marL="171450" indent="-171450">
              <a:buFont typeface="Wingdings" panose="05000000000000000000" pitchFamily="2" charset="2"/>
              <a:buChar char="v"/>
            </a:pPr>
            <a:r>
              <a:rPr lang="en-US" sz="1200" dirty="0" smtClean="0"/>
              <a:t> Anterior </a:t>
            </a:r>
            <a:r>
              <a:rPr lang="en-US" sz="1200" dirty="0"/>
              <a:t>Width (AW): distance between the lateral and medial border at the anterior end of the trochlea </a:t>
            </a:r>
            <a:r>
              <a:rPr lang="en-US" sz="1200" dirty="0" err="1"/>
              <a:t>tali</a:t>
            </a:r>
            <a:r>
              <a:rPr lang="en-US" sz="1200" dirty="0"/>
              <a:t>, measured vertically to the trochlea </a:t>
            </a:r>
            <a:r>
              <a:rPr lang="en-US" sz="1200" dirty="0" err="1"/>
              <a:t>tali</a:t>
            </a:r>
            <a:r>
              <a:rPr lang="en-US" sz="1200" dirty="0"/>
              <a:t> length, TTL.</a:t>
            </a:r>
          </a:p>
          <a:p>
            <a:pPr marL="171450" indent="-171450">
              <a:buFont typeface="Wingdings" panose="05000000000000000000" pitchFamily="2" charset="2"/>
              <a:buChar char="v"/>
            </a:pPr>
            <a:r>
              <a:rPr lang="en-US" sz="1200" dirty="0" smtClean="0"/>
              <a:t>Posterior </a:t>
            </a:r>
            <a:r>
              <a:rPr lang="en-US" sz="1200" dirty="0"/>
              <a:t>Width (PW): distance between the lateral and medial border at the posterior end of the trochlea </a:t>
            </a:r>
            <a:r>
              <a:rPr lang="en-US" sz="1200" dirty="0" err="1"/>
              <a:t>tali</a:t>
            </a:r>
            <a:r>
              <a:rPr lang="en-US" sz="1200" dirty="0"/>
              <a:t>, measured vertically to the trochlea </a:t>
            </a:r>
            <a:r>
              <a:rPr lang="en-US" sz="1200" dirty="0" err="1"/>
              <a:t>tali</a:t>
            </a:r>
            <a:r>
              <a:rPr lang="en-US" sz="1200" dirty="0"/>
              <a:t> length, TTL.</a:t>
            </a:r>
          </a:p>
          <a:p>
            <a:pPr marL="171450" indent="-171450">
              <a:buFont typeface="Wingdings" panose="05000000000000000000" pitchFamily="2" charset="2"/>
              <a:buChar char="v"/>
            </a:pPr>
            <a:r>
              <a:rPr lang="en-US" sz="1200" dirty="0" smtClean="0"/>
              <a:t>Angle </a:t>
            </a:r>
            <a:r>
              <a:rPr lang="en-US" sz="1200" dirty="0"/>
              <a:t>of Trapezium Shape (ATS): The angle between two lines; one line for the trochlea </a:t>
            </a:r>
            <a:r>
              <a:rPr lang="en-US" sz="1200" dirty="0" err="1"/>
              <a:t>tali</a:t>
            </a:r>
            <a:r>
              <a:rPr lang="en-US" sz="1200" dirty="0"/>
              <a:t> length at medial side of talus, and another line at the lateral side of talus connecting  anterior width, AW and posterior width, PW. </a:t>
            </a:r>
          </a:p>
        </p:txBody>
      </p:sp>
      <p:sp>
        <p:nvSpPr>
          <p:cNvPr id="5" name="Rectangle 4"/>
          <p:cNvSpPr/>
          <p:nvPr/>
        </p:nvSpPr>
        <p:spPr>
          <a:xfrm>
            <a:off x="1081460" y="6351647"/>
            <a:ext cx="2587568" cy="261610"/>
          </a:xfrm>
          <a:prstGeom prst="rect">
            <a:avLst/>
          </a:prstGeom>
        </p:spPr>
        <p:txBody>
          <a:bodyPr wrap="none">
            <a:spAutoFit/>
          </a:bodyPr>
          <a:lstStyle/>
          <a:p>
            <a:r>
              <a:rPr lang="en-US" sz="1100" b="1" dirty="0"/>
              <a:t>Figure </a:t>
            </a:r>
            <a:r>
              <a:rPr lang="en-US" sz="1100" b="1" dirty="0" smtClean="0"/>
              <a:t>3</a:t>
            </a:r>
            <a:r>
              <a:rPr lang="en-US" sz="1100" dirty="0" smtClean="0"/>
              <a:t> </a:t>
            </a:r>
            <a:r>
              <a:rPr lang="en-US" sz="1100" dirty="0"/>
              <a:t>Ankle morphometric parameters.</a:t>
            </a:r>
          </a:p>
        </p:txBody>
      </p:sp>
    </p:spTree>
    <p:extLst>
      <p:ext uri="{BB962C8B-B14F-4D97-AF65-F5344CB8AC3E}">
        <p14:creationId xmlns:p14="http://schemas.microsoft.com/office/powerpoint/2010/main" val="216630453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90600" y="685800"/>
            <a:ext cx="7467600" cy="5693866"/>
          </a:xfrm>
          <a:prstGeom prst="rect">
            <a:avLst/>
          </a:prstGeom>
        </p:spPr>
        <p:txBody>
          <a:bodyPr wrap="square">
            <a:spAutoFit/>
          </a:bodyPr>
          <a:lstStyle/>
          <a:p>
            <a:r>
              <a:rPr lang="en-US" sz="1400" b="1" dirty="0"/>
              <a:t>Ankle Morphometric Prediction via ANN Model</a:t>
            </a:r>
          </a:p>
          <a:p>
            <a:endParaRPr lang="en-US" sz="1400" dirty="0"/>
          </a:p>
          <a:p>
            <a:endParaRPr lang="en-US" sz="1400" dirty="0"/>
          </a:p>
          <a:p>
            <a:r>
              <a:rPr lang="en-US" sz="1400" dirty="0"/>
              <a:t>The ANN used in this study was a feed forward network, with a hidden layer of sigmoid transfer function and an output layer of linear transfer function. The number of neurons in the hidden layer was selected from 2 to 30 through a trial-and-error process. The input to the neural networks includes age, height, and weight. The TTL, </a:t>
            </a:r>
            <a:r>
              <a:rPr lang="en-US" sz="1400" dirty="0" err="1"/>
              <a:t>TaAW</a:t>
            </a:r>
            <a:r>
              <a:rPr lang="en-US" sz="1400" dirty="0"/>
              <a:t>, </a:t>
            </a:r>
            <a:r>
              <a:rPr lang="en-US" sz="1400" dirty="0" err="1"/>
              <a:t>WLRTa</a:t>
            </a:r>
            <a:r>
              <a:rPr lang="en-US" sz="1400" dirty="0"/>
              <a:t>, </a:t>
            </a:r>
            <a:r>
              <a:rPr lang="en-US" sz="1400" dirty="0" err="1"/>
              <a:t>TiL</a:t>
            </a:r>
            <a:r>
              <a:rPr lang="en-US" sz="1400" dirty="0"/>
              <a:t>, </a:t>
            </a:r>
            <a:r>
              <a:rPr lang="en-US" sz="1400" dirty="0" err="1"/>
              <a:t>TiW</a:t>
            </a:r>
            <a:r>
              <a:rPr lang="en-US" sz="1400" dirty="0"/>
              <a:t>, and </a:t>
            </a:r>
            <a:r>
              <a:rPr lang="en-US" sz="1400" dirty="0" err="1"/>
              <a:t>WLRTi</a:t>
            </a:r>
            <a:r>
              <a:rPr lang="en-US" sz="1400" dirty="0"/>
              <a:t> was selected as targets. The training, validation and testing of the ANN model was performed using MATLAB software (The </a:t>
            </a:r>
            <a:r>
              <a:rPr lang="en-US" sz="1400" dirty="0" err="1"/>
              <a:t>MathWorks</a:t>
            </a:r>
            <a:r>
              <a:rPr lang="en-US" sz="1400" dirty="0"/>
              <a:t>, Inc., USA) with ANN tool box. The MATLAB Neural Network Toolbox is used to program the BPG. Backpropagation is a gradient descent algorithm, in which the network weights are moved along the negative of the gradient of the performance function. For the problems of this type, the backpropagation type of neural network is more available than other types of network. The BPG will provide a reasonable results if it is trained properly with the inputs that the network has never seen.</a:t>
            </a:r>
          </a:p>
          <a:p>
            <a:endParaRPr lang="en-US" sz="1400" dirty="0"/>
          </a:p>
          <a:p>
            <a:r>
              <a:rPr lang="en-US" sz="1400" dirty="0"/>
              <a:t>In the ANN study, the data set consist of 99 subjects (49 females and 50 males) were randomly divided into three equal parts as training, validation, and test data. The training sample (70 subjects) was used during network training, 14 subjects for the validation sample and 15 subjects for the testing sample. The mean squared error was employed as the performance measure during training. The framework of early stopping was performed to improve the generalization. The training was stopped when the error at the validation increased. The main goal of the BPG was to find the solution with the minimum error and fastest convergence. To decrease the error, modifying the network topology should be performed. The process involved changing the number of neurons in the hidden layer and by changing the learning rate. The accuracy of the ANN model was determined by comparing the predicted values with the 3D measurements using </a:t>
            </a:r>
            <a:r>
              <a:rPr lang="en-US" sz="1400" dirty="0" err="1"/>
              <a:t>Solidworks</a:t>
            </a:r>
            <a:r>
              <a:rPr lang="en-US" sz="1400" dirty="0"/>
              <a:t> software. Parametric statistical correlations (Pearson’s r) were used to clarify relationships between the predicted values and actual values of ankle morphometric </a:t>
            </a:r>
            <a:r>
              <a:rPr lang="en-US" sz="1400" dirty="0" smtClean="0"/>
              <a:t>measurements.</a:t>
            </a:r>
            <a:endParaRPr lang="en-US" dirty="0"/>
          </a:p>
        </p:txBody>
      </p:sp>
    </p:spTree>
    <p:extLst>
      <p:ext uri="{BB962C8B-B14F-4D97-AF65-F5344CB8AC3E}">
        <p14:creationId xmlns:p14="http://schemas.microsoft.com/office/powerpoint/2010/main" val="369506426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219200" y="197346"/>
            <a:ext cx="7010400" cy="2893100"/>
          </a:xfrm>
          <a:prstGeom prst="rect">
            <a:avLst/>
          </a:prstGeom>
        </p:spPr>
        <p:txBody>
          <a:bodyPr wrap="square">
            <a:spAutoFit/>
          </a:bodyPr>
          <a:lstStyle/>
          <a:p>
            <a:pPr algn="just"/>
            <a:r>
              <a:rPr lang="en-GB" sz="1400" b="1" dirty="0"/>
              <a:t>Assembly of the Models – Virtual Surgical Procedure</a:t>
            </a:r>
            <a:endParaRPr lang="en-US" sz="1400" dirty="0"/>
          </a:p>
          <a:p>
            <a:pPr algn="just"/>
            <a:r>
              <a:rPr lang="en-GB" sz="1400" b="1" dirty="0"/>
              <a:t> </a:t>
            </a:r>
            <a:endParaRPr lang="en-US" sz="1400" dirty="0"/>
          </a:p>
          <a:p>
            <a:pPr algn="just"/>
            <a:r>
              <a:rPr lang="en-GB" sz="1400" b="1" dirty="0"/>
              <a:t> </a:t>
            </a:r>
            <a:endParaRPr lang="en-US" sz="1400" dirty="0"/>
          </a:p>
          <a:p>
            <a:pPr algn="just"/>
            <a:r>
              <a:rPr lang="en-GB" sz="1400" dirty="0"/>
              <a:t>When a TAA is performed, the ankle joint’s articular surfaces are resected and then replaced with specially designed prosthetic components. Thus, the intention at this stage was to create the models in which the ankle joint’s articular surfaces are substituted by prosthetic components, which may be termed by virtual surgical procedure. This procedure was performed for STAR, BOX &amp; TNK prostheses, and based on surgical technique manuals provided by the </a:t>
            </a:r>
            <a:r>
              <a:rPr lang="en-GB" sz="1400" dirty="0" err="1"/>
              <a:t>DePuy</a:t>
            </a:r>
            <a:r>
              <a:rPr lang="en-GB" sz="1400" dirty="0"/>
              <a:t> Orthopaedics, Inc. Moreover, this procedure was also performed according to what was advised by Prof </a:t>
            </a:r>
            <a:r>
              <a:rPr lang="en-GB" sz="1400" dirty="0" err="1"/>
              <a:t>Tunku</a:t>
            </a:r>
            <a:r>
              <a:rPr lang="en-GB" sz="1400" dirty="0"/>
              <a:t> </a:t>
            </a:r>
            <a:r>
              <a:rPr lang="en-GB" sz="1400" dirty="0" err="1"/>
              <a:t>Kamarul</a:t>
            </a:r>
            <a:r>
              <a:rPr lang="en-GB" sz="1400" dirty="0"/>
              <a:t> (experienced orthopaedic surgeon) whom clinical collaborators from Faculty of Medicine of the University of Malaya. As result, the models after the insertion of the STAR, BOX &amp; TNK prostheses were created (refer Figure 4</a:t>
            </a:r>
            <a:r>
              <a:rPr lang="en-GB" sz="1400" dirty="0" smtClean="0"/>
              <a:t>).</a:t>
            </a:r>
            <a:endParaRPr lang="en-US" sz="1400" dirty="0"/>
          </a:p>
        </p:txBody>
      </p:sp>
      <p:pic>
        <p:nvPicPr>
          <p:cNvPr id="4" name="Picture 3"/>
          <p:cNvPicPr/>
          <p:nvPr/>
        </p:nvPicPr>
        <p:blipFill>
          <a:blip r:embed="rId2">
            <a:extLst>
              <a:ext uri="{28A0092B-C50C-407E-A947-70E740481C1C}">
                <a14:useLocalDpi xmlns:a14="http://schemas.microsoft.com/office/drawing/2010/main" val="0"/>
              </a:ext>
            </a:extLst>
          </a:blip>
          <a:srcRect/>
          <a:stretch>
            <a:fillRect/>
          </a:stretch>
        </p:blipFill>
        <p:spPr bwMode="auto">
          <a:xfrm>
            <a:off x="2052001" y="3276600"/>
            <a:ext cx="5039995" cy="1123315"/>
          </a:xfrm>
          <a:prstGeom prst="rect">
            <a:avLst/>
          </a:prstGeom>
          <a:noFill/>
          <a:ln>
            <a:noFill/>
          </a:ln>
        </p:spPr>
      </p:pic>
      <p:sp>
        <p:nvSpPr>
          <p:cNvPr id="5" name="Rectangle 4"/>
          <p:cNvSpPr/>
          <p:nvPr/>
        </p:nvSpPr>
        <p:spPr>
          <a:xfrm>
            <a:off x="2286000" y="4438855"/>
            <a:ext cx="4572000" cy="461665"/>
          </a:xfrm>
          <a:prstGeom prst="rect">
            <a:avLst/>
          </a:prstGeom>
        </p:spPr>
        <p:txBody>
          <a:bodyPr>
            <a:spAutoFit/>
          </a:bodyPr>
          <a:lstStyle/>
          <a:p>
            <a:r>
              <a:rPr lang="en-GB" sz="1200" b="1" dirty="0"/>
              <a:t>Figure 4</a:t>
            </a:r>
            <a:r>
              <a:rPr lang="en-GB" sz="1200" dirty="0" smtClean="0"/>
              <a:t> </a:t>
            </a:r>
            <a:r>
              <a:rPr lang="en-GB" sz="1200" dirty="0"/>
              <a:t>The STAR (at left), the BOX model (at middle) and the TNK model, (at right). Software used: </a:t>
            </a:r>
            <a:r>
              <a:rPr lang="en-GB" sz="1200" dirty="0" err="1"/>
              <a:t>SolidWork</a:t>
            </a:r>
            <a:r>
              <a:rPr lang="en-GB" sz="1200" dirty="0"/>
              <a:t> and Mimics</a:t>
            </a:r>
            <a:endParaRPr lang="en-US" sz="1200" dirty="0"/>
          </a:p>
        </p:txBody>
      </p:sp>
    </p:spTree>
    <p:extLst>
      <p:ext uri="{BB962C8B-B14F-4D97-AF65-F5344CB8AC3E}">
        <p14:creationId xmlns:p14="http://schemas.microsoft.com/office/powerpoint/2010/main" val="297394282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143000" y="197347"/>
            <a:ext cx="7315200" cy="2893100"/>
          </a:xfrm>
          <a:prstGeom prst="rect">
            <a:avLst/>
          </a:prstGeom>
        </p:spPr>
        <p:txBody>
          <a:bodyPr wrap="square">
            <a:spAutoFit/>
          </a:bodyPr>
          <a:lstStyle/>
          <a:p>
            <a:pPr algn="just"/>
            <a:r>
              <a:rPr lang="en-GB" sz="1400" b="1" dirty="0"/>
              <a:t>Finite Element (FE) Modelling</a:t>
            </a:r>
            <a:endParaRPr lang="en-US" sz="1400" dirty="0"/>
          </a:p>
          <a:p>
            <a:pPr algn="just"/>
            <a:r>
              <a:rPr lang="en-GB" sz="1400" dirty="0"/>
              <a:t> </a:t>
            </a:r>
            <a:endParaRPr lang="en-US" sz="1400" dirty="0"/>
          </a:p>
          <a:p>
            <a:pPr algn="just"/>
            <a:r>
              <a:rPr lang="en-GB" sz="1400" dirty="0"/>
              <a:t> </a:t>
            </a:r>
            <a:endParaRPr lang="en-US" sz="1400" dirty="0"/>
          </a:p>
          <a:p>
            <a:pPr algn="just"/>
            <a:r>
              <a:rPr lang="en-GB" sz="1400" dirty="0"/>
              <a:t>The three models under study (STAR, BOX and TNK) were imported from the SolidWorks® to ABAQUS® for cleaning up the geometries and meshing. Then, the models were exported to </a:t>
            </a:r>
            <a:r>
              <a:rPr lang="en-GB" sz="1400" dirty="0" err="1"/>
              <a:t>MSC_Marc</a:t>
            </a:r>
            <a:r>
              <a:rPr lang="en-GB" sz="1400" dirty="0"/>
              <a:t> </a:t>
            </a:r>
            <a:r>
              <a:rPr lang="en-GB" sz="1400" dirty="0" err="1"/>
              <a:t>Mentat</a:t>
            </a:r>
            <a:r>
              <a:rPr lang="en-GB" sz="1400" dirty="0"/>
              <a:t> Software for converting to STL format and then exported to Mimics software for assembly process with the talus bone as shown in Figure 3.8. After completed the assembly process, the models export to 3 </a:t>
            </a:r>
            <a:r>
              <a:rPr lang="en-GB" sz="1400" dirty="0" err="1"/>
              <a:t>matics</a:t>
            </a:r>
            <a:r>
              <a:rPr lang="en-GB" sz="1400" dirty="0"/>
              <a:t> Software for mesh refining (mesh size 1.5 based on convergence test) and then convert it to volume mesh. Then, the stress analysis in MSC Marc </a:t>
            </a:r>
            <a:r>
              <a:rPr lang="en-GB" sz="1400" dirty="0" err="1"/>
              <a:t>Mentat</a:t>
            </a:r>
            <a:r>
              <a:rPr lang="en-GB" sz="1400" dirty="0"/>
              <a:t> software took place after volume mesh of the models completed. Initially, for the stress analysis, the bone was considered linearly elastic, heterogeneous and isotropic. The materials of talus components were considered isotropic with linear elastic behaviour, whose properties are shown in Table </a:t>
            </a:r>
            <a:r>
              <a:rPr lang="en-GB" sz="1400" dirty="0" smtClean="0"/>
              <a:t>1</a:t>
            </a:r>
            <a:endParaRPr lang="en-US" sz="1400" dirty="0"/>
          </a:p>
        </p:txBody>
      </p:sp>
      <p:graphicFrame>
        <p:nvGraphicFramePr>
          <p:cNvPr id="3" name="Table 2"/>
          <p:cNvGraphicFramePr>
            <a:graphicFrameLocks noGrp="1"/>
          </p:cNvGraphicFramePr>
          <p:nvPr>
            <p:extLst>
              <p:ext uri="{D42A27DB-BD31-4B8C-83A1-F6EECF244321}">
                <p14:modId xmlns:p14="http://schemas.microsoft.com/office/powerpoint/2010/main" val="2148669509"/>
              </p:ext>
            </p:extLst>
          </p:nvPr>
        </p:nvGraphicFramePr>
        <p:xfrm>
          <a:off x="1893570" y="4038600"/>
          <a:ext cx="5356860" cy="1349439"/>
        </p:xfrm>
        <a:graphic>
          <a:graphicData uri="http://schemas.openxmlformats.org/drawingml/2006/table">
            <a:tbl>
              <a:tblPr firstRow="1" firstCol="1" bandRow="1">
                <a:tableStyleId>{5C22544A-7EE6-4342-B048-85BDC9FD1C3A}</a:tableStyleId>
              </a:tblPr>
              <a:tblGrid>
                <a:gridCol w="1527810"/>
                <a:gridCol w="1162050"/>
                <a:gridCol w="1332865"/>
                <a:gridCol w="1334135"/>
              </a:tblGrid>
              <a:tr h="0">
                <a:tc>
                  <a:txBody>
                    <a:bodyPr/>
                    <a:lstStyle/>
                    <a:p>
                      <a:pPr marL="0" marR="0" algn="ctr">
                        <a:lnSpc>
                          <a:spcPct val="150000"/>
                        </a:lnSpc>
                        <a:spcBef>
                          <a:spcPts val="0"/>
                        </a:spcBef>
                        <a:spcAft>
                          <a:spcPts val="0"/>
                        </a:spcAft>
                      </a:pPr>
                      <a:r>
                        <a:rPr lang="en-GB" sz="1200" dirty="0">
                          <a:effectLst/>
                        </a:rPr>
                        <a:t>Component</a:t>
                      </a:r>
                      <a:endParaRPr lang="en-US" sz="1100" dirty="0">
                        <a:effectLst/>
                        <a:latin typeface="Calibri"/>
                        <a:ea typeface="Calibri"/>
                        <a:cs typeface="Times New Roman"/>
                      </a:endParaRPr>
                    </a:p>
                  </a:txBody>
                  <a:tcPr marL="68580" marR="68580" marT="0" marB="0"/>
                </a:tc>
                <a:tc>
                  <a:txBody>
                    <a:bodyPr/>
                    <a:lstStyle/>
                    <a:p>
                      <a:pPr marL="0" marR="0" algn="ctr">
                        <a:lnSpc>
                          <a:spcPct val="150000"/>
                        </a:lnSpc>
                        <a:spcBef>
                          <a:spcPts val="0"/>
                        </a:spcBef>
                        <a:spcAft>
                          <a:spcPts val="0"/>
                        </a:spcAft>
                      </a:pPr>
                      <a:r>
                        <a:rPr lang="en-GB" sz="1200">
                          <a:effectLst/>
                        </a:rPr>
                        <a:t>Material</a:t>
                      </a:r>
                      <a:endParaRPr lang="en-US" sz="1100">
                        <a:effectLst/>
                        <a:latin typeface="Calibri"/>
                        <a:ea typeface="Calibri"/>
                        <a:cs typeface="Times New Roman"/>
                      </a:endParaRPr>
                    </a:p>
                  </a:txBody>
                  <a:tcPr marL="68580" marR="68580" marT="0" marB="0"/>
                </a:tc>
                <a:tc>
                  <a:txBody>
                    <a:bodyPr/>
                    <a:lstStyle/>
                    <a:p>
                      <a:pPr marL="0" marR="0" algn="ctr">
                        <a:lnSpc>
                          <a:spcPct val="150000"/>
                        </a:lnSpc>
                        <a:spcBef>
                          <a:spcPts val="0"/>
                        </a:spcBef>
                        <a:spcAft>
                          <a:spcPts val="0"/>
                        </a:spcAft>
                      </a:pPr>
                      <a:r>
                        <a:rPr lang="en-GB" sz="1200">
                          <a:effectLst/>
                        </a:rPr>
                        <a:t>Young’s modulus, E (MPa)</a:t>
                      </a:r>
                      <a:endParaRPr lang="en-US" sz="1100">
                        <a:effectLst/>
                        <a:latin typeface="Calibri"/>
                        <a:ea typeface="Calibri"/>
                        <a:cs typeface="Times New Roman"/>
                      </a:endParaRPr>
                    </a:p>
                  </a:txBody>
                  <a:tcPr marL="68580" marR="68580" marT="0" marB="0"/>
                </a:tc>
                <a:tc>
                  <a:txBody>
                    <a:bodyPr/>
                    <a:lstStyle/>
                    <a:p>
                      <a:pPr marL="0" marR="0" algn="ctr">
                        <a:lnSpc>
                          <a:spcPct val="150000"/>
                        </a:lnSpc>
                        <a:spcBef>
                          <a:spcPts val="0"/>
                        </a:spcBef>
                        <a:spcAft>
                          <a:spcPts val="0"/>
                        </a:spcAft>
                      </a:pPr>
                      <a:r>
                        <a:rPr lang="en-GB" sz="1200" dirty="0">
                          <a:effectLst/>
                        </a:rPr>
                        <a:t>Poisson’s ratio, ν</a:t>
                      </a:r>
                      <a:endParaRPr lang="en-US" sz="1100" dirty="0">
                        <a:effectLst/>
                        <a:latin typeface="Calibri"/>
                        <a:ea typeface="Calibri"/>
                        <a:cs typeface="Times New Roman"/>
                      </a:endParaRPr>
                    </a:p>
                  </a:txBody>
                  <a:tcPr marL="68580" marR="68580" marT="0" marB="0"/>
                </a:tc>
              </a:tr>
              <a:tr h="0">
                <a:tc>
                  <a:txBody>
                    <a:bodyPr/>
                    <a:lstStyle/>
                    <a:p>
                      <a:pPr marL="0" marR="0" algn="ctr">
                        <a:lnSpc>
                          <a:spcPct val="150000"/>
                        </a:lnSpc>
                        <a:spcBef>
                          <a:spcPts val="0"/>
                        </a:spcBef>
                        <a:spcAft>
                          <a:spcPts val="0"/>
                        </a:spcAft>
                      </a:pPr>
                      <a:r>
                        <a:rPr lang="en-GB" sz="1100">
                          <a:effectLst/>
                        </a:rPr>
                        <a:t>Cortical Bone</a:t>
                      </a:r>
                      <a:endParaRPr lang="en-US" sz="1100">
                        <a:effectLst/>
                        <a:latin typeface="Calibri"/>
                        <a:ea typeface="Calibri"/>
                        <a:cs typeface="Times New Roman"/>
                      </a:endParaRPr>
                    </a:p>
                  </a:txBody>
                  <a:tcPr marL="68580" marR="68580" marT="0" marB="0"/>
                </a:tc>
                <a:tc>
                  <a:txBody>
                    <a:bodyPr/>
                    <a:lstStyle/>
                    <a:p>
                      <a:pPr marL="0" marR="0" algn="ctr">
                        <a:lnSpc>
                          <a:spcPct val="150000"/>
                        </a:lnSpc>
                        <a:spcBef>
                          <a:spcPts val="0"/>
                        </a:spcBef>
                        <a:spcAft>
                          <a:spcPts val="0"/>
                        </a:spcAft>
                      </a:pPr>
                      <a:r>
                        <a:rPr lang="en-GB" sz="1100">
                          <a:effectLst/>
                        </a:rPr>
                        <a:t> </a:t>
                      </a:r>
                      <a:endParaRPr lang="en-US" sz="1100">
                        <a:effectLst/>
                        <a:latin typeface="Calibri"/>
                        <a:ea typeface="Calibri"/>
                        <a:cs typeface="Times New Roman"/>
                      </a:endParaRPr>
                    </a:p>
                  </a:txBody>
                  <a:tcPr marL="68580" marR="68580" marT="0" marB="0"/>
                </a:tc>
                <a:tc>
                  <a:txBody>
                    <a:bodyPr/>
                    <a:lstStyle/>
                    <a:p>
                      <a:pPr marL="0" marR="0" algn="ctr">
                        <a:lnSpc>
                          <a:spcPct val="150000"/>
                        </a:lnSpc>
                        <a:spcBef>
                          <a:spcPts val="0"/>
                        </a:spcBef>
                        <a:spcAft>
                          <a:spcPts val="0"/>
                        </a:spcAft>
                      </a:pPr>
                      <a:r>
                        <a:rPr lang="en-GB" sz="1100">
                          <a:effectLst/>
                        </a:rPr>
                        <a:t>19000</a:t>
                      </a:r>
                      <a:endParaRPr lang="en-US" sz="1100">
                        <a:effectLst/>
                        <a:latin typeface="Calibri"/>
                        <a:ea typeface="Calibri"/>
                        <a:cs typeface="Times New Roman"/>
                      </a:endParaRPr>
                    </a:p>
                  </a:txBody>
                  <a:tcPr marL="68580" marR="68580" marT="0" marB="0"/>
                </a:tc>
                <a:tc>
                  <a:txBody>
                    <a:bodyPr/>
                    <a:lstStyle/>
                    <a:p>
                      <a:pPr marL="0" marR="0" algn="ctr">
                        <a:lnSpc>
                          <a:spcPct val="150000"/>
                        </a:lnSpc>
                        <a:spcBef>
                          <a:spcPts val="0"/>
                        </a:spcBef>
                        <a:spcAft>
                          <a:spcPts val="0"/>
                        </a:spcAft>
                      </a:pPr>
                      <a:r>
                        <a:rPr lang="en-GB" sz="1100">
                          <a:effectLst/>
                        </a:rPr>
                        <a:t>0.3</a:t>
                      </a:r>
                      <a:endParaRPr lang="en-US" sz="1100">
                        <a:effectLst/>
                        <a:latin typeface="Calibri"/>
                        <a:ea typeface="Calibri"/>
                        <a:cs typeface="Times New Roman"/>
                      </a:endParaRPr>
                    </a:p>
                  </a:txBody>
                  <a:tcPr marL="68580" marR="68580" marT="0" marB="0"/>
                </a:tc>
              </a:tr>
              <a:tr h="0">
                <a:tc>
                  <a:txBody>
                    <a:bodyPr/>
                    <a:lstStyle/>
                    <a:p>
                      <a:pPr marL="0" marR="0" algn="ctr">
                        <a:lnSpc>
                          <a:spcPct val="115000"/>
                        </a:lnSpc>
                        <a:spcBef>
                          <a:spcPts val="0"/>
                        </a:spcBef>
                        <a:spcAft>
                          <a:spcPts val="0"/>
                        </a:spcAft>
                      </a:pPr>
                      <a:r>
                        <a:rPr lang="en-GB" sz="1100">
                          <a:effectLst/>
                        </a:rPr>
                        <a:t>STAR Talar Component</a:t>
                      </a:r>
                      <a:endParaRPr lang="en-US" sz="1100">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GB" sz="1100">
                          <a:effectLst/>
                        </a:rPr>
                        <a:t>Co-Cr-Mo</a:t>
                      </a:r>
                      <a:endParaRPr lang="en-US" sz="1100">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GB" sz="1100">
                          <a:effectLst/>
                        </a:rPr>
                        <a:t>210000</a:t>
                      </a:r>
                      <a:endParaRPr lang="en-US" sz="1100">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GB" sz="1100">
                          <a:effectLst/>
                        </a:rPr>
                        <a:t>0.3</a:t>
                      </a:r>
                      <a:endParaRPr lang="en-US" sz="1100">
                        <a:effectLst/>
                        <a:latin typeface="Calibri"/>
                        <a:ea typeface="Calibri"/>
                        <a:cs typeface="Times New Roman"/>
                      </a:endParaRPr>
                    </a:p>
                  </a:txBody>
                  <a:tcPr marL="68580" marR="68580" marT="0" marB="0"/>
                </a:tc>
              </a:tr>
              <a:tr h="0">
                <a:tc>
                  <a:txBody>
                    <a:bodyPr/>
                    <a:lstStyle/>
                    <a:p>
                      <a:pPr marL="0" marR="0" algn="ctr">
                        <a:lnSpc>
                          <a:spcPct val="115000"/>
                        </a:lnSpc>
                        <a:spcBef>
                          <a:spcPts val="0"/>
                        </a:spcBef>
                        <a:spcAft>
                          <a:spcPts val="0"/>
                        </a:spcAft>
                      </a:pPr>
                      <a:r>
                        <a:rPr lang="en-GB" sz="1100">
                          <a:effectLst/>
                        </a:rPr>
                        <a:t>BOX Talar Component</a:t>
                      </a:r>
                      <a:endParaRPr lang="en-US" sz="1100">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GB" sz="1100">
                          <a:effectLst/>
                        </a:rPr>
                        <a:t>Co-Cr-Mo</a:t>
                      </a:r>
                      <a:endParaRPr lang="en-US" sz="1100">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GB" sz="1100">
                          <a:effectLst/>
                        </a:rPr>
                        <a:t>210000</a:t>
                      </a:r>
                      <a:endParaRPr lang="en-US" sz="1100">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GB" sz="1100">
                          <a:effectLst/>
                        </a:rPr>
                        <a:t>0.3</a:t>
                      </a:r>
                      <a:endParaRPr lang="en-US" sz="1100">
                        <a:effectLst/>
                        <a:latin typeface="Calibri"/>
                        <a:ea typeface="Calibri"/>
                        <a:cs typeface="Times New Roman"/>
                      </a:endParaRPr>
                    </a:p>
                  </a:txBody>
                  <a:tcPr marL="68580" marR="68580" marT="0" marB="0"/>
                </a:tc>
              </a:tr>
              <a:tr h="0">
                <a:tc>
                  <a:txBody>
                    <a:bodyPr/>
                    <a:lstStyle/>
                    <a:p>
                      <a:pPr marL="0" marR="0" algn="ctr">
                        <a:lnSpc>
                          <a:spcPct val="115000"/>
                        </a:lnSpc>
                        <a:spcBef>
                          <a:spcPts val="0"/>
                        </a:spcBef>
                        <a:spcAft>
                          <a:spcPts val="0"/>
                        </a:spcAft>
                      </a:pPr>
                      <a:r>
                        <a:rPr lang="en-GB" sz="1100">
                          <a:effectLst/>
                        </a:rPr>
                        <a:t>TNK Talar Component</a:t>
                      </a:r>
                      <a:endParaRPr lang="en-US" sz="1100">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GB" sz="1100">
                          <a:effectLst/>
                        </a:rPr>
                        <a:t>Alumina Ceramic</a:t>
                      </a:r>
                      <a:endParaRPr lang="en-US" sz="1100">
                        <a:effectLst/>
                        <a:latin typeface="Calibri"/>
                        <a:ea typeface="Calibri"/>
                        <a:cs typeface="Times New Roman"/>
                      </a:endParaRPr>
                    </a:p>
                  </a:txBody>
                  <a:tcPr marL="68580" marR="68580" marT="0" marB="0"/>
                </a:tc>
                <a:tc>
                  <a:txBody>
                    <a:bodyPr/>
                    <a:lstStyle/>
                    <a:p>
                      <a:pPr marL="0" marR="0" algn="ctr">
                        <a:lnSpc>
                          <a:spcPct val="150000"/>
                        </a:lnSpc>
                        <a:spcBef>
                          <a:spcPts val="0"/>
                        </a:spcBef>
                        <a:spcAft>
                          <a:spcPts val="0"/>
                        </a:spcAft>
                      </a:pPr>
                      <a:r>
                        <a:rPr lang="en-GB" sz="1200">
                          <a:effectLst/>
                        </a:rPr>
                        <a:t>215000</a:t>
                      </a:r>
                      <a:endParaRPr lang="en-US" sz="1100">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GB" sz="1100" dirty="0">
                          <a:effectLst/>
                        </a:rPr>
                        <a:t>0.3</a:t>
                      </a:r>
                      <a:endParaRPr lang="en-US" sz="1100" dirty="0">
                        <a:effectLst/>
                        <a:latin typeface="Calibri"/>
                        <a:ea typeface="Calibri"/>
                        <a:cs typeface="Times New Roman"/>
                      </a:endParaRPr>
                    </a:p>
                  </a:txBody>
                  <a:tcPr marL="68580" marR="68580" marT="0" marB="0"/>
                </a:tc>
              </a:tr>
            </a:tbl>
          </a:graphicData>
        </a:graphic>
      </p:graphicFrame>
      <p:sp>
        <p:nvSpPr>
          <p:cNvPr id="4" name="Rectangle 3"/>
          <p:cNvSpPr/>
          <p:nvPr/>
        </p:nvSpPr>
        <p:spPr>
          <a:xfrm>
            <a:off x="2286000" y="3452156"/>
            <a:ext cx="4572000" cy="461665"/>
          </a:xfrm>
          <a:prstGeom prst="rect">
            <a:avLst/>
          </a:prstGeom>
        </p:spPr>
        <p:txBody>
          <a:bodyPr>
            <a:spAutoFit/>
          </a:bodyPr>
          <a:lstStyle/>
          <a:p>
            <a:r>
              <a:rPr lang="en-GB" sz="1200" b="1" dirty="0" smtClean="0"/>
              <a:t>Table 1 </a:t>
            </a:r>
            <a:r>
              <a:rPr lang="en-GB" sz="1200" dirty="0"/>
              <a:t>Material properties defined in the four models under study (intact talus, STAR, BOX and TNK).</a:t>
            </a:r>
            <a:endParaRPr lang="en-US" sz="1200" dirty="0"/>
          </a:p>
        </p:txBody>
      </p:sp>
    </p:spTree>
    <p:extLst>
      <p:ext uri="{BB962C8B-B14F-4D97-AF65-F5344CB8AC3E}">
        <p14:creationId xmlns:p14="http://schemas.microsoft.com/office/powerpoint/2010/main" val="292402285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38200" y="609600"/>
            <a:ext cx="7696200" cy="3893374"/>
          </a:xfrm>
          <a:prstGeom prst="rect">
            <a:avLst/>
          </a:prstGeom>
        </p:spPr>
        <p:txBody>
          <a:bodyPr wrap="square">
            <a:spAutoFit/>
          </a:bodyPr>
          <a:lstStyle/>
          <a:p>
            <a:pPr algn="just"/>
            <a:r>
              <a:rPr lang="en-GB" sz="1300" b="1" dirty="0"/>
              <a:t>Finite Element (FE) Modelling Validation</a:t>
            </a:r>
            <a:endParaRPr lang="en-US" sz="1300" dirty="0"/>
          </a:p>
          <a:p>
            <a:pPr algn="just"/>
            <a:r>
              <a:rPr lang="en-GB" sz="1300" b="1" dirty="0"/>
              <a:t> </a:t>
            </a:r>
            <a:endParaRPr lang="en-US" sz="1300" dirty="0"/>
          </a:p>
          <a:p>
            <a:pPr algn="just"/>
            <a:r>
              <a:rPr lang="en-GB" sz="1300" b="1" dirty="0"/>
              <a:t> </a:t>
            </a:r>
            <a:endParaRPr lang="en-US" sz="1300" dirty="0"/>
          </a:p>
          <a:p>
            <a:pPr algn="just"/>
            <a:r>
              <a:rPr lang="en-GB" sz="1300" dirty="0"/>
              <a:t>The contact stress distribution in the articular surfaces is commonly used to validate FE models, which is a very important step before any further investigation. Thus, the comparison between experimental and FE results obtained by other authors and the present FE results could help establishing the validity of the present computational model. The applied loading conditions used in this work were based on the data provided. Three different static load cases were applied to each model (intact, STAR, BOX and TNK prostheses), according to the dorsiflexion, neutral and plantarflexion positions. Regarding the stress analysis, each of the three load cases was considered individually for each model according to the position. Moreover, another two loading conditions were included in this work. Firstly, an axial force of 600 N was applied to the three positions. Then, the axial forces of 1600 N, 600 N and 400 N were applied to dorsiflexion, neutral and plantarflexion positions, respectively. Regarding the boundary conditions, the talus was fixed in two positions.</a:t>
            </a:r>
            <a:endParaRPr lang="en-US" sz="1300" dirty="0"/>
          </a:p>
          <a:p>
            <a:pPr algn="just"/>
            <a:r>
              <a:rPr lang="en-GB" sz="1300" dirty="0"/>
              <a:t> </a:t>
            </a:r>
            <a:endParaRPr lang="en-US" sz="1300" dirty="0"/>
          </a:p>
          <a:p>
            <a:pPr algn="just"/>
            <a:r>
              <a:rPr lang="en-GB" sz="1300" dirty="0"/>
              <a:t> </a:t>
            </a:r>
            <a:endParaRPr lang="en-US" sz="1300" dirty="0"/>
          </a:p>
          <a:p>
            <a:pPr algn="just"/>
            <a:r>
              <a:rPr lang="en-GB" sz="1300" dirty="0"/>
              <a:t>Due to the limitation for the automatic-meshing algorithms in 3 </a:t>
            </a:r>
            <a:r>
              <a:rPr lang="en-GB" sz="1300" dirty="0" err="1"/>
              <a:t>Matics</a:t>
            </a:r>
            <a:r>
              <a:rPr lang="en-GB" sz="1300" dirty="0"/>
              <a:t> software to produce hexahedral meshes, 4-noded tetrahedral elements were used for meshing all the constituent parts of the three models under study. The resulting FE meshes for the three models of ankle prostheses under study are shown in Figure 5</a:t>
            </a:r>
            <a:endParaRPr lang="en-US" sz="1300" dirty="0"/>
          </a:p>
        </p:txBody>
      </p:sp>
      <p:pic>
        <p:nvPicPr>
          <p:cNvPr id="4" name="Picture 3"/>
          <p:cNvPicPr/>
          <p:nvPr/>
        </p:nvPicPr>
        <p:blipFill>
          <a:blip r:embed="rId2">
            <a:extLst>
              <a:ext uri="{28A0092B-C50C-407E-A947-70E740481C1C}">
                <a14:useLocalDpi xmlns:a14="http://schemas.microsoft.com/office/drawing/2010/main" val="0"/>
              </a:ext>
            </a:extLst>
          </a:blip>
          <a:srcRect/>
          <a:stretch>
            <a:fillRect/>
          </a:stretch>
        </p:blipFill>
        <p:spPr bwMode="auto">
          <a:xfrm>
            <a:off x="1828800" y="4724400"/>
            <a:ext cx="5039995" cy="1190625"/>
          </a:xfrm>
          <a:prstGeom prst="rect">
            <a:avLst/>
          </a:prstGeom>
          <a:noFill/>
          <a:ln>
            <a:noFill/>
          </a:ln>
        </p:spPr>
      </p:pic>
      <p:sp>
        <p:nvSpPr>
          <p:cNvPr id="3" name="Rectangle 2"/>
          <p:cNvSpPr/>
          <p:nvPr/>
        </p:nvSpPr>
        <p:spPr>
          <a:xfrm>
            <a:off x="2062797" y="5953965"/>
            <a:ext cx="4572000" cy="461665"/>
          </a:xfrm>
          <a:prstGeom prst="rect">
            <a:avLst/>
          </a:prstGeom>
        </p:spPr>
        <p:txBody>
          <a:bodyPr>
            <a:spAutoFit/>
          </a:bodyPr>
          <a:lstStyle/>
          <a:p>
            <a:r>
              <a:rPr lang="en-GB" sz="1200" b="1" dirty="0"/>
              <a:t>Figure 5</a:t>
            </a:r>
            <a:r>
              <a:rPr lang="en-GB" sz="1200" dirty="0" smtClean="0"/>
              <a:t> </a:t>
            </a:r>
            <a:r>
              <a:rPr lang="en-GB" sz="1200" dirty="0"/>
              <a:t>The STAR (at left), the TNK model (at middle) and the BOX model (at right). Software used: </a:t>
            </a:r>
            <a:r>
              <a:rPr lang="en-GB" sz="1200" dirty="0" err="1"/>
              <a:t>Solidworks</a:t>
            </a:r>
            <a:r>
              <a:rPr lang="en-GB" sz="1200" dirty="0"/>
              <a:t> and Mimics.</a:t>
            </a:r>
            <a:endParaRPr lang="en-US" sz="1200" dirty="0"/>
          </a:p>
        </p:txBody>
      </p:sp>
    </p:spTree>
    <p:extLst>
      <p:ext uri="{BB962C8B-B14F-4D97-AF65-F5344CB8AC3E}">
        <p14:creationId xmlns:p14="http://schemas.microsoft.com/office/powerpoint/2010/main" val="221465100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Presentation Outlines</a:t>
            </a:r>
            <a:endParaRPr lang="en-US" dirty="0"/>
          </a:p>
        </p:txBody>
      </p:sp>
      <p:sp>
        <p:nvSpPr>
          <p:cNvPr id="4" name="Rectangle 3"/>
          <p:cNvSpPr/>
          <p:nvPr/>
        </p:nvSpPr>
        <p:spPr>
          <a:xfrm>
            <a:off x="685800" y="1676400"/>
            <a:ext cx="7086600" cy="609600"/>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r>
              <a:rPr lang="en-US" dirty="0" smtClean="0"/>
              <a:t>1.0</a:t>
            </a:r>
            <a:r>
              <a:rPr lang="en-US" dirty="0"/>
              <a:t> </a:t>
            </a:r>
            <a:r>
              <a:rPr lang="en-US" dirty="0" smtClean="0"/>
              <a:t>INTRODUCTION</a:t>
            </a:r>
            <a:endParaRPr lang="en-US" dirty="0"/>
          </a:p>
        </p:txBody>
      </p:sp>
      <p:sp>
        <p:nvSpPr>
          <p:cNvPr id="5" name="Rectangle 4"/>
          <p:cNvSpPr/>
          <p:nvPr/>
        </p:nvSpPr>
        <p:spPr>
          <a:xfrm>
            <a:off x="685800" y="3962400"/>
            <a:ext cx="7086600" cy="609600"/>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r>
              <a:rPr lang="en-US" dirty="0" smtClean="0"/>
              <a:t>2.0</a:t>
            </a:r>
            <a:r>
              <a:rPr lang="en-US" dirty="0"/>
              <a:t> </a:t>
            </a:r>
            <a:r>
              <a:rPr lang="en-US" dirty="0" smtClean="0"/>
              <a:t>LITERATURE REVIEW</a:t>
            </a:r>
            <a:endParaRPr lang="en-US" dirty="0"/>
          </a:p>
        </p:txBody>
      </p:sp>
      <p:sp>
        <p:nvSpPr>
          <p:cNvPr id="6" name="Rectangle 5"/>
          <p:cNvSpPr/>
          <p:nvPr/>
        </p:nvSpPr>
        <p:spPr>
          <a:xfrm>
            <a:off x="685800" y="4791456"/>
            <a:ext cx="7086600" cy="609600"/>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r>
              <a:rPr lang="en-US" dirty="0" smtClean="0"/>
              <a:t>3.0 METHODOLODY</a:t>
            </a:r>
            <a:endParaRPr lang="en-US" dirty="0"/>
          </a:p>
        </p:txBody>
      </p:sp>
      <p:sp>
        <p:nvSpPr>
          <p:cNvPr id="7" name="Rectangle 6"/>
          <p:cNvSpPr/>
          <p:nvPr/>
        </p:nvSpPr>
        <p:spPr>
          <a:xfrm>
            <a:off x="685800" y="2438400"/>
            <a:ext cx="7086600" cy="1371600"/>
          </a:xfrm>
          <a:prstGeom prst="rect">
            <a:avLst/>
          </a:prstGeom>
          <a:ln>
            <a:noFill/>
          </a:ln>
        </p:spPr>
        <p:style>
          <a:lnRef idx="2">
            <a:schemeClr val="accent5"/>
          </a:lnRef>
          <a:fillRef idx="1">
            <a:schemeClr val="lt1"/>
          </a:fillRef>
          <a:effectRef idx="0">
            <a:schemeClr val="accent5"/>
          </a:effectRef>
          <a:fontRef idx="minor">
            <a:schemeClr val="dk1"/>
          </a:fontRef>
        </p:style>
        <p:txBody>
          <a:bodyPr rtlCol="0" anchor="ctr"/>
          <a:lstStyle/>
          <a:p>
            <a:pPr lvl="1"/>
            <a:r>
              <a:rPr lang="en-US" dirty="0"/>
              <a:t>1.1	Project Background</a:t>
            </a:r>
          </a:p>
          <a:p>
            <a:pPr lvl="1"/>
            <a:r>
              <a:rPr lang="en-US" dirty="0"/>
              <a:t>1.2	Problem Statement</a:t>
            </a:r>
          </a:p>
          <a:p>
            <a:pPr lvl="1"/>
            <a:r>
              <a:rPr lang="en-US" dirty="0"/>
              <a:t>1.3	Objective</a:t>
            </a:r>
            <a:r>
              <a:rPr lang="en-MY" dirty="0"/>
              <a:t>s</a:t>
            </a:r>
          </a:p>
          <a:p>
            <a:pPr lvl="1"/>
            <a:r>
              <a:rPr lang="en-US" dirty="0"/>
              <a:t>1.4	Scope of Study</a:t>
            </a:r>
          </a:p>
          <a:p>
            <a:pPr algn="ctr"/>
            <a:endParaRPr lang="en-US" dirty="0"/>
          </a:p>
        </p:txBody>
      </p:sp>
      <p:sp>
        <p:nvSpPr>
          <p:cNvPr id="8" name="Rectangle 7"/>
          <p:cNvSpPr/>
          <p:nvPr/>
        </p:nvSpPr>
        <p:spPr>
          <a:xfrm>
            <a:off x="685800" y="5553456"/>
            <a:ext cx="7086600" cy="609600"/>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r>
              <a:rPr lang="en-US" dirty="0" smtClean="0"/>
              <a:t>4.0 RESULTS &amp; DISCUSSION</a:t>
            </a:r>
            <a:endParaRPr lang="en-US" dirty="0"/>
          </a:p>
        </p:txBody>
      </p:sp>
    </p:spTree>
    <p:extLst>
      <p:ext uri="{BB962C8B-B14F-4D97-AF65-F5344CB8AC3E}">
        <p14:creationId xmlns:p14="http://schemas.microsoft.com/office/powerpoint/2010/main" val="383672324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62000" y="2906195"/>
            <a:ext cx="7696200" cy="1015663"/>
          </a:xfrm>
          <a:prstGeom prst="rect">
            <a:avLst/>
          </a:prstGeom>
          <a:noFill/>
        </p:spPr>
        <p:txBody>
          <a:bodyPr wrap="square" rtlCol="0">
            <a:spAutoFit/>
          </a:bodyPr>
          <a:lstStyle/>
          <a:p>
            <a:r>
              <a:rPr lang="en-US" sz="6000" b="1" dirty="0" smtClean="0"/>
              <a:t>RESULTS &amp; DISCUSSION</a:t>
            </a:r>
            <a:endParaRPr lang="en-US" sz="6000" b="1" dirty="0"/>
          </a:p>
        </p:txBody>
      </p:sp>
    </p:spTree>
    <p:extLst>
      <p:ext uri="{BB962C8B-B14F-4D97-AF65-F5344CB8AC3E}">
        <p14:creationId xmlns:p14="http://schemas.microsoft.com/office/powerpoint/2010/main" val="11350462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203767" y="304800"/>
            <a:ext cx="7010400" cy="2492990"/>
          </a:xfrm>
          <a:prstGeom prst="rect">
            <a:avLst/>
          </a:prstGeom>
        </p:spPr>
        <p:txBody>
          <a:bodyPr wrap="square">
            <a:spAutoFit/>
          </a:bodyPr>
          <a:lstStyle/>
          <a:p>
            <a:pPr algn="just"/>
            <a:r>
              <a:rPr lang="en-US" sz="1300" b="1" dirty="0"/>
              <a:t>Ankle Morphometric Measurement using CT Scan Data</a:t>
            </a:r>
            <a:endParaRPr lang="en-US" sz="1300" dirty="0"/>
          </a:p>
          <a:p>
            <a:pPr algn="just"/>
            <a:r>
              <a:rPr lang="en-US" sz="1300" dirty="0"/>
              <a:t> </a:t>
            </a:r>
          </a:p>
          <a:p>
            <a:pPr algn="just"/>
            <a:r>
              <a:rPr lang="en-US" sz="1300" dirty="0"/>
              <a:t>The group of 99 participants consisted of 49 female and 50 male adults with a mean age of 21.59 ± 2.11 and 23.97 ± 4.51 years respectively. The mean BMI for female and male was 22.06 ± 6.43 and 24.19 ± 4.62 respectively as shown in Table 2</a:t>
            </a:r>
            <a:r>
              <a:rPr lang="en-US" sz="1300" dirty="0" smtClean="0"/>
              <a:t>. </a:t>
            </a:r>
            <a:r>
              <a:rPr lang="en-US" sz="1300" dirty="0"/>
              <a:t>There were significant correlations between the height of the subjects and TTL, </a:t>
            </a:r>
            <a:r>
              <a:rPr lang="en-US" sz="1300" dirty="0" err="1"/>
              <a:t>TaAW</a:t>
            </a:r>
            <a:r>
              <a:rPr lang="en-US" sz="1300" dirty="0"/>
              <a:t>, </a:t>
            </a:r>
            <a:r>
              <a:rPr lang="en-US" sz="1300" dirty="0" err="1"/>
              <a:t>TiL</a:t>
            </a:r>
            <a:r>
              <a:rPr lang="en-US" sz="1300" dirty="0"/>
              <a:t> and </a:t>
            </a:r>
            <a:r>
              <a:rPr lang="en-US" sz="1300" dirty="0" err="1"/>
              <a:t>TiW</a:t>
            </a:r>
            <a:r>
              <a:rPr lang="en-US" sz="1300" dirty="0"/>
              <a:t> </a:t>
            </a:r>
            <a:r>
              <a:rPr lang="en-US" sz="1300" dirty="0" smtClean="0"/>
              <a:t>. </a:t>
            </a:r>
            <a:r>
              <a:rPr lang="en-US" sz="1300" dirty="0"/>
              <a:t>The morphometric analysis of the </a:t>
            </a:r>
            <a:r>
              <a:rPr lang="en-US" sz="1300" dirty="0" err="1"/>
              <a:t>talocrural</a:t>
            </a:r>
            <a:r>
              <a:rPr lang="en-US" sz="1300" dirty="0"/>
              <a:t> joint for left and right ankles showed no differences with the measured parameters. However, significant differences were observed between the male and female populations (p&lt;0.001) </a:t>
            </a:r>
            <a:r>
              <a:rPr lang="en-US" sz="1300" dirty="0" smtClean="0"/>
              <a:t>. </a:t>
            </a:r>
            <a:r>
              <a:rPr lang="en-US" sz="1300" dirty="0"/>
              <a:t>This indicates that absolute measurements for ankles were significantly different between males and females, with the latter having a smaller measurement in all aspects. However, this does not appear to affect the ratios of </a:t>
            </a:r>
            <a:r>
              <a:rPr lang="en-US" sz="1300" dirty="0" err="1"/>
              <a:t>TaAW</a:t>
            </a:r>
            <a:r>
              <a:rPr lang="en-US" sz="1300" dirty="0"/>
              <a:t>/TTL and </a:t>
            </a:r>
            <a:r>
              <a:rPr lang="en-US" sz="1300" dirty="0" err="1"/>
              <a:t>TiW</a:t>
            </a:r>
            <a:r>
              <a:rPr lang="en-US" sz="1300" dirty="0"/>
              <a:t>/</a:t>
            </a:r>
            <a:r>
              <a:rPr lang="en-US" sz="1300" dirty="0" err="1"/>
              <a:t>TiL</a:t>
            </a:r>
            <a:r>
              <a:rPr lang="en-US" sz="1300" dirty="0"/>
              <a:t> in either gender. The </a:t>
            </a:r>
            <a:r>
              <a:rPr lang="en-MY" sz="1300" dirty="0"/>
              <a:t>intra class correlation coefficient</a:t>
            </a:r>
            <a:r>
              <a:rPr lang="en-US" sz="1300" dirty="0"/>
              <a:t> (ICC) values for all measured parameters showed a high degree of </a:t>
            </a:r>
            <a:r>
              <a:rPr lang="en-US" sz="1300" dirty="0" smtClean="0"/>
              <a:t>reliability.</a:t>
            </a:r>
            <a:endParaRPr lang="en-US" sz="1300" dirty="0"/>
          </a:p>
        </p:txBody>
      </p:sp>
      <p:pic>
        <p:nvPicPr>
          <p:cNvPr id="7" name="Picture 6"/>
          <p:cNvPicPr>
            <a:picLocks noChangeAspect="1"/>
          </p:cNvPicPr>
          <p:nvPr/>
        </p:nvPicPr>
        <p:blipFill rotWithShape="1">
          <a:blip r:embed="rId2"/>
          <a:srcRect l="10104" t="37635" r="53508" b="17699"/>
          <a:stretch/>
        </p:blipFill>
        <p:spPr>
          <a:xfrm>
            <a:off x="2653526" y="3657600"/>
            <a:ext cx="4110881" cy="2837087"/>
          </a:xfrm>
          <a:prstGeom prst="rect">
            <a:avLst/>
          </a:prstGeom>
        </p:spPr>
      </p:pic>
      <p:sp>
        <p:nvSpPr>
          <p:cNvPr id="6" name="Rectangle 5"/>
          <p:cNvSpPr/>
          <p:nvPr/>
        </p:nvSpPr>
        <p:spPr>
          <a:xfrm>
            <a:off x="2293716" y="3195935"/>
            <a:ext cx="4572000" cy="461665"/>
          </a:xfrm>
          <a:prstGeom prst="rect">
            <a:avLst/>
          </a:prstGeom>
        </p:spPr>
        <p:txBody>
          <a:bodyPr>
            <a:spAutoFit/>
          </a:bodyPr>
          <a:lstStyle/>
          <a:p>
            <a:r>
              <a:rPr lang="en-MY" sz="1200" b="1" dirty="0" smtClean="0"/>
              <a:t>Table2 </a:t>
            </a:r>
            <a:r>
              <a:rPr lang="en-MY" sz="1200" dirty="0" smtClean="0"/>
              <a:t>Descriptive </a:t>
            </a:r>
            <a:r>
              <a:rPr lang="en-MY" sz="1200" dirty="0"/>
              <a:t>statistics of different demographical parameters and morphological parameters of trochlea </a:t>
            </a:r>
            <a:r>
              <a:rPr lang="en-MY" sz="1200" dirty="0" err="1"/>
              <a:t>tali</a:t>
            </a:r>
            <a:r>
              <a:rPr lang="en-MY" sz="1200" dirty="0"/>
              <a:t> of our population. </a:t>
            </a:r>
            <a:endParaRPr lang="en-US" sz="1200" dirty="0"/>
          </a:p>
        </p:txBody>
      </p:sp>
    </p:spTree>
    <p:extLst>
      <p:ext uri="{BB962C8B-B14F-4D97-AF65-F5344CB8AC3E}">
        <p14:creationId xmlns:p14="http://schemas.microsoft.com/office/powerpoint/2010/main" val="148130455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85800" y="609600"/>
            <a:ext cx="7848600" cy="1938992"/>
          </a:xfrm>
          <a:prstGeom prst="rect">
            <a:avLst/>
          </a:prstGeom>
        </p:spPr>
        <p:txBody>
          <a:bodyPr wrap="square">
            <a:spAutoFit/>
          </a:bodyPr>
          <a:lstStyle/>
          <a:p>
            <a:pPr algn="just"/>
            <a:r>
              <a:rPr lang="en-US" sz="1200" dirty="0"/>
              <a:t>When compared and correlated among the measured parameters, the results showed a strong significant correlation between TTL and </a:t>
            </a:r>
            <a:r>
              <a:rPr lang="en-US" sz="1200" dirty="0" err="1"/>
              <a:t>SRTa</a:t>
            </a:r>
            <a:r>
              <a:rPr lang="en-US" sz="1200" dirty="0"/>
              <a:t> (r=0.9), </a:t>
            </a:r>
            <a:r>
              <a:rPr lang="en-US" sz="1200" dirty="0" err="1"/>
              <a:t>TaAW</a:t>
            </a:r>
            <a:r>
              <a:rPr lang="en-US" sz="1200" dirty="0"/>
              <a:t> and </a:t>
            </a:r>
            <a:r>
              <a:rPr lang="en-US" sz="1200" dirty="0" err="1"/>
              <a:t>TiL</a:t>
            </a:r>
            <a:r>
              <a:rPr lang="en-US" sz="1200" dirty="0"/>
              <a:t> (r=0.83), </a:t>
            </a:r>
            <a:r>
              <a:rPr lang="en-US" sz="1200" dirty="0" err="1"/>
              <a:t>TiL</a:t>
            </a:r>
            <a:r>
              <a:rPr lang="en-US" sz="1200" dirty="0"/>
              <a:t> and </a:t>
            </a:r>
            <a:r>
              <a:rPr lang="en-US" sz="1200" dirty="0" err="1"/>
              <a:t>TiW</a:t>
            </a:r>
            <a:r>
              <a:rPr lang="en-US" sz="1200" dirty="0"/>
              <a:t> (r=0.83), </a:t>
            </a:r>
            <a:r>
              <a:rPr lang="en-US" sz="1200" dirty="0" err="1"/>
              <a:t>TaAW</a:t>
            </a:r>
            <a:r>
              <a:rPr lang="en-US" sz="1200" dirty="0"/>
              <a:t> and </a:t>
            </a:r>
            <a:r>
              <a:rPr lang="en-US" sz="1200" dirty="0" err="1"/>
              <a:t>TiW</a:t>
            </a:r>
            <a:r>
              <a:rPr lang="en-US" sz="1200" dirty="0"/>
              <a:t> (r=0.82), TTL and </a:t>
            </a:r>
            <a:r>
              <a:rPr lang="en-US" sz="1200" dirty="0" err="1"/>
              <a:t>TiL</a:t>
            </a:r>
            <a:r>
              <a:rPr lang="en-US" sz="1200" dirty="0"/>
              <a:t> (r=0.81), </a:t>
            </a:r>
            <a:r>
              <a:rPr lang="en-US" sz="1200" dirty="0" err="1"/>
              <a:t>TaAW</a:t>
            </a:r>
            <a:r>
              <a:rPr lang="en-US" sz="1200" dirty="0"/>
              <a:t> and </a:t>
            </a:r>
            <a:r>
              <a:rPr lang="en-US" sz="1200" dirty="0" err="1"/>
              <a:t>TiL</a:t>
            </a:r>
            <a:r>
              <a:rPr lang="en-US" sz="1200" dirty="0"/>
              <a:t> (r=0.76), TTL and </a:t>
            </a:r>
            <a:r>
              <a:rPr lang="en-US" sz="1200" dirty="0" err="1"/>
              <a:t>TaAW</a:t>
            </a:r>
            <a:r>
              <a:rPr lang="en-US" sz="1200" dirty="0"/>
              <a:t> (r=0.70). Search using the various search engines revealed 12 hits. Of these, only 4 suitable articles were included in this study [13-16].The mean values and standard deviation of TTL, </a:t>
            </a:r>
            <a:r>
              <a:rPr lang="en-US" sz="1200" dirty="0" err="1"/>
              <a:t>TaAW</a:t>
            </a:r>
            <a:r>
              <a:rPr lang="en-US" sz="1200" dirty="0"/>
              <a:t>, </a:t>
            </a:r>
            <a:r>
              <a:rPr lang="en-US" sz="1200" dirty="0" err="1"/>
              <a:t>TaPW</a:t>
            </a:r>
            <a:r>
              <a:rPr lang="en-US" sz="1200" dirty="0"/>
              <a:t>, </a:t>
            </a:r>
            <a:r>
              <a:rPr lang="en-US" sz="1200" dirty="0" err="1"/>
              <a:t>SRTa</a:t>
            </a:r>
            <a:r>
              <a:rPr lang="en-US" sz="1200" dirty="0"/>
              <a:t>, </a:t>
            </a:r>
            <a:r>
              <a:rPr lang="en-US" sz="1200" dirty="0" err="1"/>
              <a:t>TiL</a:t>
            </a:r>
            <a:r>
              <a:rPr lang="en-US" sz="1200" dirty="0"/>
              <a:t> and </a:t>
            </a:r>
            <a:r>
              <a:rPr lang="en-US" sz="1200" dirty="0" err="1"/>
              <a:t>TiW</a:t>
            </a:r>
            <a:r>
              <a:rPr lang="en-US" sz="1200" dirty="0"/>
              <a:t> when compared with four different populations (Korea, China, Italy and Austria) is illustrated in Table </a:t>
            </a:r>
            <a:r>
              <a:rPr lang="en-US" sz="1200" dirty="0" smtClean="0"/>
              <a:t>3. </a:t>
            </a:r>
            <a:r>
              <a:rPr lang="en-US" sz="1200" dirty="0"/>
              <a:t>It is important to note that the mean values of TTL for Asians (Malaysia, Korea and China) are smaller than their European counterparts (Italy and Austria). Whilst, mean value of </a:t>
            </a:r>
            <a:r>
              <a:rPr lang="en-US" sz="1200" dirty="0" err="1"/>
              <a:t>TiL</a:t>
            </a:r>
            <a:r>
              <a:rPr lang="en-US" sz="1200" dirty="0"/>
              <a:t> for Malaysian is significantly bigger than Korean and Italian. However, the mean values of </a:t>
            </a:r>
            <a:r>
              <a:rPr lang="en-US" sz="1200" dirty="0" err="1"/>
              <a:t>TaAW</a:t>
            </a:r>
            <a:r>
              <a:rPr lang="en-US" sz="1200" dirty="0"/>
              <a:t> and </a:t>
            </a:r>
            <a:r>
              <a:rPr lang="en-US" sz="1200" dirty="0" err="1"/>
              <a:t>TaPW</a:t>
            </a:r>
            <a:r>
              <a:rPr lang="en-US" sz="1200" dirty="0"/>
              <a:t> were similar for all cohorts. The comparison between the different sexes and different populations were not possible since data presented in other publications I based on a pooled data from both sexes.</a:t>
            </a:r>
          </a:p>
        </p:txBody>
      </p:sp>
      <p:pic>
        <p:nvPicPr>
          <p:cNvPr id="3" name="Picture 2"/>
          <p:cNvPicPr>
            <a:picLocks noChangeAspect="1"/>
          </p:cNvPicPr>
          <p:nvPr/>
        </p:nvPicPr>
        <p:blipFill rotWithShape="1">
          <a:blip r:embed="rId2"/>
          <a:srcRect l="57108" t="30732" r="5333" b="8974"/>
          <a:stretch/>
        </p:blipFill>
        <p:spPr>
          <a:xfrm>
            <a:off x="2362200" y="2971801"/>
            <a:ext cx="4691062" cy="3657600"/>
          </a:xfrm>
          <a:prstGeom prst="rect">
            <a:avLst/>
          </a:prstGeom>
        </p:spPr>
      </p:pic>
      <p:sp>
        <p:nvSpPr>
          <p:cNvPr id="4" name="Rectangle 3"/>
          <p:cNvSpPr/>
          <p:nvPr/>
        </p:nvSpPr>
        <p:spPr>
          <a:xfrm>
            <a:off x="2288894" y="2510136"/>
            <a:ext cx="4572000" cy="461665"/>
          </a:xfrm>
          <a:prstGeom prst="rect">
            <a:avLst/>
          </a:prstGeom>
        </p:spPr>
        <p:txBody>
          <a:bodyPr>
            <a:spAutoFit/>
          </a:bodyPr>
          <a:lstStyle/>
          <a:p>
            <a:r>
              <a:rPr lang="en-US" sz="1200" b="1" dirty="0"/>
              <a:t>Table 3</a:t>
            </a:r>
            <a:r>
              <a:rPr lang="en-US" sz="1200" dirty="0" smtClean="0"/>
              <a:t> </a:t>
            </a:r>
            <a:r>
              <a:rPr lang="en-US" sz="1200" dirty="0"/>
              <a:t>Comparison between measured values of TTL, </a:t>
            </a:r>
            <a:r>
              <a:rPr lang="en-US" sz="1200" dirty="0" err="1"/>
              <a:t>TaAW</a:t>
            </a:r>
            <a:r>
              <a:rPr lang="en-US" sz="1200" dirty="0"/>
              <a:t>, </a:t>
            </a:r>
            <a:r>
              <a:rPr lang="en-US" sz="1200" dirty="0" err="1"/>
              <a:t>TaPW</a:t>
            </a:r>
            <a:r>
              <a:rPr lang="en-US" sz="1200" dirty="0"/>
              <a:t>, </a:t>
            </a:r>
            <a:r>
              <a:rPr lang="en-US" sz="1200" dirty="0" err="1"/>
              <a:t>SRTa</a:t>
            </a:r>
            <a:r>
              <a:rPr lang="en-US" sz="1200" dirty="0"/>
              <a:t>, </a:t>
            </a:r>
            <a:r>
              <a:rPr lang="en-US" sz="1200" dirty="0" err="1"/>
              <a:t>TiL</a:t>
            </a:r>
            <a:r>
              <a:rPr lang="en-US" sz="1200" dirty="0"/>
              <a:t> and </a:t>
            </a:r>
            <a:r>
              <a:rPr lang="en-US" sz="1200" dirty="0" err="1"/>
              <a:t>TiW</a:t>
            </a:r>
            <a:r>
              <a:rPr lang="en-US" sz="1200" dirty="0"/>
              <a:t> with measurement values of other populations.</a:t>
            </a:r>
          </a:p>
        </p:txBody>
      </p:sp>
    </p:spTree>
    <p:extLst>
      <p:ext uri="{BB962C8B-B14F-4D97-AF65-F5344CB8AC3E}">
        <p14:creationId xmlns:p14="http://schemas.microsoft.com/office/powerpoint/2010/main" val="339182661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66800" y="1028343"/>
            <a:ext cx="7239000" cy="1815882"/>
          </a:xfrm>
          <a:prstGeom prst="rect">
            <a:avLst/>
          </a:prstGeom>
        </p:spPr>
        <p:txBody>
          <a:bodyPr wrap="square">
            <a:spAutoFit/>
          </a:bodyPr>
          <a:lstStyle/>
          <a:p>
            <a:pPr algn="just"/>
            <a:r>
              <a:rPr lang="en-US" sz="1400" b="1" dirty="0"/>
              <a:t>Finite Element Analysis</a:t>
            </a:r>
            <a:endParaRPr lang="en-US" sz="1400" dirty="0"/>
          </a:p>
          <a:p>
            <a:pPr algn="just"/>
            <a:r>
              <a:rPr lang="en-US" sz="1400" b="1" dirty="0" smtClean="0"/>
              <a:t>Contact </a:t>
            </a:r>
            <a:r>
              <a:rPr lang="en-US" sz="1400" b="1" dirty="0"/>
              <a:t>Stress Distribution in the Intact Ankle Joint</a:t>
            </a:r>
            <a:endParaRPr lang="en-US" sz="1400" dirty="0"/>
          </a:p>
          <a:p>
            <a:pPr algn="just"/>
            <a:r>
              <a:rPr lang="en-US" sz="1400" b="1" dirty="0"/>
              <a:t> </a:t>
            </a:r>
            <a:endParaRPr lang="en-US" sz="1400" dirty="0"/>
          </a:p>
          <a:p>
            <a:pPr algn="just"/>
            <a:r>
              <a:rPr lang="en-US" sz="1400" dirty="0"/>
              <a:t>The FE-computed contact stresses in the ankle joint for dorsiflexion, neutral and plantarflexion positions are displayed on the superior articular surface of the intact talus, in Figure </a:t>
            </a:r>
            <a:r>
              <a:rPr lang="en-US" sz="1400" dirty="0" smtClean="0"/>
              <a:t>6. </a:t>
            </a:r>
            <a:r>
              <a:rPr lang="en-US" sz="1400" dirty="0"/>
              <a:t>Three loading conditions were considered in this study For reasons of synthesis, only an axial load was included aiming to compare the results with the available studies in the literature that included the same loading condition.</a:t>
            </a:r>
          </a:p>
        </p:txBody>
      </p:sp>
      <p:pic>
        <p:nvPicPr>
          <p:cNvPr id="3" name="Picture 2"/>
          <p:cNvPicPr/>
          <p:nvPr/>
        </p:nvPicPr>
        <p:blipFill>
          <a:blip r:embed="rId2">
            <a:extLst>
              <a:ext uri="{28A0092B-C50C-407E-A947-70E740481C1C}">
                <a14:useLocalDpi xmlns:a14="http://schemas.microsoft.com/office/drawing/2010/main" val="0"/>
              </a:ext>
            </a:extLst>
          </a:blip>
          <a:srcRect/>
          <a:stretch>
            <a:fillRect/>
          </a:stretch>
        </p:blipFill>
        <p:spPr bwMode="auto">
          <a:xfrm>
            <a:off x="1927860" y="3048000"/>
            <a:ext cx="5288280" cy="2286000"/>
          </a:xfrm>
          <a:prstGeom prst="rect">
            <a:avLst/>
          </a:prstGeom>
          <a:noFill/>
          <a:ln>
            <a:noFill/>
          </a:ln>
        </p:spPr>
      </p:pic>
      <p:sp>
        <p:nvSpPr>
          <p:cNvPr id="4" name="Rectangle 3"/>
          <p:cNvSpPr/>
          <p:nvPr/>
        </p:nvSpPr>
        <p:spPr>
          <a:xfrm>
            <a:off x="2133600" y="5410200"/>
            <a:ext cx="4572000" cy="830997"/>
          </a:xfrm>
          <a:prstGeom prst="rect">
            <a:avLst/>
          </a:prstGeom>
        </p:spPr>
        <p:txBody>
          <a:bodyPr>
            <a:spAutoFit/>
          </a:bodyPr>
          <a:lstStyle/>
          <a:p>
            <a:r>
              <a:rPr lang="en-US" sz="1200" b="1" dirty="0"/>
              <a:t>Figure 6</a:t>
            </a:r>
            <a:r>
              <a:rPr lang="en-US" sz="1200" dirty="0" smtClean="0"/>
              <a:t> </a:t>
            </a:r>
            <a:r>
              <a:rPr lang="en-US" sz="1200" dirty="0"/>
              <a:t>superior views of the talus’s </a:t>
            </a:r>
            <a:r>
              <a:rPr lang="en-US" sz="1200" dirty="0" err="1"/>
              <a:t>throclea</a:t>
            </a:r>
            <a:r>
              <a:rPr lang="en-US" sz="1200" dirty="0"/>
              <a:t> </a:t>
            </a:r>
            <a:r>
              <a:rPr lang="en-US" sz="1200" dirty="0" err="1"/>
              <a:t>tali</a:t>
            </a:r>
            <a:r>
              <a:rPr lang="en-US" sz="1200" dirty="0"/>
              <a:t>, overlaid with FE-computed contact stresses (MPa) for the dorsiflexion, neutral and plantarflexion positions, considering only an axial force of 600 N to the three positions.</a:t>
            </a:r>
          </a:p>
        </p:txBody>
      </p:sp>
    </p:spTree>
    <p:extLst>
      <p:ext uri="{BB962C8B-B14F-4D97-AF65-F5344CB8AC3E}">
        <p14:creationId xmlns:p14="http://schemas.microsoft.com/office/powerpoint/2010/main" val="315383218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90600" y="1028343"/>
            <a:ext cx="7239000" cy="1815882"/>
          </a:xfrm>
          <a:prstGeom prst="rect">
            <a:avLst/>
          </a:prstGeom>
        </p:spPr>
        <p:txBody>
          <a:bodyPr wrap="square">
            <a:spAutoFit/>
          </a:bodyPr>
          <a:lstStyle/>
          <a:p>
            <a:pPr algn="just"/>
            <a:r>
              <a:rPr lang="en-US" sz="1400" dirty="0"/>
              <a:t>Regarding the magnitude of contact stress, using the same axial force for the three positions under study, the maximum contact stresses increased from the dorsiflexion to plantarflexion positions, which were also observed in [46] and so the higher magnitude of the loads applied in dorsiflexion position resulted in higher maximum contact stresses. The FE-computed results of the present study show good comparison among the global magnitude of the contact stresses reported by Anderson et al. [47], as shown in Table </a:t>
            </a:r>
            <a:r>
              <a:rPr lang="en-US" sz="1400" dirty="0" smtClean="0"/>
              <a:t>4. Besides </a:t>
            </a:r>
            <a:r>
              <a:rPr lang="en-US" sz="1400" dirty="0"/>
              <a:t>the limitations of this study, these results show reasonable comparison and are, for the most part, consistent with previous studies. Thus, this validation establishes confidence in results from the FE models.</a:t>
            </a:r>
          </a:p>
        </p:txBody>
      </p:sp>
      <p:graphicFrame>
        <p:nvGraphicFramePr>
          <p:cNvPr id="3" name="Table 2"/>
          <p:cNvGraphicFramePr>
            <a:graphicFrameLocks noGrp="1"/>
          </p:cNvGraphicFramePr>
          <p:nvPr>
            <p:extLst>
              <p:ext uri="{D42A27DB-BD31-4B8C-83A1-F6EECF244321}">
                <p14:modId xmlns:p14="http://schemas.microsoft.com/office/powerpoint/2010/main" val="317966052"/>
              </p:ext>
            </p:extLst>
          </p:nvPr>
        </p:nvGraphicFramePr>
        <p:xfrm>
          <a:off x="1675765" y="4114800"/>
          <a:ext cx="5868670" cy="1498600"/>
        </p:xfrm>
        <a:graphic>
          <a:graphicData uri="http://schemas.openxmlformats.org/drawingml/2006/table">
            <a:tbl>
              <a:tblPr firstRow="1" firstCol="1" bandRow="1">
                <a:tableStyleId>{5C22544A-7EE6-4342-B048-85BDC9FD1C3A}</a:tableStyleId>
              </a:tblPr>
              <a:tblGrid>
                <a:gridCol w="1955800"/>
                <a:gridCol w="1956435"/>
                <a:gridCol w="1956435"/>
              </a:tblGrid>
              <a:tr h="0">
                <a:tc>
                  <a:txBody>
                    <a:bodyPr/>
                    <a:lstStyle/>
                    <a:p>
                      <a:pPr marL="0" marR="0" algn="ctr">
                        <a:lnSpc>
                          <a:spcPct val="150000"/>
                        </a:lnSpc>
                        <a:spcBef>
                          <a:spcPts val="0"/>
                        </a:spcBef>
                        <a:spcAft>
                          <a:spcPts val="1000"/>
                        </a:spcAft>
                      </a:pPr>
                      <a:r>
                        <a:rPr lang="en-US" sz="1200" dirty="0">
                          <a:effectLst/>
                        </a:rPr>
                        <a:t>Source</a:t>
                      </a:r>
                      <a:endParaRPr lang="en-US" sz="1100" dirty="0">
                        <a:effectLst/>
                        <a:latin typeface="Calibri"/>
                        <a:ea typeface="Calibri"/>
                        <a:cs typeface="Times New Roman"/>
                      </a:endParaRPr>
                    </a:p>
                  </a:txBody>
                  <a:tcPr marL="68580" marR="68580" marT="0" marB="0"/>
                </a:tc>
                <a:tc>
                  <a:txBody>
                    <a:bodyPr/>
                    <a:lstStyle/>
                    <a:p>
                      <a:pPr marL="0" marR="0" algn="ctr">
                        <a:lnSpc>
                          <a:spcPct val="150000"/>
                        </a:lnSpc>
                        <a:spcBef>
                          <a:spcPts val="0"/>
                        </a:spcBef>
                        <a:spcAft>
                          <a:spcPts val="1000"/>
                        </a:spcAft>
                      </a:pPr>
                      <a:r>
                        <a:rPr lang="en-US" sz="1200">
                          <a:effectLst/>
                        </a:rPr>
                        <a:t>Method</a:t>
                      </a:r>
                      <a:endParaRPr lang="en-US" sz="1100">
                        <a:effectLst/>
                        <a:latin typeface="Calibri"/>
                        <a:ea typeface="Calibri"/>
                        <a:cs typeface="Times New Roman"/>
                      </a:endParaRPr>
                    </a:p>
                  </a:txBody>
                  <a:tcPr marL="68580" marR="68580" marT="0" marB="0"/>
                </a:tc>
                <a:tc>
                  <a:txBody>
                    <a:bodyPr/>
                    <a:lstStyle/>
                    <a:p>
                      <a:pPr marL="0" marR="0" algn="ctr">
                        <a:lnSpc>
                          <a:spcPct val="150000"/>
                        </a:lnSpc>
                        <a:spcBef>
                          <a:spcPts val="0"/>
                        </a:spcBef>
                        <a:spcAft>
                          <a:spcPts val="1000"/>
                        </a:spcAft>
                      </a:pPr>
                      <a:r>
                        <a:rPr lang="en-US" sz="1200">
                          <a:effectLst/>
                        </a:rPr>
                        <a:t>Maximum Contact Stress (MPa)</a:t>
                      </a:r>
                      <a:endParaRPr lang="en-US" sz="1100">
                        <a:effectLst/>
                        <a:latin typeface="Calibri"/>
                        <a:ea typeface="Calibri"/>
                        <a:cs typeface="Times New Roman"/>
                      </a:endParaRPr>
                    </a:p>
                  </a:txBody>
                  <a:tcPr marL="68580" marR="68580" marT="0" marB="0"/>
                </a:tc>
              </a:tr>
              <a:tr h="0">
                <a:tc>
                  <a:txBody>
                    <a:bodyPr/>
                    <a:lstStyle/>
                    <a:p>
                      <a:pPr marL="0" marR="0" algn="ctr">
                        <a:lnSpc>
                          <a:spcPct val="150000"/>
                        </a:lnSpc>
                        <a:spcBef>
                          <a:spcPts val="0"/>
                        </a:spcBef>
                        <a:spcAft>
                          <a:spcPts val="1000"/>
                        </a:spcAft>
                      </a:pPr>
                      <a:r>
                        <a:rPr lang="en-US" sz="1200">
                          <a:effectLst/>
                        </a:rPr>
                        <a:t>Anderson et. al</a:t>
                      </a:r>
                      <a:endParaRPr lang="en-US" sz="1100">
                        <a:effectLst/>
                        <a:latin typeface="Calibri"/>
                        <a:ea typeface="Calibri"/>
                        <a:cs typeface="Times New Roman"/>
                      </a:endParaRPr>
                    </a:p>
                  </a:txBody>
                  <a:tcPr marL="68580" marR="68580" marT="0" marB="0"/>
                </a:tc>
                <a:tc>
                  <a:txBody>
                    <a:bodyPr/>
                    <a:lstStyle/>
                    <a:p>
                      <a:pPr marL="0" marR="0" algn="ctr">
                        <a:lnSpc>
                          <a:spcPct val="150000"/>
                        </a:lnSpc>
                        <a:spcBef>
                          <a:spcPts val="0"/>
                        </a:spcBef>
                        <a:spcAft>
                          <a:spcPts val="1000"/>
                        </a:spcAft>
                      </a:pPr>
                      <a:r>
                        <a:rPr lang="en-US" sz="1200">
                          <a:effectLst/>
                        </a:rPr>
                        <a:t>FEM</a:t>
                      </a:r>
                      <a:endParaRPr lang="en-US" sz="1100">
                        <a:effectLst/>
                        <a:latin typeface="Calibri"/>
                        <a:ea typeface="Calibri"/>
                        <a:cs typeface="Times New Roman"/>
                      </a:endParaRPr>
                    </a:p>
                  </a:txBody>
                  <a:tcPr marL="68580" marR="68580" marT="0" marB="0"/>
                </a:tc>
                <a:tc>
                  <a:txBody>
                    <a:bodyPr/>
                    <a:lstStyle/>
                    <a:p>
                      <a:pPr marL="0" marR="0" algn="ctr">
                        <a:lnSpc>
                          <a:spcPct val="150000"/>
                        </a:lnSpc>
                        <a:spcBef>
                          <a:spcPts val="0"/>
                        </a:spcBef>
                        <a:spcAft>
                          <a:spcPts val="1000"/>
                        </a:spcAft>
                      </a:pPr>
                      <a:r>
                        <a:rPr lang="en-US" sz="1200">
                          <a:effectLst/>
                        </a:rPr>
                        <a:t>3.74</a:t>
                      </a:r>
                      <a:endParaRPr lang="en-US" sz="1100">
                        <a:effectLst/>
                        <a:latin typeface="Calibri"/>
                        <a:ea typeface="Calibri"/>
                        <a:cs typeface="Times New Roman"/>
                      </a:endParaRPr>
                    </a:p>
                  </a:txBody>
                  <a:tcPr marL="68580" marR="68580" marT="0" marB="0"/>
                </a:tc>
              </a:tr>
              <a:tr h="0">
                <a:tc>
                  <a:txBody>
                    <a:bodyPr/>
                    <a:lstStyle/>
                    <a:p>
                      <a:pPr marL="0" marR="0" algn="ctr">
                        <a:lnSpc>
                          <a:spcPct val="150000"/>
                        </a:lnSpc>
                        <a:spcBef>
                          <a:spcPts val="0"/>
                        </a:spcBef>
                        <a:spcAft>
                          <a:spcPts val="1000"/>
                        </a:spcAft>
                      </a:pPr>
                      <a:r>
                        <a:rPr lang="en-US" sz="1200">
                          <a:effectLst/>
                        </a:rPr>
                        <a:t> </a:t>
                      </a:r>
                      <a:endParaRPr lang="en-US" sz="1100">
                        <a:effectLst/>
                        <a:latin typeface="Calibri"/>
                        <a:ea typeface="Calibri"/>
                        <a:cs typeface="Times New Roman"/>
                      </a:endParaRPr>
                    </a:p>
                  </a:txBody>
                  <a:tcPr marL="68580" marR="68580" marT="0" marB="0"/>
                </a:tc>
                <a:tc>
                  <a:txBody>
                    <a:bodyPr/>
                    <a:lstStyle/>
                    <a:p>
                      <a:pPr marL="0" marR="0" algn="ctr">
                        <a:lnSpc>
                          <a:spcPct val="150000"/>
                        </a:lnSpc>
                        <a:spcBef>
                          <a:spcPts val="0"/>
                        </a:spcBef>
                        <a:spcAft>
                          <a:spcPts val="1000"/>
                        </a:spcAft>
                      </a:pPr>
                      <a:r>
                        <a:rPr lang="en-US" sz="1200">
                          <a:effectLst/>
                        </a:rPr>
                        <a:t>Tekscan</a:t>
                      </a:r>
                      <a:endParaRPr lang="en-US" sz="1100">
                        <a:effectLst/>
                        <a:latin typeface="Calibri"/>
                        <a:ea typeface="Calibri"/>
                        <a:cs typeface="Times New Roman"/>
                      </a:endParaRPr>
                    </a:p>
                  </a:txBody>
                  <a:tcPr marL="68580" marR="68580" marT="0" marB="0"/>
                </a:tc>
                <a:tc>
                  <a:txBody>
                    <a:bodyPr/>
                    <a:lstStyle/>
                    <a:p>
                      <a:pPr marL="0" marR="0" algn="ctr">
                        <a:lnSpc>
                          <a:spcPct val="150000"/>
                        </a:lnSpc>
                        <a:spcBef>
                          <a:spcPts val="0"/>
                        </a:spcBef>
                        <a:spcAft>
                          <a:spcPts val="1000"/>
                        </a:spcAft>
                      </a:pPr>
                      <a:r>
                        <a:rPr lang="en-US" sz="1200">
                          <a:effectLst/>
                        </a:rPr>
                        <a:t>3.69</a:t>
                      </a:r>
                      <a:endParaRPr lang="en-US" sz="1100">
                        <a:effectLst/>
                        <a:latin typeface="Calibri"/>
                        <a:ea typeface="Calibri"/>
                        <a:cs typeface="Times New Roman"/>
                      </a:endParaRPr>
                    </a:p>
                  </a:txBody>
                  <a:tcPr marL="68580" marR="68580" marT="0" marB="0"/>
                </a:tc>
              </a:tr>
              <a:tr h="0">
                <a:tc>
                  <a:txBody>
                    <a:bodyPr/>
                    <a:lstStyle/>
                    <a:p>
                      <a:pPr marL="0" marR="0" algn="ctr">
                        <a:lnSpc>
                          <a:spcPct val="150000"/>
                        </a:lnSpc>
                        <a:spcBef>
                          <a:spcPts val="0"/>
                        </a:spcBef>
                        <a:spcAft>
                          <a:spcPts val="1000"/>
                        </a:spcAft>
                      </a:pPr>
                      <a:r>
                        <a:rPr lang="en-US" sz="1200">
                          <a:effectLst/>
                        </a:rPr>
                        <a:t>D.Rodrigues et al</a:t>
                      </a:r>
                      <a:endParaRPr lang="en-US" sz="1100">
                        <a:effectLst/>
                        <a:latin typeface="Calibri"/>
                        <a:ea typeface="Calibri"/>
                        <a:cs typeface="Times New Roman"/>
                      </a:endParaRPr>
                    </a:p>
                  </a:txBody>
                  <a:tcPr marL="68580" marR="68580" marT="0" marB="0"/>
                </a:tc>
                <a:tc>
                  <a:txBody>
                    <a:bodyPr/>
                    <a:lstStyle/>
                    <a:p>
                      <a:pPr marL="0" marR="0" algn="ctr">
                        <a:lnSpc>
                          <a:spcPct val="150000"/>
                        </a:lnSpc>
                        <a:spcBef>
                          <a:spcPts val="0"/>
                        </a:spcBef>
                        <a:spcAft>
                          <a:spcPts val="1000"/>
                        </a:spcAft>
                      </a:pPr>
                      <a:r>
                        <a:rPr lang="en-US" sz="1200">
                          <a:effectLst/>
                        </a:rPr>
                        <a:t>FEM</a:t>
                      </a:r>
                      <a:endParaRPr lang="en-US" sz="1100">
                        <a:effectLst/>
                        <a:latin typeface="Calibri"/>
                        <a:ea typeface="Calibri"/>
                        <a:cs typeface="Times New Roman"/>
                      </a:endParaRPr>
                    </a:p>
                  </a:txBody>
                  <a:tcPr marL="68580" marR="68580" marT="0" marB="0"/>
                </a:tc>
                <a:tc>
                  <a:txBody>
                    <a:bodyPr/>
                    <a:lstStyle/>
                    <a:p>
                      <a:pPr marL="0" marR="0" algn="ctr">
                        <a:lnSpc>
                          <a:spcPct val="150000"/>
                        </a:lnSpc>
                        <a:spcBef>
                          <a:spcPts val="0"/>
                        </a:spcBef>
                        <a:spcAft>
                          <a:spcPts val="1000"/>
                        </a:spcAft>
                      </a:pPr>
                      <a:r>
                        <a:rPr lang="en-US" sz="1200">
                          <a:effectLst/>
                        </a:rPr>
                        <a:t>3.95</a:t>
                      </a:r>
                      <a:endParaRPr lang="en-US" sz="1100">
                        <a:effectLst/>
                        <a:latin typeface="Calibri"/>
                        <a:ea typeface="Calibri"/>
                        <a:cs typeface="Times New Roman"/>
                      </a:endParaRPr>
                    </a:p>
                  </a:txBody>
                  <a:tcPr marL="68580" marR="68580" marT="0" marB="0"/>
                </a:tc>
              </a:tr>
              <a:tr h="0">
                <a:tc>
                  <a:txBody>
                    <a:bodyPr/>
                    <a:lstStyle/>
                    <a:p>
                      <a:pPr marL="0" marR="0" algn="ctr">
                        <a:lnSpc>
                          <a:spcPct val="150000"/>
                        </a:lnSpc>
                        <a:spcBef>
                          <a:spcPts val="0"/>
                        </a:spcBef>
                        <a:spcAft>
                          <a:spcPts val="1000"/>
                        </a:spcAft>
                      </a:pPr>
                      <a:r>
                        <a:rPr lang="en-US" sz="1200">
                          <a:effectLst/>
                        </a:rPr>
                        <a:t>Present study</a:t>
                      </a:r>
                      <a:endParaRPr lang="en-US" sz="1100">
                        <a:effectLst/>
                        <a:latin typeface="Calibri"/>
                        <a:ea typeface="Calibri"/>
                        <a:cs typeface="Times New Roman"/>
                      </a:endParaRPr>
                    </a:p>
                  </a:txBody>
                  <a:tcPr marL="68580" marR="68580" marT="0" marB="0"/>
                </a:tc>
                <a:tc>
                  <a:txBody>
                    <a:bodyPr/>
                    <a:lstStyle/>
                    <a:p>
                      <a:pPr marL="0" marR="0" algn="ctr">
                        <a:lnSpc>
                          <a:spcPct val="150000"/>
                        </a:lnSpc>
                        <a:spcBef>
                          <a:spcPts val="0"/>
                        </a:spcBef>
                        <a:spcAft>
                          <a:spcPts val="1000"/>
                        </a:spcAft>
                      </a:pPr>
                      <a:r>
                        <a:rPr lang="en-US" sz="1200">
                          <a:effectLst/>
                        </a:rPr>
                        <a:t>FEM</a:t>
                      </a:r>
                      <a:endParaRPr lang="en-US" sz="1100">
                        <a:effectLst/>
                        <a:latin typeface="Calibri"/>
                        <a:ea typeface="Calibri"/>
                        <a:cs typeface="Times New Roman"/>
                      </a:endParaRPr>
                    </a:p>
                  </a:txBody>
                  <a:tcPr marL="68580" marR="68580" marT="0" marB="0"/>
                </a:tc>
                <a:tc>
                  <a:txBody>
                    <a:bodyPr/>
                    <a:lstStyle/>
                    <a:p>
                      <a:pPr marL="0" marR="0" algn="ctr">
                        <a:lnSpc>
                          <a:spcPct val="150000"/>
                        </a:lnSpc>
                        <a:spcBef>
                          <a:spcPts val="0"/>
                        </a:spcBef>
                        <a:spcAft>
                          <a:spcPts val="1000"/>
                        </a:spcAft>
                      </a:pPr>
                      <a:r>
                        <a:rPr lang="en-US" sz="1200" dirty="0">
                          <a:effectLst/>
                        </a:rPr>
                        <a:t>3.6</a:t>
                      </a:r>
                      <a:endParaRPr lang="en-US" sz="1100" dirty="0">
                        <a:effectLst/>
                        <a:latin typeface="Calibri"/>
                        <a:ea typeface="Calibri"/>
                        <a:cs typeface="Times New Roman"/>
                      </a:endParaRPr>
                    </a:p>
                  </a:txBody>
                  <a:tcPr marL="68580" marR="68580" marT="0" marB="0"/>
                </a:tc>
              </a:tr>
            </a:tbl>
          </a:graphicData>
        </a:graphic>
      </p:graphicFrame>
      <p:sp>
        <p:nvSpPr>
          <p:cNvPr id="4" name="Rectangle 3"/>
          <p:cNvSpPr/>
          <p:nvPr/>
        </p:nvSpPr>
        <p:spPr>
          <a:xfrm>
            <a:off x="2354001" y="3429000"/>
            <a:ext cx="4572000" cy="646331"/>
          </a:xfrm>
          <a:prstGeom prst="rect">
            <a:avLst/>
          </a:prstGeom>
        </p:spPr>
        <p:txBody>
          <a:bodyPr>
            <a:spAutoFit/>
          </a:bodyPr>
          <a:lstStyle/>
          <a:p>
            <a:r>
              <a:rPr lang="en-US" sz="1200" b="1" dirty="0"/>
              <a:t>Table </a:t>
            </a:r>
            <a:r>
              <a:rPr lang="en-US" sz="1200" b="1" dirty="0" smtClean="0"/>
              <a:t>4</a:t>
            </a:r>
            <a:r>
              <a:rPr lang="en-US" sz="1200" dirty="0" smtClean="0"/>
              <a:t> </a:t>
            </a:r>
            <a:r>
              <a:rPr lang="en-US" sz="1200" dirty="0"/>
              <a:t>Comparison of the contact stresses reported in the study of Anderson et al. [47], </a:t>
            </a:r>
            <a:r>
              <a:rPr lang="en-US" sz="1200" dirty="0" err="1"/>
              <a:t>D.Rodrigues</a:t>
            </a:r>
            <a:r>
              <a:rPr lang="en-US" sz="1200" dirty="0"/>
              <a:t> et. al and the FE results of the present study</a:t>
            </a:r>
          </a:p>
        </p:txBody>
      </p:sp>
    </p:spTree>
    <p:extLst>
      <p:ext uri="{BB962C8B-B14F-4D97-AF65-F5344CB8AC3E}">
        <p14:creationId xmlns:p14="http://schemas.microsoft.com/office/powerpoint/2010/main" val="184708375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66800" y="533400"/>
            <a:ext cx="6858000" cy="2800767"/>
          </a:xfrm>
          <a:prstGeom prst="rect">
            <a:avLst/>
          </a:prstGeom>
        </p:spPr>
        <p:txBody>
          <a:bodyPr wrap="square">
            <a:spAutoFit/>
          </a:bodyPr>
          <a:lstStyle/>
          <a:p>
            <a:pPr algn="just"/>
            <a:r>
              <a:rPr lang="en-US" sz="1600" b="1" dirty="0"/>
              <a:t>Contact Stress Distribution in the </a:t>
            </a:r>
            <a:r>
              <a:rPr lang="en-US" sz="1600" b="1" dirty="0" err="1"/>
              <a:t>Talar</a:t>
            </a:r>
            <a:r>
              <a:rPr lang="en-US" sz="1600" b="1" dirty="0"/>
              <a:t> Component of Ankle Prostheses</a:t>
            </a:r>
            <a:endParaRPr lang="en-US" sz="1600" dirty="0"/>
          </a:p>
          <a:p>
            <a:pPr algn="just"/>
            <a:r>
              <a:rPr lang="en-US" sz="1600" dirty="0"/>
              <a:t> </a:t>
            </a:r>
          </a:p>
          <a:p>
            <a:pPr algn="just"/>
            <a:r>
              <a:rPr lang="en-US" sz="1600" dirty="0"/>
              <a:t>The FE-computed contact stress distributions in the </a:t>
            </a:r>
            <a:r>
              <a:rPr lang="en-US" sz="1600" dirty="0" err="1"/>
              <a:t>talar</a:t>
            </a:r>
            <a:r>
              <a:rPr lang="en-US" sz="1600" dirty="0"/>
              <a:t> component of ankle prostheses surfaces for S.T.A.R., BOX and TNK prostheses for dorsiflexion, neutral and plantarflexion positions are displayed in Figure 7</a:t>
            </a:r>
            <a:r>
              <a:rPr lang="en-US" sz="1600" dirty="0" smtClean="0"/>
              <a:t>. </a:t>
            </a:r>
            <a:r>
              <a:rPr lang="en-US" sz="1600" dirty="0"/>
              <a:t>Once again, as done for the intact ankle joint, three loading conditions were considered in this study. For reasons of synthesis, only the results when considering an axial force of 600 N to the three positions are shown (the other results were similar). Besides not shown here, the problem of edge-loading was evident in TNK for the three loading conditions, and also for S.T.A.R. prosthesis. These problems have been reported in several studies [10, 13, 50, 51].</a:t>
            </a:r>
          </a:p>
        </p:txBody>
      </p:sp>
    </p:spTree>
    <p:extLst>
      <p:ext uri="{BB962C8B-B14F-4D97-AF65-F5344CB8AC3E}">
        <p14:creationId xmlns:p14="http://schemas.microsoft.com/office/powerpoint/2010/main" val="207143870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905000" y="381000"/>
            <a:ext cx="4887834" cy="57059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p:nvPr/>
        </p:nvSpPr>
        <p:spPr>
          <a:xfrm>
            <a:off x="2438400" y="5763824"/>
            <a:ext cx="4572000" cy="646331"/>
          </a:xfrm>
          <a:prstGeom prst="rect">
            <a:avLst/>
          </a:prstGeom>
        </p:spPr>
        <p:txBody>
          <a:bodyPr>
            <a:spAutoFit/>
          </a:bodyPr>
          <a:lstStyle/>
          <a:p>
            <a:pPr algn="just"/>
            <a:r>
              <a:rPr lang="en-US" sz="1200" b="1" dirty="0" smtClean="0"/>
              <a:t>Figure7</a:t>
            </a:r>
            <a:r>
              <a:rPr lang="en-US" sz="1200" dirty="0" smtClean="0"/>
              <a:t> </a:t>
            </a:r>
            <a:r>
              <a:rPr lang="en-US" sz="1200" dirty="0"/>
              <a:t>FE-computed contact stress distributions in the </a:t>
            </a:r>
            <a:r>
              <a:rPr lang="en-US" sz="1200" dirty="0" err="1"/>
              <a:t>talar</a:t>
            </a:r>
            <a:r>
              <a:rPr lang="en-US" sz="1200" dirty="0"/>
              <a:t> component of ankle prostheses surfaces for S.T.A.R., BOX and TNK prostheses for dorsiflexion, neutral and plantarflexion positions</a:t>
            </a:r>
          </a:p>
        </p:txBody>
      </p:sp>
    </p:spTree>
    <p:extLst>
      <p:ext uri="{BB962C8B-B14F-4D97-AF65-F5344CB8AC3E}">
        <p14:creationId xmlns:p14="http://schemas.microsoft.com/office/powerpoint/2010/main" val="225926360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175795" y="685800"/>
            <a:ext cx="7086600" cy="2462213"/>
          </a:xfrm>
          <a:prstGeom prst="rect">
            <a:avLst/>
          </a:prstGeom>
        </p:spPr>
        <p:txBody>
          <a:bodyPr wrap="square">
            <a:spAutoFit/>
          </a:bodyPr>
          <a:lstStyle/>
          <a:p>
            <a:pPr algn="just"/>
            <a:r>
              <a:rPr lang="en-US" sz="1400" dirty="0"/>
              <a:t>The reported maximum contact stresses from the literature are in the range of 5.7-36 MPa. In the present study, for STAR, the maximum contact stresses were in the range of 4.95-9.9 MPa. While the BOX were in range 3.6-6.4 MPa. The highest range of maximum contact stress are for TNK, 5.5-12.6 MPa. The comparison of the present results with previous studies from the literature is difficult because of the different designs </a:t>
            </a:r>
            <a:r>
              <a:rPr lang="en-US" sz="1400" dirty="0" err="1"/>
              <a:t>analysed</a:t>
            </a:r>
            <a:r>
              <a:rPr lang="en-US" sz="1400" dirty="0"/>
              <a:t>, the different boundary and loading conditions applied, etc. Larger values of the contact stresses were observed in the present study, mostly for the TNK and STAR prosthesis. The main reason is probably related to the loading conditions considered in the present study. As it has been confirmed, there is an increased contact stress with loading, and so the larger values observed in the present study may be related to that fact. In general, the FE-computed contact stresses in the present study show good comparison among the reported contact stresses from the literature</a:t>
            </a:r>
          </a:p>
        </p:txBody>
      </p:sp>
      <p:sp>
        <p:nvSpPr>
          <p:cNvPr id="4" name="Rectangle 3"/>
          <p:cNvSpPr/>
          <p:nvPr/>
        </p:nvSpPr>
        <p:spPr>
          <a:xfrm>
            <a:off x="1175795" y="3657600"/>
            <a:ext cx="6934200" cy="2031325"/>
          </a:xfrm>
          <a:prstGeom prst="rect">
            <a:avLst/>
          </a:prstGeom>
        </p:spPr>
        <p:txBody>
          <a:bodyPr wrap="square">
            <a:spAutoFit/>
          </a:bodyPr>
          <a:lstStyle/>
          <a:p>
            <a:pPr algn="just"/>
            <a:r>
              <a:rPr lang="en-US" sz="1400" dirty="0"/>
              <a:t>Furthermore, some studies [10, 53] have indicated that to achieve a successful TAA the contact stresses should not exceed 10 MPa on superior surface of talus. However, both prostheses (BOX and STAR) exceeded the recommended value for the talus component (10 MPa) </a:t>
            </a:r>
            <a:r>
              <a:rPr lang="en-US" sz="1400" dirty="0" err="1"/>
              <a:t>eventhough</a:t>
            </a:r>
            <a:r>
              <a:rPr lang="en-US" sz="1400" dirty="0"/>
              <a:t> the maximum contact stress of STAR in plantarflexion position is 9.9 </a:t>
            </a:r>
            <a:r>
              <a:rPr lang="en-US" sz="1400" dirty="0" err="1"/>
              <a:t>Mpa</a:t>
            </a:r>
            <a:r>
              <a:rPr lang="en-US" sz="1400" dirty="0"/>
              <a:t>. So do with the TNK prostheses which gave the highest maximum contact stress 12.26 MPa in plantarflexion position. The higher contact stress maybe due to higher bone loss during resection procedure which the design of STAR &amp; TNK required higher bone resection. In fact, these prostheses still have some untested features and the optimal articulation configuration is currently not known. </a:t>
            </a:r>
          </a:p>
        </p:txBody>
      </p:sp>
    </p:spTree>
    <p:extLst>
      <p:ext uri="{BB962C8B-B14F-4D97-AF65-F5344CB8AC3E}">
        <p14:creationId xmlns:p14="http://schemas.microsoft.com/office/powerpoint/2010/main" val="121345814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66800" y="1295400"/>
            <a:ext cx="6934200" cy="2862322"/>
          </a:xfrm>
          <a:prstGeom prst="rect">
            <a:avLst/>
          </a:prstGeom>
        </p:spPr>
        <p:txBody>
          <a:bodyPr wrap="square">
            <a:spAutoFit/>
          </a:bodyPr>
          <a:lstStyle/>
          <a:p>
            <a:pPr algn="just"/>
            <a:r>
              <a:rPr lang="en-US" sz="1500" dirty="0"/>
              <a:t>By </a:t>
            </a:r>
            <a:r>
              <a:rPr lang="en-US" sz="1500" dirty="0" err="1"/>
              <a:t>analysing</a:t>
            </a:r>
            <a:r>
              <a:rPr lang="en-US" sz="1500" dirty="0"/>
              <a:t> the results, it is possible to notice that the intact talus distributes stresses evenly throughout the bone and that there is a preferential area for the transmission of force from talus to the calcaneus. After the insertion of prostheses major changes occurred in the talus, in particular, in its internal stress distribution. There was an increase of the magnitude of stresses in trabecular bone for the three models. When comparing the three prostheses (STAR, BOX and TNK), the wider shape of the design of STAR and BOX at the anterior edge led to a decrease of the maximum stresses in the talus. To conclude, the present results agree that excessive bone resection results in the prosthesis being seated on trabecular bone that may not support the forces at the ankle, which consequently may contribute to early loosening and subsidence of the </a:t>
            </a:r>
            <a:r>
              <a:rPr lang="en-US" sz="1500" dirty="0" err="1"/>
              <a:t>talar</a:t>
            </a:r>
            <a:r>
              <a:rPr lang="en-US" sz="1500" dirty="0"/>
              <a:t> component, as also reported in [54, 55]. Thus, minimal bone resection is required in order to remain firm the bone-prosthesis interface.</a:t>
            </a:r>
          </a:p>
        </p:txBody>
      </p:sp>
    </p:spTree>
    <p:extLst>
      <p:ext uri="{BB962C8B-B14F-4D97-AF65-F5344CB8AC3E}">
        <p14:creationId xmlns:p14="http://schemas.microsoft.com/office/powerpoint/2010/main" val="2795397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438400" y="2923465"/>
            <a:ext cx="5029200" cy="1015663"/>
          </a:xfrm>
          <a:prstGeom prst="rect">
            <a:avLst/>
          </a:prstGeom>
          <a:noFill/>
        </p:spPr>
        <p:txBody>
          <a:bodyPr wrap="square" rtlCol="0">
            <a:spAutoFit/>
          </a:bodyPr>
          <a:lstStyle/>
          <a:p>
            <a:r>
              <a:rPr lang="en-US" sz="6000" b="1" dirty="0" smtClean="0"/>
              <a:t>REFERENCES</a:t>
            </a:r>
            <a:endParaRPr lang="en-US" sz="6000" b="1" dirty="0"/>
          </a:p>
        </p:txBody>
      </p:sp>
    </p:spTree>
    <p:extLst>
      <p:ext uri="{BB962C8B-B14F-4D97-AF65-F5344CB8AC3E}">
        <p14:creationId xmlns:p14="http://schemas.microsoft.com/office/powerpoint/2010/main" val="338737015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6858000" cy="1143000"/>
          </a:xfrm>
        </p:spPr>
        <p:txBody>
          <a:bodyPr/>
          <a:lstStyle/>
          <a:p>
            <a:r>
              <a:rPr lang="en-US" dirty="0" smtClean="0"/>
              <a:t>1.0 Introduction</a:t>
            </a:r>
            <a:endParaRPr lang="en-US" dirty="0"/>
          </a:p>
        </p:txBody>
      </p:sp>
      <p:sp>
        <p:nvSpPr>
          <p:cNvPr id="3" name="Content Placeholder 2"/>
          <p:cNvSpPr>
            <a:spLocks noGrp="1"/>
          </p:cNvSpPr>
          <p:nvPr>
            <p:ph idx="1"/>
          </p:nvPr>
        </p:nvSpPr>
        <p:spPr>
          <a:xfrm>
            <a:off x="457200" y="1600201"/>
            <a:ext cx="8229600" cy="2514600"/>
          </a:xfrm>
        </p:spPr>
        <p:txBody>
          <a:bodyPr/>
          <a:lstStyle/>
          <a:p>
            <a:r>
              <a:rPr lang="en-US" sz="2400" dirty="0" smtClean="0"/>
              <a:t>Total ankle </a:t>
            </a:r>
            <a:r>
              <a:rPr lang="en-US" sz="2400" dirty="0" err="1" smtClean="0"/>
              <a:t>arthroplasty</a:t>
            </a:r>
            <a:r>
              <a:rPr lang="en-US" sz="2400" dirty="0" smtClean="0"/>
              <a:t> less successful compare to hip and knee replacement due to the complexity of joint kinematics.</a:t>
            </a:r>
          </a:p>
          <a:p>
            <a:r>
              <a:rPr lang="en-US" sz="2400" dirty="0" smtClean="0"/>
              <a:t>Besides, there are no ankle implants base on Malaysian ankle size.  </a:t>
            </a:r>
          </a:p>
          <a:p>
            <a:r>
              <a:rPr lang="en-US" sz="2400" dirty="0" smtClean="0"/>
              <a:t>A new design implant is construct base on Malaysian ankle bone size by parameter existing using 3D CT scan.</a:t>
            </a:r>
          </a:p>
          <a:p>
            <a:endParaRPr lang="en-US" sz="2400" dirty="0" smtClean="0"/>
          </a:p>
          <a:p>
            <a:pPr marL="0" indent="0">
              <a:buNone/>
            </a:pPr>
            <a:endParaRPr lang="en-US"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5400" y="0"/>
            <a:ext cx="1695450" cy="1542949"/>
          </a:xfrm>
          <a:prstGeom prst="rect">
            <a:avLst/>
          </a:prstGeom>
        </p:spPr>
      </p:pic>
      <p:pic>
        <p:nvPicPr>
          <p:cNvPr id="7" name="Picture 6" descr="ankle-anatomy-for-ankle-replacement-page.jpg"/>
          <p:cNvPicPr>
            <a:picLocks noChangeAspect="1"/>
          </p:cNvPicPr>
          <p:nvPr/>
        </p:nvPicPr>
        <p:blipFill>
          <a:blip r:embed="rId3"/>
          <a:stretch>
            <a:fillRect/>
          </a:stretch>
        </p:blipFill>
        <p:spPr>
          <a:xfrm>
            <a:off x="5305425" y="3990975"/>
            <a:ext cx="3838575" cy="2867025"/>
          </a:xfrm>
          <a:prstGeom prst="rect">
            <a:avLst/>
          </a:prstGeom>
        </p:spPr>
      </p:pic>
      <p:sp>
        <p:nvSpPr>
          <p:cNvPr id="8" name="TextBox 7"/>
          <p:cNvSpPr txBox="1"/>
          <p:nvPr/>
        </p:nvSpPr>
        <p:spPr>
          <a:xfrm>
            <a:off x="533400" y="4114800"/>
            <a:ext cx="4572000" cy="2308324"/>
          </a:xfrm>
          <a:prstGeom prst="rect">
            <a:avLst/>
          </a:prstGeom>
          <a:noFill/>
        </p:spPr>
        <p:txBody>
          <a:bodyPr wrap="square" rtlCol="0">
            <a:spAutoFit/>
          </a:bodyPr>
          <a:lstStyle/>
          <a:p>
            <a:pPr>
              <a:buFont typeface="Arial" pitchFamily="34" charset="0"/>
              <a:buChar char="•"/>
            </a:pPr>
            <a:r>
              <a:rPr lang="en-US" sz="2400" dirty="0" smtClean="0"/>
              <a:t>  By using Finite Element Method, the existing implant and proposed design are analyzed. </a:t>
            </a:r>
          </a:p>
          <a:p>
            <a:pPr>
              <a:buFont typeface="Arial" pitchFamily="34" charset="0"/>
              <a:buChar char="•"/>
            </a:pPr>
            <a:r>
              <a:rPr lang="en-US" sz="2400" dirty="0" smtClean="0"/>
              <a:t>  Analyzed data is use to compared the implant size and bone size to obtain the suitability.   </a:t>
            </a:r>
            <a:endParaRPr lang="en-US" sz="2400" dirty="0"/>
          </a:p>
        </p:txBody>
      </p:sp>
    </p:spTree>
    <p:extLst>
      <p:ext uri="{BB962C8B-B14F-4D97-AF65-F5344CB8AC3E}">
        <p14:creationId xmlns:p14="http://schemas.microsoft.com/office/powerpoint/2010/main" val="3726433045"/>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14782" y="533400"/>
            <a:ext cx="8991600" cy="4324261"/>
          </a:xfrm>
          <a:prstGeom prst="rect">
            <a:avLst/>
          </a:prstGeom>
        </p:spPr>
        <p:txBody>
          <a:bodyPr wrap="square">
            <a:spAutoFit/>
          </a:bodyPr>
          <a:lstStyle/>
          <a:p>
            <a:pPr algn="just"/>
            <a:r>
              <a:rPr lang="en-US" sz="1100" dirty="0" smtClean="0"/>
              <a:t>1. Nishikawa </a:t>
            </a:r>
            <a:r>
              <a:rPr lang="en-US" sz="1100" dirty="0"/>
              <a:t>M, Tomita T, </a:t>
            </a:r>
            <a:r>
              <a:rPr lang="en-US" sz="1100" dirty="0" err="1"/>
              <a:t>Fujii</a:t>
            </a:r>
            <a:r>
              <a:rPr lang="en-US" sz="1100" dirty="0"/>
              <a:t> M, Watanabe T, Hashimoto J, </a:t>
            </a:r>
            <a:r>
              <a:rPr lang="en-US" sz="1100" dirty="0" err="1"/>
              <a:t>Sugamoto</a:t>
            </a:r>
            <a:r>
              <a:rPr lang="en-US" sz="1100" dirty="0"/>
              <a:t> K, Ochi T, Yoshikawa H. Total ankle replacement in rheumatoid arthritis. International </a:t>
            </a:r>
            <a:r>
              <a:rPr lang="en-US" sz="1100" dirty="0" err="1"/>
              <a:t>Orthopaedics</a:t>
            </a:r>
            <a:r>
              <a:rPr lang="en-US" sz="1100" dirty="0"/>
              <a:t> 28. (2.) (2004). 123-126</a:t>
            </a:r>
          </a:p>
          <a:p>
            <a:pPr algn="just"/>
            <a:r>
              <a:rPr lang="en-US" sz="1100" dirty="0" smtClean="0"/>
              <a:t>2.Dettwyler </a:t>
            </a:r>
            <a:r>
              <a:rPr lang="en-US" sz="1100" dirty="0"/>
              <a:t>M, </a:t>
            </a:r>
            <a:r>
              <a:rPr lang="en-US" sz="1100" dirty="0" err="1"/>
              <a:t>Stacoff</a:t>
            </a:r>
            <a:r>
              <a:rPr lang="en-US" sz="1100" dirty="0"/>
              <a:t> A, </a:t>
            </a:r>
            <a:r>
              <a:rPr lang="en-US" sz="1100" dirty="0" err="1"/>
              <a:t>Kramers</a:t>
            </a:r>
            <a:r>
              <a:rPr lang="en-US" sz="1100" dirty="0"/>
              <a:t>-de </a:t>
            </a:r>
            <a:r>
              <a:rPr lang="en-US" sz="1100" dirty="0" err="1"/>
              <a:t>Quervain</a:t>
            </a:r>
            <a:r>
              <a:rPr lang="en-US" sz="1100" dirty="0"/>
              <a:t> IA, </a:t>
            </a:r>
            <a:r>
              <a:rPr lang="en-US" sz="1100" dirty="0" err="1"/>
              <a:t>Stüssi</a:t>
            </a:r>
            <a:r>
              <a:rPr lang="en-US" sz="1100" dirty="0"/>
              <a:t> E. Modelling of the ankle joint complex: Reflections with regards to ankle prostheses. J Foot Ankle </a:t>
            </a:r>
            <a:r>
              <a:rPr lang="en-US" sz="1100" dirty="0" err="1"/>
              <a:t>Surg</a:t>
            </a:r>
            <a:r>
              <a:rPr lang="en-US" sz="1100" dirty="0"/>
              <a:t> 10. (3.) (2004). 109-119</a:t>
            </a:r>
          </a:p>
          <a:p>
            <a:pPr algn="just"/>
            <a:r>
              <a:rPr lang="en-US" sz="1100" dirty="0" smtClean="0"/>
              <a:t>3.Guyer </a:t>
            </a:r>
            <a:r>
              <a:rPr lang="en-US" sz="1100" dirty="0" err="1"/>
              <a:t>AJ,Richardson</a:t>
            </a:r>
            <a:r>
              <a:rPr lang="en-US" sz="1100" dirty="0"/>
              <a:t> EG. Current Concept Review: Total Ankle </a:t>
            </a:r>
            <a:r>
              <a:rPr lang="en-US" sz="1100" dirty="0" err="1"/>
              <a:t>Artroplasty</a:t>
            </a:r>
            <a:r>
              <a:rPr lang="en-US" sz="1100" dirty="0"/>
              <a:t>. Foot and Ankle International 29. (20.) (2008). 256-264</a:t>
            </a:r>
          </a:p>
          <a:p>
            <a:pPr algn="just"/>
            <a:r>
              <a:rPr lang="en-US" sz="1100" dirty="0" smtClean="0"/>
              <a:t>4.Cenni </a:t>
            </a:r>
            <a:r>
              <a:rPr lang="en-US" sz="1100" dirty="0"/>
              <a:t>F, </a:t>
            </a:r>
            <a:r>
              <a:rPr lang="en-US" sz="1100" dirty="0" err="1"/>
              <a:t>Leardini</a:t>
            </a:r>
            <a:r>
              <a:rPr lang="en-US" sz="1100" dirty="0"/>
              <a:t> A, </a:t>
            </a:r>
            <a:r>
              <a:rPr lang="en-US" sz="1100" dirty="0" err="1"/>
              <a:t>Cheli</a:t>
            </a:r>
            <a:r>
              <a:rPr lang="en-US" sz="1100" dirty="0"/>
              <a:t> A, Catani F, Belvedere C, </a:t>
            </a:r>
            <a:r>
              <a:rPr lang="en-US" sz="1100" dirty="0" err="1"/>
              <a:t>Romagnoli</a:t>
            </a:r>
            <a:r>
              <a:rPr lang="en-US" sz="1100" dirty="0"/>
              <a:t> M, </a:t>
            </a:r>
            <a:r>
              <a:rPr lang="en-US" sz="1100" dirty="0" err="1"/>
              <a:t>Giannini</a:t>
            </a:r>
            <a:r>
              <a:rPr lang="en-US" sz="1100" dirty="0"/>
              <a:t> S. Position of the prosthesis components in total ankle replacement and the effect on motion at the replaced joint. International </a:t>
            </a:r>
            <a:r>
              <a:rPr lang="en-US" sz="1100" dirty="0" err="1"/>
              <a:t>Orthopaedics</a:t>
            </a:r>
            <a:r>
              <a:rPr lang="en-US" sz="1100" dirty="0"/>
              <a:t> (2011). 1-8</a:t>
            </a:r>
          </a:p>
          <a:p>
            <a:pPr algn="just"/>
            <a:r>
              <a:rPr lang="en-US" sz="1100" dirty="0" smtClean="0"/>
              <a:t>5.Fessy </a:t>
            </a:r>
            <a:r>
              <a:rPr lang="en-US" sz="1100" dirty="0"/>
              <a:t>MH, </a:t>
            </a:r>
            <a:r>
              <a:rPr lang="en-US" sz="1100" dirty="0" err="1"/>
              <a:t>Carret</a:t>
            </a:r>
            <a:r>
              <a:rPr lang="en-US" sz="1100" dirty="0"/>
              <a:t> JP, </a:t>
            </a:r>
            <a:r>
              <a:rPr lang="en-US" sz="1100" dirty="0" err="1"/>
              <a:t>Béjui</a:t>
            </a:r>
            <a:r>
              <a:rPr lang="en-US" sz="1100" dirty="0"/>
              <a:t> J. Morphometry of the </a:t>
            </a:r>
            <a:r>
              <a:rPr lang="en-US" sz="1100" dirty="0" err="1"/>
              <a:t>talocrural</a:t>
            </a:r>
            <a:r>
              <a:rPr lang="en-US" sz="1100" dirty="0"/>
              <a:t> joint. Surgical Radiologic Anatomy 19. (1997). 299-302</a:t>
            </a:r>
          </a:p>
          <a:p>
            <a:pPr algn="just"/>
            <a:r>
              <a:rPr lang="en-US" sz="1100" dirty="0" smtClean="0"/>
              <a:t>6.Stagni </a:t>
            </a:r>
            <a:r>
              <a:rPr lang="en-US" sz="1100" dirty="0"/>
              <a:t>R, </a:t>
            </a:r>
            <a:r>
              <a:rPr lang="en-US" sz="1100" dirty="0" err="1"/>
              <a:t>Leardini</a:t>
            </a:r>
            <a:r>
              <a:rPr lang="en-US" sz="1100" dirty="0"/>
              <a:t> A, Catani F, </a:t>
            </a:r>
            <a:r>
              <a:rPr lang="en-US" sz="1100" dirty="0" err="1"/>
              <a:t>Cappello</a:t>
            </a:r>
            <a:r>
              <a:rPr lang="en-US" sz="1100" dirty="0"/>
              <a:t> A. A new semi-automated measurement technique based on X-ray pictures for ankle morphometry. Journal of Biomechanics 37. (7.) (2004). 1113-1118</a:t>
            </a:r>
          </a:p>
          <a:p>
            <a:pPr algn="just"/>
            <a:r>
              <a:rPr lang="en-US" sz="1100" dirty="0" smtClean="0"/>
              <a:t>7.Stagni </a:t>
            </a:r>
            <a:r>
              <a:rPr lang="en-US" sz="1100" dirty="0"/>
              <a:t>R, </a:t>
            </a:r>
            <a:r>
              <a:rPr lang="en-US" sz="1100" dirty="0" err="1"/>
              <a:t>Leardini</a:t>
            </a:r>
            <a:r>
              <a:rPr lang="en-US" sz="1100" dirty="0"/>
              <a:t> A, </a:t>
            </a:r>
            <a:r>
              <a:rPr lang="en-US" sz="1100" dirty="0" err="1"/>
              <a:t>Ensini</a:t>
            </a:r>
            <a:r>
              <a:rPr lang="en-US" sz="1100" dirty="0"/>
              <a:t> A, </a:t>
            </a:r>
            <a:r>
              <a:rPr lang="en-US" sz="1100" dirty="0" err="1"/>
              <a:t>Cappello</a:t>
            </a:r>
            <a:r>
              <a:rPr lang="en-US" sz="1100" dirty="0"/>
              <a:t> A. Ankle morphometry evaluated using a new semi-automated technique based on X-ray pictures. Clinical Biomechanics 20. (3.) (2005). 307-311</a:t>
            </a:r>
          </a:p>
          <a:p>
            <a:pPr algn="just"/>
            <a:r>
              <a:rPr lang="en-US" sz="1100" dirty="0" smtClean="0"/>
              <a:t>8.Hayes </a:t>
            </a:r>
            <a:r>
              <a:rPr lang="en-US" sz="1100" dirty="0"/>
              <a:t>A, Tochigi Y, Saltzman CL. Ankle morphometry on 3D-CT images. IOWA </a:t>
            </a:r>
            <a:r>
              <a:rPr lang="en-US" sz="1100" dirty="0" err="1"/>
              <a:t>Orthopaedic</a:t>
            </a:r>
            <a:r>
              <a:rPr lang="en-US" sz="1100" dirty="0"/>
              <a:t> Journal 26. (2006). 1-4</a:t>
            </a:r>
          </a:p>
          <a:p>
            <a:pPr algn="just"/>
            <a:r>
              <a:rPr lang="en-US" sz="1100" dirty="0" smtClean="0"/>
              <a:t>9.Hatzantonis </a:t>
            </a:r>
            <a:r>
              <a:rPr lang="en-US" sz="1100" dirty="0"/>
              <a:t>C, </a:t>
            </a:r>
            <a:r>
              <a:rPr lang="en-US" sz="1100" dirty="0" err="1"/>
              <a:t>Agur</a:t>
            </a:r>
            <a:r>
              <a:rPr lang="en-US" sz="1100" dirty="0"/>
              <a:t> A, </a:t>
            </a:r>
            <a:r>
              <a:rPr lang="en-US" sz="1100" dirty="0" err="1"/>
              <a:t>Naraghi</a:t>
            </a:r>
            <a:r>
              <a:rPr lang="en-US" sz="1100" dirty="0"/>
              <a:t> A, Gautier S, McKee N. Dissecting the Accessory Soleus Muscle: A Literature Review, Cadaveric Study, and Imaging Study. Clinical Anatomy 24. (7.) (2011). 903-910</a:t>
            </a:r>
          </a:p>
          <a:p>
            <a:pPr algn="just"/>
            <a:r>
              <a:rPr lang="en-US" sz="1100" dirty="0" smtClean="0"/>
              <a:t>10.Vanschaik </a:t>
            </a:r>
            <a:r>
              <a:rPr lang="en-US" sz="1100" dirty="0"/>
              <a:t>JJP, </a:t>
            </a:r>
            <a:r>
              <a:rPr lang="en-US" sz="1100" dirty="0" err="1"/>
              <a:t>Verbiest</a:t>
            </a:r>
            <a:r>
              <a:rPr lang="en-US" sz="1100" dirty="0"/>
              <a:t> H, </a:t>
            </a:r>
            <a:r>
              <a:rPr lang="en-US" sz="1100" dirty="0" err="1"/>
              <a:t>Vanschaik</a:t>
            </a:r>
            <a:r>
              <a:rPr lang="en-US" sz="1100" dirty="0"/>
              <a:t> FDJ. Morphometry of lower lumbar vertebrae as seen on CT scans - newly recognized characteristics. American Journal of </a:t>
            </a:r>
            <a:r>
              <a:rPr lang="en-US" sz="1100" dirty="0" err="1"/>
              <a:t>Roentgenology</a:t>
            </a:r>
            <a:r>
              <a:rPr lang="en-US" sz="1100" dirty="0"/>
              <a:t> 145. (2.) (1985). 327-335</a:t>
            </a:r>
          </a:p>
          <a:p>
            <a:pPr algn="just"/>
            <a:r>
              <a:rPr lang="en-US" sz="1100" dirty="0" smtClean="0"/>
              <a:t>11.Muller </a:t>
            </a:r>
            <a:r>
              <a:rPr lang="en-US" sz="1100" dirty="0"/>
              <a:t>R, Hahn M, Vogel M, </a:t>
            </a:r>
            <a:r>
              <a:rPr lang="en-US" sz="1100" dirty="0" err="1"/>
              <a:t>Delling</a:t>
            </a:r>
            <a:r>
              <a:rPr lang="en-US" sz="1100" dirty="0"/>
              <a:t> G, </a:t>
            </a:r>
            <a:r>
              <a:rPr lang="en-US" sz="1100" dirty="0" err="1"/>
              <a:t>Ruegsegger</a:t>
            </a:r>
            <a:r>
              <a:rPr lang="en-US" sz="1100" dirty="0"/>
              <a:t> P. Morphometric analysis of noninvasively assessed bone biopsies: Comparison of high-resolution computed tomography and histologic sections. Bone 18. (3.) (1996). 215-220</a:t>
            </a:r>
          </a:p>
          <a:p>
            <a:pPr algn="just"/>
            <a:r>
              <a:rPr lang="en-US" sz="1100" dirty="0" smtClean="0"/>
              <a:t>12.van </a:t>
            </a:r>
            <a:r>
              <a:rPr lang="en-US" sz="1100" dirty="0"/>
              <a:t>der Linden-van der </a:t>
            </a:r>
            <a:r>
              <a:rPr lang="en-US" sz="1100" dirty="0" err="1"/>
              <a:t>Zwaag</a:t>
            </a:r>
            <a:r>
              <a:rPr lang="en-US" sz="1100" dirty="0"/>
              <a:t> H, </a:t>
            </a:r>
            <a:r>
              <a:rPr lang="en-US" sz="1100" dirty="0" err="1"/>
              <a:t>Bos</a:t>
            </a:r>
            <a:r>
              <a:rPr lang="en-US" sz="1100" dirty="0"/>
              <a:t> J, van der Heide H, </a:t>
            </a:r>
            <a:r>
              <a:rPr lang="en-US" sz="1100" dirty="0" err="1"/>
              <a:t>Nelissen</a:t>
            </a:r>
            <a:r>
              <a:rPr lang="en-US" sz="1100" dirty="0"/>
              <a:t> R. A computed tomography based study on rotational alignment accuracy of the femoral component in total knee arthroplasty using computer-assisted </a:t>
            </a:r>
            <a:r>
              <a:rPr lang="en-US" sz="1100" dirty="0" err="1"/>
              <a:t>orthopaedic</a:t>
            </a:r>
            <a:r>
              <a:rPr lang="en-US" sz="1100" dirty="0"/>
              <a:t> surgery. International </a:t>
            </a:r>
            <a:r>
              <a:rPr lang="en-US" sz="1100" dirty="0" err="1"/>
              <a:t>Orthopaedics</a:t>
            </a:r>
            <a:r>
              <a:rPr lang="en-US" sz="1100" dirty="0"/>
              <a:t> 35. (6.) (2011). 845-850</a:t>
            </a:r>
          </a:p>
          <a:p>
            <a:pPr algn="just"/>
            <a:r>
              <a:rPr lang="en-US" sz="1100" dirty="0" smtClean="0"/>
              <a:t>13.Kuo </a:t>
            </a:r>
            <a:r>
              <a:rPr lang="en-US" sz="1100" dirty="0"/>
              <a:t>C-C, Lee G-Y, Chang C-M, Hsu H-C, </a:t>
            </a:r>
            <a:r>
              <a:rPr lang="en-US" sz="1100" dirty="0" err="1"/>
              <a:t>Leardini</a:t>
            </a:r>
            <a:r>
              <a:rPr lang="en-US" sz="1100" dirty="0"/>
              <a:t> A, Lu T-W. Ankle morphometry in the Chinese population. Journal of Foot and Ankle Research 1. (2008). 1-2</a:t>
            </a:r>
          </a:p>
          <a:p>
            <a:pPr algn="just"/>
            <a:r>
              <a:rPr lang="en-US" sz="1100" dirty="0" smtClean="0"/>
              <a:t>14.Asla </a:t>
            </a:r>
            <a:r>
              <a:rPr lang="en-US" sz="1100" dirty="0"/>
              <a:t>R, </a:t>
            </a:r>
            <a:r>
              <a:rPr lang="en-US" sz="1100" dirty="0" err="1"/>
              <a:t>Kozánek</a:t>
            </a:r>
            <a:r>
              <a:rPr lang="en-US" sz="1100" dirty="0"/>
              <a:t> M, Wan L, </a:t>
            </a:r>
            <a:r>
              <a:rPr lang="en-US" sz="1100" dirty="0" err="1"/>
              <a:t>Rubash</a:t>
            </a:r>
            <a:r>
              <a:rPr lang="en-US" sz="1100" dirty="0"/>
              <a:t> H, Li G. Function of anterior </a:t>
            </a:r>
            <a:r>
              <a:rPr lang="en-US" sz="1100" dirty="0" err="1"/>
              <a:t>talofibular</a:t>
            </a:r>
            <a:r>
              <a:rPr lang="en-US" sz="1100" dirty="0"/>
              <a:t> and </a:t>
            </a:r>
            <a:r>
              <a:rPr lang="en-US" sz="1100" dirty="0" err="1"/>
              <a:t>calcaneofibular</a:t>
            </a:r>
            <a:r>
              <a:rPr lang="en-US" sz="1100" dirty="0"/>
              <a:t> ligaments during in-vivo motion of the ankle joint complex. Journal of </a:t>
            </a:r>
            <a:r>
              <a:rPr lang="en-US" sz="1100" dirty="0" err="1"/>
              <a:t>Orthopaedic</a:t>
            </a:r>
            <a:r>
              <a:rPr lang="en-US" sz="1100" dirty="0"/>
              <a:t> Surgery and Research 4. (1.) (2009). </a:t>
            </a:r>
            <a:r>
              <a:rPr lang="en-US" sz="1100" dirty="0" smtClean="0"/>
              <a:t>1-6</a:t>
            </a:r>
            <a:endParaRPr lang="en-US" sz="1100" dirty="0"/>
          </a:p>
        </p:txBody>
      </p:sp>
    </p:spTree>
    <p:extLst>
      <p:ext uri="{BB962C8B-B14F-4D97-AF65-F5344CB8AC3E}">
        <p14:creationId xmlns:p14="http://schemas.microsoft.com/office/powerpoint/2010/main" val="82408679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73261" y="381000"/>
            <a:ext cx="8001000" cy="4662815"/>
          </a:xfrm>
          <a:prstGeom prst="rect">
            <a:avLst/>
          </a:prstGeom>
        </p:spPr>
        <p:txBody>
          <a:bodyPr wrap="square">
            <a:spAutoFit/>
          </a:bodyPr>
          <a:lstStyle/>
          <a:p>
            <a:pPr lvl="0" algn="just"/>
            <a:r>
              <a:rPr lang="en-US" sz="1100" dirty="0" smtClean="0">
                <a:solidFill>
                  <a:prstClr val="black"/>
                </a:solidFill>
              </a:rPr>
              <a:t>15.Niladri </a:t>
            </a:r>
            <a:r>
              <a:rPr lang="en-US" sz="1100" dirty="0">
                <a:solidFill>
                  <a:prstClr val="black"/>
                </a:solidFill>
              </a:rPr>
              <a:t>Kumar M. Morphology of </a:t>
            </a:r>
            <a:r>
              <a:rPr lang="en-US" sz="1100" dirty="0" err="1">
                <a:solidFill>
                  <a:prstClr val="black"/>
                </a:solidFill>
              </a:rPr>
              <a:t>sustentaculum</a:t>
            </a:r>
            <a:r>
              <a:rPr lang="en-US" sz="1100" dirty="0">
                <a:solidFill>
                  <a:prstClr val="black"/>
                </a:solidFill>
              </a:rPr>
              <a:t> </a:t>
            </a:r>
            <a:r>
              <a:rPr lang="en-US" sz="1100" dirty="0" err="1">
                <a:solidFill>
                  <a:prstClr val="black"/>
                </a:solidFill>
              </a:rPr>
              <a:t>tali</a:t>
            </a:r>
            <a:r>
              <a:rPr lang="en-US" sz="1100" dirty="0">
                <a:solidFill>
                  <a:prstClr val="black"/>
                </a:solidFill>
              </a:rPr>
              <a:t>: Biomechanical importance and correlation with angular dimensions of the talus. The Foot 21. (4.) (2011). 179-183</a:t>
            </a:r>
          </a:p>
          <a:p>
            <a:pPr lvl="0" algn="just"/>
            <a:r>
              <a:rPr lang="en-US" sz="1100" dirty="0" smtClean="0">
                <a:solidFill>
                  <a:prstClr val="black"/>
                </a:solidFill>
              </a:rPr>
              <a:t>16.Michael </a:t>
            </a:r>
            <a:r>
              <a:rPr lang="en-US" sz="1100" dirty="0">
                <a:solidFill>
                  <a:prstClr val="black"/>
                </a:solidFill>
              </a:rPr>
              <a:t>JM, </a:t>
            </a:r>
            <a:r>
              <a:rPr lang="en-US" sz="1100" dirty="0" err="1">
                <a:solidFill>
                  <a:prstClr val="black"/>
                </a:solidFill>
              </a:rPr>
              <a:t>Golshani</a:t>
            </a:r>
            <a:r>
              <a:rPr lang="en-US" sz="1100" dirty="0">
                <a:solidFill>
                  <a:prstClr val="black"/>
                </a:solidFill>
              </a:rPr>
              <a:t> A, </a:t>
            </a:r>
            <a:r>
              <a:rPr lang="en-US" sz="1100" dirty="0" err="1">
                <a:solidFill>
                  <a:prstClr val="black"/>
                </a:solidFill>
              </a:rPr>
              <a:t>Gargac</a:t>
            </a:r>
            <a:r>
              <a:rPr lang="en-US" sz="1100" dirty="0">
                <a:solidFill>
                  <a:prstClr val="black"/>
                </a:solidFill>
              </a:rPr>
              <a:t> S, </a:t>
            </a:r>
            <a:r>
              <a:rPr lang="en-US" sz="1100" dirty="0" err="1">
                <a:solidFill>
                  <a:prstClr val="black"/>
                </a:solidFill>
              </a:rPr>
              <a:t>Goswami</a:t>
            </a:r>
            <a:r>
              <a:rPr lang="en-US" sz="1100" dirty="0">
                <a:solidFill>
                  <a:prstClr val="black"/>
                </a:solidFill>
              </a:rPr>
              <a:t> T. Biomechanics of the ankle joint and clinical outcomes of total ankle replacement. Journal of the Mechanical Behavior of Biomedical Materials 1. (4.) (2008). 276-294</a:t>
            </a:r>
          </a:p>
          <a:p>
            <a:pPr lvl="0" algn="just"/>
            <a:r>
              <a:rPr lang="en-US" sz="1100" dirty="0" smtClean="0">
                <a:solidFill>
                  <a:prstClr val="black"/>
                </a:solidFill>
              </a:rPr>
              <a:t>17.Kleipool </a:t>
            </a:r>
            <a:r>
              <a:rPr lang="en-US" sz="1100" dirty="0" err="1">
                <a:solidFill>
                  <a:prstClr val="black"/>
                </a:solidFill>
              </a:rPr>
              <a:t>R,Blankevoort</a:t>
            </a:r>
            <a:r>
              <a:rPr lang="en-US" sz="1100" dirty="0">
                <a:solidFill>
                  <a:prstClr val="black"/>
                </a:solidFill>
              </a:rPr>
              <a:t> L. The relation between geometry and function of the ankle joint complex: a biomechanical review. Knee Surgery, Sports Traumatology, Arthroscopy 18. (5.) (2010). 618-627</a:t>
            </a:r>
          </a:p>
          <a:p>
            <a:pPr lvl="0" algn="just"/>
            <a:r>
              <a:rPr lang="en-US" sz="1100" dirty="0" smtClean="0">
                <a:solidFill>
                  <a:prstClr val="black"/>
                </a:solidFill>
              </a:rPr>
              <a:t>18.Kakkar </a:t>
            </a:r>
            <a:r>
              <a:rPr lang="en-US" sz="1100" dirty="0" err="1">
                <a:solidFill>
                  <a:prstClr val="black"/>
                </a:solidFill>
              </a:rPr>
              <a:t>R,Siddique</a:t>
            </a:r>
            <a:r>
              <a:rPr lang="en-US" sz="1100" dirty="0">
                <a:solidFill>
                  <a:prstClr val="black"/>
                </a:solidFill>
              </a:rPr>
              <a:t> MS. Stresses in the ankle joint and total ankle replacement design. J Foot Ankle </a:t>
            </a:r>
            <a:r>
              <a:rPr lang="en-US" sz="1100" dirty="0" err="1">
                <a:solidFill>
                  <a:prstClr val="black"/>
                </a:solidFill>
              </a:rPr>
              <a:t>Surg</a:t>
            </a:r>
            <a:r>
              <a:rPr lang="en-US" sz="1100" dirty="0">
                <a:solidFill>
                  <a:prstClr val="black"/>
                </a:solidFill>
              </a:rPr>
              <a:t> 17. (2.) (2011). 58-63</a:t>
            </a:r>
          </a:p>
          <a:p>
            <a:pPr lvl="0" algn="just"/>
            <a:r>
              <a:rPr lang="en-US" sz="1100" dirty="0" smtClean="0">
                <a:solidFill>
                  <a:prstClr val="black"/>
                </a:solidFill>
              </a:rPr>
              <a:t>19.Brenner </a:t>
            </a:r>
            <a:r>
              <a:rPr lang="en-US" sz="1100" dirty="0">
                <a:solidFill>
                  <a:prstClr val="black"/>
                </a:solidFill>
              </a:rPr>
              <a:t>E, </a:t>
            </a:r>
            <a:r>
              <a:rPr lang="en-US" sz="1100" dirty="0" err="1">
                <a:solidFill>
                  <a:prstClr val="black"/>
                </a:solidFill>
              </a:rPr>
              <a:t>Piegger</a:t>
            </a:r>
            <a:r>
              <a:rPr lang="en-US" sz="1100" dirty="0">
                <a:solidFill>
                  <a:prstClr val="black"/>
                </a:solidFill>
              </a:rPr>
              <a:t> J, </a:t>
            </a:r>
            <a:r>
              <a:rPr lang="en-US" sz="1100" dirty="0" err="1">
                <a:solidFill>
                  <a:prstClr val="black"/>
                </a:solidFill>
              </a:rPr>
              <a:t>Platzer</a:t>
            </a:r>
            <a:r>
              <a:rPr lang="en-US" sz="1100" dirty="0">
                <a:solidFill>
                  <a:prstClr val="black"/>
                </a:solidFill>
              </a:rPr>
              <a:t> W. The trapezoid form of the trochlea </a:t>
            </a:r>
            <a:r>
              <a:rPr lang="en-US" sz="1100" dirty="0" err="1">
                <a:solidFill>
                  <a:prstClr val="black"/>
                </a:solidFill>
              </a:rPr>
              <a:t>tali</a:t>
            </a:r>
            <a:r>
              <a:rPr lang="en-US" sz="1100" dirty="0">
                <a:solidFill>
                  <a:prstClr val="black"/>
                </a:solidFill>
              </a:rPr>
              <a:t>. Surgical and Radiologic Anatomy 25. (3-4.) (2003). 216-225</a:t>
            </a:r>
          </a:p>
          <a:p>
            <a:pPr lvl="0" algn="just"/>
            <a:r>
              <a:rPr lang="en-US" sz="1100" dirty="0" smtClean="0">
                <a:solidFill>
                  <a:prstClr val="black"/>
                </a:solidFill>
              </a:rPr>
              <a:t>20.Tochigi </a:t>
            </a:r>
            <a:r>
              <a:rPr lang="en-US" sz="1100" dirty="0">
                <a:solidFill>
                  <a:prstClr val="black"/>
                </a:solidFill>
              </a:rPr>
              <a:t>Y, </a:t>
            </a:r>
            <a:r>
              <a:rPr lang="en-US" sz="1100" dirty="0" err="1">
                <a:solidFill>
                  <a:prstClr val="black"/>
                </a:solidFill>
              </a:rPr>
              <a:t>Rudert</a:t>
            </a:r>
            <a:r>
              <a:rPr lang="en-US" sz="1100" dirty="0">
                <a:solidFill>
                  <a:prstClr val="black"/>
                </a:solidFill>
              </a:rPr>
              <a:t> MJ, Saltzman CL, </a:t>
            </a:r>
            <a:r>
              <a:rPr lang="en-US" sz="1100" dirty="0" err="1">
                <a:solidFill>
                  <a:prstClr val="black"/>
                </a:solidFill>
              </a:rPr>
              <a:t>Amendola</a:t>
            </a:r>
            <a:r>
              <a:rPr lang="en-US" sz="1100" dirty="0">
                <a:solidFill>
                  <a:prstClr val="black"/>
                </a:solidFill>
              </a:rPr>
              <a:t> A, Brown TD. Contribution of articular surface geometry to ankle stabilization. Journal of Bone &amp; Joint Surgery 88. (2006). 2704–2713</a:t>
            </a:r>
          </a:p>
          <a:p>
            <a:pPr lvl="0" algn="just"/>
            <a:r>
              <a:rPr lang="en-US" sz="1100" dirty="0" smtClean="0">
                <a:solidFill>
                  <a:prstClr val="black"/>
                </a:solidFill>
              </a:rPr>
              <a:t>21.Tochigi </a:t>
            </a:r>
            <a:r>
              <a:rPr lang="en-US" sz="1100" dirty="0">
                <a:solidFill>
                  <a:prstClr val="black"/>
                </a:solidFill>
              </a:rPr>
              <a:t>Y, </a:t>
            </a:r>
            <a:r>
              <a:rPr lang="en-US" sz="1100" dirty="0" err="1">
                <a:solidFill>
                  <a:prstClr val="black"/>
                </a:solidFill>
              </a:rPr>
              <a:t>Rudert</a:t>
            </a:r>
            <a:r>
              <a:rPr lang="en-US" sz="1100" dirty="0">
                <a:solidFill>
                  <a:prstClr val="black"/>
                </a:solidFill>
              </a:rPr>
              <a:t> MJ, Saltzman CL, </a:t>
            </a:r>
            <a:r>
              <a:rPr lang="en-US" sz="1100" dirty="0" err="1">
                <a:solidFill>
                  <a:prstClr val="black"/>
                </a:solidFill>
              </a:rPr>
              <a:t>Amendola</a:t>
            </a:r>
            <a:r>
              <a:rPr lang="en-US" sz="1100" dirty="0">
                <a:solidFill>
                  <a:prstClr val="black"/>
                </a:solidFill>
              </a:rPr>
              <a:t> A, Brown TD. The mechanisms of ankle stabilization: The role of articular surface geometry as the primary restraint. Osteoarthritis and Cartilage 13, Supplement 1. (0.) (2005). S73</a:t>
            </a:r>
          </a:p>
          <a:p>
            <a:pPr lvl="0" algn="just"/>
            <a:r>
              <a:rPr lang="en-US" sz="1100" dirty="0" smtClean="0">
                <a:solidFill>
                  <a:prstClr val="black"/>
                </a:solidFill>
              </a:rPr>
              <a:t>22.Giannini </a:t>
            </a:r>
            <a:r>
              <a:rPr lang="en-US" sz="1100" dirty="0">
                <a:solidFill>
                  <a:prstClr val="black"/>
                </a:solidFill>
              </a:rPr>
              <a:t>S, </a:t>
            </a:r>
            <a:r>
              <a:rPr lang="en-US" sz="1100" dirty="0" err="1">
                <a:solidFill>
                  <a:prstClr val="black"/>
                </a:solidFill>
              </a:rPr>
              <a:t>Romagnoli</a:t>
            </a:r>
            <a:r>
              <a:rPr lang="en-US" sz="1100" dirty="0">
                <a:solidFill>
                  <a:prstClr val="black"/>
                </a:solidFill>
              </a:rPr>
              <a:t> M, O'Connor JJ, Catani F, </a:t>
            </a:r>
            <a:r>
              <a:rPr lang="en-US" sz="1100" dirty="0" err="1">
                <a:solidFill>
                  <a:prstClr val="black"/>
                </a:solidFill>
              </a:rPr>
              <a:t>Nogarin</a:t>
            </a:r>
            <a:r>
              <a:rPr lang="en-US" sz="1100" dirty="0">
                <a:solidFill>
                  <a:prstClr val="black"/>
                </a:solidFill>
              </a:rPr>
              <a:t> L, </a:t>
            </a:r>
            <a:r>
              <a:rPr lang="en-US" sz="1100" dirty="0" err="1">
                <a:solidFill>
                  <a:prstClr val="black"/>
                </a:solidFill>
              </a:rPr>
              <a:t>Magnan</a:t>
            </a:r>
            <a:r>
              <a:rPr lang="en-US" sz="1100" dirty="0">
                <a:solidFill>
                  <a:prstClr val="black"/>
                </a:solidFill>
              </a:rPr>
              <a:t> B, </a:t>
            </a:r>
            <a:r>
              <a:rPr lang="en-US" sz="1100" dirty="0" err="1">
                <a:solidFill>
                  <a:prstClr val="black"/>
                </a:solidFill>
              </a:rPr>
              <a:t>Malerba</a:t>
            </a:r>
            <a:r>
              <a:rPr lang="en-US" sz="1100" dirty="0">
                <a:solidFill>
                  <a:prstClr val="black"/>
                </a:solidFill>
              </a:rPr>
              <a:t> F, </a:t>
            </a:r>
            <a:r>
              <a:rPr lang="en-US" sz="1100" dirty="0" err="1">
                <a:solidFill>
                  <a:prstClr val="black"/>
                </a:solidFill>
              </a:rPr>
              <a:t>Massari</a:t>
            </a:r>
            <a:r>
              <a:rPr lang="en-US" sz="1100" dirty="0">
                <a:solidFill>
                  <a:prstClr val="black"/>
                </a:solidFill>
              </a:rPr>
              <a:t> L, </a:t>
            </a:r>
            <a:r>
              <a:rPr lang="en-US" sz="1100" dirty="0" err="1">
                <a:solidFill>
                  <a:prstClr val="black"/>
                </a:solidFill>
              </a:rPr>
              <a:t>Guelfi</a:t>
            </a:r>
            <a:r>
              <a:rPr lang="en-US" sz="1100" dirty="0">
                <a:solidFill>
                  <a:prstClr val="black"/>
                </a:solidFill>
              </a:rPr>
              <a:t> M, Milano L, Volpe A, </a:t>
            </a:r>
            <a:r>
              <a:rPr lang="en-US" sz="1100" dirty="0" err="1">
                <a:solidFill>
                  <a:prstClr val="black"/>
                </a:solidFill>
              </a:rPr>
              <a:t>Rebeccato</a:t>
            </a:r>
            <a:r>
              <a:rPr lang="en-US" sz="1100" dirty="0">
                <a:solidFill>
                  <a:prstClr val="black"/>
                </a:solidFill>
              </a:rPr>
              <a:t> A, </a:t>
            </a:r>
            <a:r>
              <a:rPr lang="en-US" sz="1100" dirty="0" err="1">
                <a:solidFill>
                  <a:prstClr val="black"/>
                </a:solidFill>
              </a:rPr>
              <a:t>Leardini</a:t>
            </a:r>
            <a:r>
              <a:rPr lang="en-US" sz="1100" dirty="0">
                <a:solidFill>
                  <a:prstClr val="black"/>
                </a:solidFill>
              </a:rPr>
              <a:t> A. Early Clinical Results of the BOX Ankle Replacement Are Satisfactory: A Multicenter Feasibility Study of 158 Ankles. J Foot Ankle </a:t>
            </a:r>
            <a:r>
              <a:rPr lang="en-US" sz="1100" dirty="0" err="1">
                <a:solidFill>
                  <a:prstClr val="black"/>
                </a:solidFill>
              </a:rPr>
              <a:t>Surg</a:t>
            </a:r>
            <a:r>
              <a:rPr lang="en-US" sz="1100" dirty="0">
                <a:solidFill>
                  <a:prstClr val="black"/>
                </a:solidFill>
              </a:rPr>
              <a:t> 50. (6.) (2011). 641-647</a:t>
            </a:r>
          </a:p>
          <a:p>
            <a:pPr lvl="0" algn="just"/>
            <a:r>
              <a:rPr lang="en-US" sz="1100" dirty="0" smtClean="0">
                <a:solidFill>
                  <a:prstClr val="black"/>
                </a:solidFill>
              </a:rPr>
              <a:t>23.Kofoed </a:t>
            </a:r>
            <a:r>
              <a:rPr lang="en-US" sz="1100" dirty="0" err="1">
                <a:solidFill>
                  <a:prstClr val="black"/>
                </a:solidFill>
              </a:rPr>
              <a:t>H,Sorensen</a:t>
            </a:r>
            <a:r>
              <a:rPr lang="en-US" sz="1100" dirty="0">
                <a:solidFill>
                  <a:prstClr val="black"/>
                </a:solidFill>
              </a:rPr>
              <a:t> TS. Ankle arthroplasty for rheumatoid arthritis and osteoarthritis. J Bone Joint </a:t>
            </a:r>
            <a:r>
              <a:rPr lang="en-US" sz="1100" dirty="0" err="1">
                <a:solidFill>
                  <a:prstClr val="black"/>
                </a:solidFill>
              </a:rPr>
              <a:t>Surg</a:t>
            </a:r>
            <a:r>
              <a:rPr lang="en-US" sz="1100" dirty="0">
                <a:solidFill>
                  <a:prstClr val="black"/>
                </a:solidFill>
              </a:rPr>
              <a:t> Br 80-B. (1998). 328-332</a:t>
            </a:r>
          </a:p>
          <a:p>
            <a:pPr lvl="0" algn="just"/>
            <a:r>
              <a:rPr lang="en-US" sz="1100" dirty="0" smtClean="0">
                <a:solidFill>
                  <a:prstClr val="black"/>
                </a:solidFill>
              </a:rPr>
              <a:t>24.Yip </a:t>
            </a:r>
            <a:r>
              <a:rPr lang="en-US" sz="1100" dirty="0">
                <a:solidFill>
                  <a:prstClr val="black"/>
                </a:solidFill>
              </a:rPr>
              <a:t>R, </a:t>
            </a:r>
            <a:r>
              <a:rPr lang="en-US" sz="1100" dirty="0" err="1">
                <a:solidFill>
                  <a:prstClr val="black"/>
                </a:solidFill>
              </a:rPr>
              <a:t>Binkin</a:t>
            </a:r>
            <a:r>
              <a:rPr lang="en-US" sz="1100" dirty="0">
                <a:solidFill>
                  <a:prstClr val="black"/>
                </a:solidFill>
              </a:rPr>
              <a:t> NJ, Trowbridge FL. Altitude and childhood growth. The Journal of Pediatrics 113. (3.) (1988). 486-489</a:t>
            </a:r>
          </a:p>
          <a:p>
            <a:pPr lvl="0" algn="just"/>
            <a:r>
              <a:rPr lang="en-US" sz="1100" dirty="0" smtClean="0">
                <a:solidFill>
                  <a:prstClr val="black"/>
                </a:solidFill>
              </a:rPr>
              <a:t>25.Puustinen </a:t>
            </a:r>
            <a:r>
              <a:rPr lang="en-US" sz="1100" dirty="0">
                <a:solidFill>
                  <a:prstClr val="black"/>
                </a:solidFill>
              </a:rPr>
              <a:t>L, </a:t>
            </a:r>
            <a:r>
              <a:rPr lang="en-US" sz="1100" dirty="0" err="1">
                <a:solidFill>
                  <a:prstClr val="black"/>
                </a:solidFill>
              </a:rPr>
              <a:t>Numminen</a:t>
            </a:r>
            <a:r>
              <a:rPr lang="en-US" sz="1100" dirty="0">
                <a:solidFill>
                  <a:prstClr val="black"/>
                </a:solidFill>
              </a:rPr>
              <a:t> K, </a:t>
            </a:r>
            <a:r>
              <a:rPr lang="en-US" sz="1100" dirty="0" err="1">
                <a:solidFill>
                  <a:prstClr val="black"/>
                </a:solidFill>
              </a:rPr>
              <a:t>Uusi-Simola</a:t>
            </a:r>
            <a:r>
              <a:rPr lang="en-US" sz="1100" dirty="0">
                <a:solidFill>
                  <a:prstClr val="black"/>
                </a:solidFill>
              </a:rPr>
              <a:t> J, </a:t>
            </a:r>
            <a:r>
              <a:rPr lang="en-US" sz="1100" dirty="0" err="1">
                <a:solidFill>
                  <a:prstClr val="black"/>
                </a:solidFill>
              </a:rPr>
              <a:t>Sipponen</a:t>
            </a:r>
            <a:r>
              <a:rPr lang="en-US" sz="1100" dirty="0">
                <a:solidFill>
                  <a:prstClr val="black"/>
                </a:solidFill>
              </a:rPr>
              <a:t> T. P101 Radiation exposure during </a:t>
            </a:r>
            <a:r>
              <a:rPr lang="en-US" sz="1100" dirty="0" err="1">
                <a:solidFill>
                  <a:prstClr val="black"/>
                </a:solidFill>
              </a:rPr>
              <a:t>nasojejunal</a:t>
            </a:r>
            <a:r>
              <a:rPr lang="en-US" sz="1100" dirty="0">
                <a:solidFill>
                  <a:prstClr val="black"/>
                </a:solidFill>
              </a:rPr>
              <a:t> intubation for MRI. Journal of Crohn's and Colitis 6, Supplement 1. (0.) (2012). S50</a:t>
            </a:r>
          </a:p>
          <a:p>
            <a:pPr lvl="0" algn="just"/>
            <a:r>
              <a:rPr lang="en-US" sz="1100" dirty="0" smtClean="0">
                <a:solidFill>
                  <a:prstClr val="black"/>
                </a:solidFill>
              </a:rPr>
              <a:t>26.de </a:t>
            </a:r>
            <a:r>
              <a:rPr lang="en-US" sz="1100" dirty="0">
                <a:solidFill>
                  <a:prstClr val="black"/>
                </a:solidFill>
              </a:rPr>
              <a:t>González </a:t>
            </a:r>
            <a:r>
              <a:rPr lang="en-US" sz="1100" dirty="0" err="1">
                <a:solidFill>
                  <a:prstClr val="black"/>
                </a:solidFill>
              </a:rPr>
              <a:t>AB,Darby</a:t>
            </a:r>
            <a:r>
              <a:rPr lang="en-US" sz="1100" dirty="0">
                <a:solidFill>
                  <a:prstClr val="black"/>
                </a:solidFill>
              </a:rPr>
              <a:t> S. Risk of cancer from diagnostic X-rays: estimates for the UK and 14 other countries. The Lancet 363. (9406.) (2004). 345-351</a:t>
            </a:r>
          </a:p>
          <a:p>
            <a:pPr lvl="0" algn="just"/>
            <a:r>
              <a:rPr lang="en-US" sz="1100" dirty="0" smtClean="0">
                <a:solidFill>
                  <a:prstClr val="black"/>
                </a:solidFill>
              </a:rPr>
              <a:t>27.Dalbeth </a:t>
            </a:r>
            <a:r>
              <a:rPr lang="en-US" sz="1100" dirty="0">
                <a:solidFill>
                  <a:prstClr val="black"/>
                </a:solidFill>
              </a:rPr>
              <a:t>N, Doyle A, Boyer L, Rome K, </a:t>
            </a:r>
            <a:r>
              <a:rPr lang="en-US" sz="1100" dirty="0" err="1">
                <a:solidFill>
                  <a:prstClr val="black"/>
                </a:solidFill>
              </a:rPr>
              <a:t>Survepalli</a:t>
            </a:r>
            <a:r>
              <a:rPr lang="en-US" sz="1100" dirty="0">
                <a:solidFill>
                  <a:prstClr val="black"/>
                </a:solidFill>
              </a:rPr>
              <a:t> D, Sanders A, Sheehan T, Lobo M, Gamble G, McQueen FM. Development of a computed tomography method of scoring bone erosion in patients with gout: validation and clinical implications. Rheumatology (2010).</a:t>
            </a:r>
          </a:p>
          <a:p>
            <a:pPr lvl="0" algn="just"/>
            <a:r>
              <a:rPr lang="en-US" sz="1100" dirty="0" smtClean="0">
                <a:solidFill>
                  <a:prstClr val="black"/>
                </a:solidFill>
              </a:rPr>
              <a:t>28.Brix </a:t>
            </a:r>
            <a:r>
              <a:rPr lang="en-US" sz="1100" dirty="0">
                <a:solidFill>
                  <a:prstClr val="black"/>
                </a:solidFill>
              </a:rPr>
              <a:t>G, </a:t>
            </a:r>
            <a:r>
              <a:rPr lang="en-US" sz="1100" dirty="0" err="1">
                <a:solidFill>
                  <a:prstClr val="black"/>
                </a:solidFill>
              </a:rPr>
              <a:t>Nissen</a:t>
            </a:r>
            <a:r>
              <a:rPr lang="en-US" sz="1100" dirty="0">
                <a:solidFill>
                  <a:prstClr val="black"/>
                </a:solidFill>
              </a:rPr>
              <a:t>-Meyer S, </a:t>
            </a:r>
            <a:r>
              <a:rPr lang="en-US" sz="1100" dirty="0" err="1">
                <a:solidFill>
                  <a:prstClr val="black"/>
                </a:solidFill>
              </a:rPr>
              <a:t>Lechel</a:t>
            </a:r>
            <a:r>
              <a:rPr lang="en-US" sz="1100" dirty="0">
                <a:solidFill>
                  <a:prstClr val="black"/>
                </a:solidFill>
              </a:rPr>
              <a:t> U, </a:t>
            </a:r>
            <a:r>
              <a:rPr lang="en-US" sz="1100" dirty="0" err="1">
                <a:solidFill>
                  <a:prstClr val="black"/>
                </a:solidFill>
              </a:rPr>
              <a:t>Nissen</a:t>
            </a:r>
            <a:r>
              <a:rPr lang="en-US" sz="1100" dirty="0">
                <a:solidFill>
                  <a:prstClr val="black"/>
                </a:solidFill>
              </a:rPr>
              <a:t>-Meyer J, </a:t>
            </a:r>
            <a:r>
              <a:rPr lang="en-US" sz="1100" dirty="0" err="1">
                <a:solidFill>
                  <a:prstClr val="black"/>
                </a:solidFill>
              </a:rPr>
              <a:t>Griebel</a:t>
            </a:r>
            <a:r>
              <a:rPr lang="en-US" sz="1100" dirty="0">
                <a:solidFill>
                  <a:prstClr val="black"/>
                </a:solidFill>
              </a:rPr>
              <a:t> J, </a:t>
            </a:r>
            <a:r>
              <a:rPr lang="en-US" sz="1100" dirty="0" err="1">
                <a:solidFill>
                  <a:prstClr val="black"/>
                </a:solidFill>
              </a:rPr>
              <a:t>Nekolla</a:t>
            </a:r>
            <a:r>
              <a:rPr lang="en-US" sz="1100" dirty="0">
                <a:solidFill>
                  <a:prstClr val="black"/>
                </a:solidFill>
              </a:rPr>
              <a:t> EA, Becker C, </a:t>
            </a:r>
            <a:r>
              <a:rPr lang="en-US" sz="1100" dirty="0" err="1">
                <a:solidFill>
                  <a:prstClr val="black"/>
                </a:solidFill>
              </a:rPr>
              <a:t>Reiser</a:t>
            </a:r>
            <a:r>
              <a:rPr lang="en-US" sz="1100" dirty="0">
                <a:solidFill>
                  <a:prstClr val="black"/>
                </a:solidFill>
              </a:rPr>
              <a:t> M. Radiation exposures of cancer patients from medical X-rays: How relevant are they for individual patients and population exposure? European Journal of Radiology 72. (2.) (2009). 342-347</a:t>
            </a:r>
          </a:p>
          <a:p>
            <a:pPr lvl="0" algn="just"/>
            <a:r>
              <a:rPr lang="en-US" sz="1100" dirty="0" smtClean="0">
                <a:solidFill>
                  <a:prstClr val="black"/>
                </a:solidFill>
              </a:rPr>
              <a:t>29.Balonov </a:t>
            </a:r>
            <a:r>
              <a:rPr lang="en-US" sz="1100" dirty="0" err="1">
                <a:solidFill>
                  <a:prstClr val="black"/>
                </a:solidFill>
              </a:rPr>
              <a:t>MI,Shrimpton</a:t>
            </a:r>
            <a:r>
              <a:rPr lang="en-US" sz="1100" dirty="0">
                <a:solidFill>
                  <a:prstClr val="black"/>
                </a:solidFill>
              </a:rPr>
              <a:t> PC. Effective dose and risks from medical x-ray procedures. Annals of the ICRP 41. (3–4.) (2012). 129-141</a:t>
            </a:r>
          </a:p>
        </p:txBody>
      </p:sp>
    </p:spTree>
    <p:extLst>
      <p:ext uri="{BB962C8B-B14F-4D97-AF65-F5344CB8AC3E}">
        <p14:creationId xmlns:p14="http://schemas.microsoft.com/office/powerpoint/2010/main" val="143869132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90600" y="1676400"/>
            <a:ext cx="6781800" cy="1446550"/>
          </a:xfrm>
          <a:prstGeom prst="rect">
            <a:avLst/>
          </a:prstGeom>
          <a:noFill/>
        </p:spPr>
        <p:txBody>
          <a:bodyPr wrap="square" lIns="91440" tIns="45720" rIns="91440" bIns="45720">
            <a:spAutoFit/>
          </a:bodyPr>
          <a:lstStyle/>
          <a:p>
            <a:pPr algn="ctr"/>
            <a:r>
              <a:rPr lang="en-US" sz="8800" b="1" cap="none" spc="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THANK YOU</a:t>
            </a:r>
            <a:endParaRPr lang="en-US" sz="8800" b="1" cap="none" spc="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
        <p:nvSpPr>
          <p:cNvPr id="3" name="Rectangle 2"/>
          <p:cNvSpPr/>
          <p:nvPr/>
        </p:nvSpPr>
        <p:spPr>
          <a:xfrm>
            <a:off x="2209800" y="3048000"/>
            <a:ext cx="4267200" cy="646331"/>
          </a:xfrm>
          <a:prstGeom prst="rect">
            <a:avLst/>
          </a:prstGeom>
          <a:noFill/>
        </p:spPr>
        <p:txBody>
          <a:bodyPr wrap="square" lIns="91440" tIns="45720" rIns="91440" bIns="45720">
            <a:spAutoFit/>
          </a:bodyPr>
          <a:lstStyle/>
          <a:p>
            <a:pPr algn="ctr"/>
            <a:r>
              <a:rPr lang="en-US" sz="3600" b="1" cap="none" spc="0"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rPr>
              <a:t>For your attention</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Problem statement</a:t>
            </a:r>
            <a:endParaRPr lang="en-US" dirty="0"/>
          </a:p>
        </p:txBody>
      </p:sp>
      <p:sp>
        <p:nvSpPr>
          <p:cNvPr id="3" name="Content Placeholder 2"/>
          <p:cNvSpPr>
            <a:spLocks noGrp="1"/>
          </p:cNvSpPr>
          <p:nvPr>
            <p:ph idx="1"/>
          </p:nvPr>
        </p:nvSpPr>
        <p:spPr>
          <a:xfrm>
            <a:off x="457200" y="1371600"/>
            <a:ext cx="8229600" cy="5257800"/>
          </a:xfrm>
        </p:spPr>
        <p:txBody>
          <a:bodyPr>
            <a:normAutofit/>
          </a:bodyPr>
          <a:lstStyle/>
          <a:p>
            <a:r>
              <a:rPr lang="en-US" dirty="0" smtClean="0"/>
              <a:t>Total ankle </a:t>
            </a:r>
            <a:r>
              <a:rPr lang="en-US" dirty="0" err="1" smtClean="0"/>
              <a:t>arthroplasty</a:t>
            </a:r>
            <a:r>
              <a:rPr lang="en-US" dirty="0" smtClean="0"/>
              <a:t> use to treat </a:t>
            </a:r>
            <a:r>
              <a:rPr lang="en-US" dirty="0"/>
              <a:t>ankle arthritis</a:t>
            </a:r>
            <a:r>
              <a:rPr lang="en-US" dirty="0" smtClean="0"/>
              <a:t>. In Malaysia, there are no data base for Malaysian bone implants.</a:t>
            </a:r>
          </a:p>
          <a:p>
            <a:r>
              <a:rPr lang="en-US" dirty="0" smtClean="0"/>
              <a:t>Basically, proposed design for Malaysian size of implants needed to  suit the bone size. The size implants may differ bone size in aspect of gender and age </a:t>
            </a:r>
            <a:r>
              <a:rPr lang="en-US" smtClean="0"/>
              <a:t>of patients. </a:t>
            </a:r>
            <a:endParaRPr lang="en-US" dirty="0" smtClean="0"/>
          </a:p>
          <a:p>
            <a:r>
              <a:rPr lang="en-US" dirty="0" smtClean="0"/>
              <a:t>The existing implants did not undergo simulation to identify the stress distribution and deformity. Thus, the existing implants and the proposed design will undergo simulation by using Finite Element Method software.  </a:t>
            </a:r>
          </a:p>
        </p:txBody>
      </p:sp>
    </p:spTree>
    <p:extLst>
      <p:ext uri="{BB962C8B-B14F-4D97-AF65-F5344CB8AC3E}">
        <p14:creationId xmlns:p14="http://schemas.microsoft.com/office/powerpoint/2010/main" val="212238807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04800"/>
            <a:ext cx="8229600" cy="5821363"/>
          </a:xfrm>
        </p:spPr>
        <p:txBody>
          <a:bodyPr>
            <a:normAutofit/>
          </a:bodyPr>
          <a:lstStyle/>
          <a:p>
            <a:pPr marL="0" indent="0">
              <a:buNone/>
            </a:pPr>
            <a:endParaRPr lang="en-US" dirty="0" smtClean="0"/>
          </a:p>
          <a:p>
            <a:pPr marL="0" indent="0">
              <a:buNone/>
            </a:pPr>
            <a:endParaRPr lang="en-US" dirty="0"/>
          </a:p>
          <a:p>
            <a:pPr marL="0" indent="0">
              <a:buNone/>
            </a:pPr>
            <a:endParaRPr lang="en-US" dirty="0" smtClean="0"/>
          </a:p>
          <a:p>
            <a:pPr marL="0" indent="0">
              <a:buNone/>
            </a:pPr>
            <a:endParaRPr lang="en-US" dirty="0"/>
          </a:p>
          <a:p>
            <a:pPr marL="0" indent="0">
              <a:buNone/>
            </a:pPr>
            <a:endParaRPr lang="en-US" dirty="0" smtClean="0"/>
          </a:p>
          <a:p>
            <a:pPr marL="0" indent="0">
              <a:buNone/>
            </a:pPr>
            <a:r>
              <a:rPr lang="en-US" dirty="0" smtClean="0"/>
              <a:t>   Objectives</a:t>
            </a:r>
          </a:p>
          <a:p>
            <a:endParaRPr lang="en-US" dirty="0" smtClean="0"/>
          </a:p>
          <a:p>
            <a:endParaRPr lang="en-US" dirty="0"/>
          </a:p>
          <a:p>
            <a:endParaRPr lang="en-US" dirty="0" smtClean="0"/>
          </a:p>
          <a:p>
            <a:endParaRPr lang="en-US" dirty="0"/>
          </a:p>
          <a:p>
            <a:pPr marL="0" indent="0">
              <a:buNone/>
            </a:pPr>
            <a:r>
              <a:rPr lang="en-US" dirty="0" smtClean="0"/>
              <a:t/>
            </a:r>
            <a:br>
              <a:rPr lang="en-US" dirty="0" smtClean="0"/>
            </a:br>
            <a:endParaRPr lang="en-US" dirty="0" smtClean="0"/>
          </a:p>
        </p:txBody>
      </p:sp>
      <p:sp>
        <p:nvSpPr>
          <p:cNvPr id="5" name="Rectangle 4"/>
          <p:cNvSpPr/>
          <p:nvPr/>
        </p:nvSpPr>
        <p:spPr>
          <a:xfrm>
            <a:off x="3117523" y="1295400"/>
            <a:ext cx="5791200" cy="762000"/>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a:t>T</a:t>
            </a:r>
            <a:r>
              <a:rPr lang="en-US" dirty="0" smtClean="0"/>
              <a:t>o develop conceptual design of Malaysian total ankle </a:t>
            </a:r>
            <a:r>
              <a:rPr lang="en-US" dirty="0" err="1" smtClean="0"/>
              <a:t>arthroplasty</a:t>
            </a:r>
            <a:r>
              <a:rPr lang="en-US" dirty="0" smtClean="0"/>
              <a:t> (MTAA).</a:t>
            </a:r>
          </a:p>
        </p:txBody>
      </p:sp>
      <p:sp>
        <p:nvSpPr>
          <p:cNvPr id="6" name="Rectangle 5"/>
          <p:cNvSpPr/>
          <p:nvPr/>
        </p:nvSpPr>
        <p:spPr>
          <a:xfrm>
            <a:off x="3117523" y="2596896"/>
            <a:ext cx="5791200" cy="762000"/>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smtClean="0"/>
              <a:t>To analyze the performance of MTAA compare to existing Total Ankle </a:t>
            </a:r>
            <a:r>
              <a:rPr lang="en-US" dirty="0" err="1" smtClean="0"/>
              <a:t>Arthroplasty</a:t>
            </a:r>
            <a:r>
              <a:rPr lang="en-US" dirty="0" smtClean="0"/>
              <a:t>.</a:t>
            </a:r>
          </a:p>
        </p:txBody>
      </p:sp>
      <p:sp>
        <p:nvSpPr>
          <p:cNvPr id="7" name="Rectangle 6"/>
          <p:cNvSpPr/>
          <p:nvPr/>
        </p:nvSpPr>
        <p:spPr>
          <a:xfrm>
            <a:off x="3121152" y="3962400"/>
            <a:ext cx="5791200" cy="762000"/>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smtClean="0"/>
              <a:t>Study the effect of different size of implant on ankle bone structure. </a:t>
            </a:r>
          </a:p>
        </p:txBody>
      </p:sp>
      <p:cxnSp>
        <p:nvCxnSpPr>
          <p:cNvPr id="9" name="Straight Connector 8"/>
          <p:cNvCxnSpPr/>
          <p:nvPr/>
        </p:nvCxnSpPr>
        <p:spPr>
          <a:xfrm>
            <a:off x="2819400" y="1676400"/>
            <a:ext cx="0" cy="2687610"/>
          </a:xfrm>
          <a:prstGeom prst="line">
            <a:avLst/>
          </a:prstGeom>
        </p:spPr>
        <p:style>
          <a:lnRef idx="3">
            <a:schemeClr val="dk1"/>
          </a:lnRef>
          <a:fillRef idx="0">
            <a:schemeClr val="dk1"/>
          </a:fillRef>
          <a:effectRef idx="2">
            <a:schemeClr val="dk1"/>
          </a:effectRef>
          <a:fontRef idx="minor">
            <a:schemeClr val="tx1"/>
          </a:fontRef>
        </p:style>
      </p:cxnSp>
      <p:cxnSp>
        <p:nvCxnSpPr>
          <p:cNvPr id="13" name="Straight Arrow Connector 12"/>
          <p:cNvCxnSpPr/>
          <p:nvPr/>
        </p:nvCxnSpPr>
        <p:spPr>
          <a:xfrm>
            <a:off x="2835075" y="1676400"/>
            <a:ext cx="304800" cy="0"/>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cxnSp>
        <p:nvCxnSpPr>
          <p:cNvPr id="15" name="Straight Arrow Connector 14"/>
          <p:cNvCxnSpPr/>
          <p:nvPr/>
        </p:nvCxnSpPr>
        <p:spPr>
          <a:xfrm>
            <a:off x="2853218" y="2977896"/>
            <a:ext cx="304800" cy="0"/>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cxnSp>
        <p:nvCxnSpPr>
          <p:cNvPr id="16" name="Straight Arrow Connector 15"/>
          <p:cNvCxnSpPr/>
          <p:nvPr/>
        </p:nvCxnSpPr>
        <p:spPr>
          <a:xfrm>
            <a:off x="2819400" y="4342239"/>
            <a:ext cx="304800" cy="0"/>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val="208138323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04800"/>
            <a:ext cx="8229600" cy="5821363"/>
          </a:xfrm>
        </p:spPr>
        <p:txBody>
          <a:bodyPr>
            <a:normAutofit/>
          </a:bodyPr>
          <a:lstStyle/>
          <a:p>
            <a:pPr marL="0" indent="0" algn="ctr">
              <a:buNone/>
            </a:pPr>
            <a:r>
              <a:rPr lang="en-US" sz="2400" dirty="0" smtClean="0"/>
              <a:t>Scope of Project</a:t>
            </a:r>
          </a:p>
          <a:p>
            <a:pPr marL="0" indent="0" algn="ctr">
              <a:buNone/>
            </a:pPr>
            <a:endParaRPr lang="en-US" sz="2400" dirty="0"/>
          </a:p>
          <a:p>
            <a:r>
              <a:rPr lang="en-US" sz="2400" dirty="0">
                <a:latin typeface="Trebuchet MS" pitchFamily="34" charset="0"/>
                <a:ea typeface="ＭＳ Ｐゴシック" pitchFamily="34" charset="-128"/>
              </a:rPr>
              <a:t>Construction of </a:t>
            </a:r>
            <a:r>
              <a:rPr lang="en-US" sz="2400" dirty="0" smtClean="0">
                <a:latin typeface="Trebuchet MS" pitchFamily="34" charset="0"/>
                <a:ea typeface="ＭＳ Ｐゴシック" pitchFamily="34" charset="-128"/>
              </a:rPr>
              <a:t>existing ankle implant and proposed designs using Solid Work software.</a:t>
            </a:r>
          </a:p>
          <a:p>
            <a:pPr marL="0" indent="0">
              <a:buNone/>
            </a:pPr>
            <a:endParaRPr lang="en-US" sz="2400" dirty="0">
              <a:latin typeface="Trebuchet MS" pitchFamily="34" charset="0"/>
              <a:ea typeface="ＭＳ Ｐゴシック" pitchFamily="34" charset="-128"/>
            </a:endParaRPr>
          </a:p>
          <a:p>
            <a:r>
              <a:rPr lang="en-US" sz="2400" dirty="0" smtClean="0">
                <a:latin typeface="Trebuchet MS" pitchFamily="34" charset="0"/>
                <a:ea typeface="ＭＳ Ｐゴシック" pitchFamily="34" charset="-128"/>
              </a:rPr>
              <a:t>Analysis proposed designs using finite element method to identify the stress distribution and minimum displacement.</a:t>
            </a:r>
          </a:p>
          <a:p>
            <a:pPr marL="0" indent="0">
              <a:buNone/>
            </a:pPr>
            <a:endParaRPr lang="en-US" sz="2400" dirty="0">
              <a:latin typeface="Trebuchet MS" pitchFamily="34" charset="0"/>
              <a:ea typeface="ＭＳ Ｐゴシック" pitchFamily="34" charset="-128"/>
            </a:endParaRPr>
          </a:p>
          <a:p>
            <a:r>
              <a:rPr lang="en-US" sz="2400" dirty="0" smtClean="0">
                <a:latin typeface="Trebuchet MS" pitchFamily="34" charset="0"/>
                <a:ea typeface="ＭＳ Ｐゴシック" pitchFamily="34" charset="-128"/>
              </a:rPr>
              <a:t>Limitation </a:t>
            </a:r>
            <a:r>
              <a:rPr lang="en-US" sz="2400" dirty="0">
                <a:latin typeface="Trebuchet MS" pitchFamily="34" charset="0"/>
                <a:ea typeface="ＭＳ Ｐゴシック" pitchFamily="34" charset="-128"/>
              </a:rPr>
              <a:t>data on Malaysia population only.</a:t>
            </a:r>
            <a:endParaRPr lang="en-MY" sz="2400" dirty="0">
              <a:latin typeface="Trebuchet MS" pitchFamily="34" charset="0"/>
              <a:ea typeface="ＭＳ Ｐゴシック" pitchFamily="34" charset="-128"/>
            </a:endParaRPr>
          </a:p>
          <a:p>
            <a:endParaRPr lang="en-US" sz="2400" dirty="0"/>
          </a:p>
        </p:txBody>
      </p:sp>
    </p:spTree>
    <p:extLst>
      <p:ext uri="{BB962C8B-B14F-4D97-AF65-F5344CB8AC3E}">
        <p14:creationId xmlns:p14="http://schemas.microsoft.com/office/powerpoint/2010/main" val="248913770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2.0 Literature Reviews</a:t>
            </a:r>
            <a:endParaRPr lang="en-US" dirty="0"/>
          </a:p>
        </p:txBody>
      </p:sp>
      <p:pic>
        <p:nvPicPr>
          <p:cNvPr id="1027" name="Picture 3"/>
          <p:cNvPicPr>
            <a:picLocks noGrp="1" noChangeAspect="1" noChangeArrowheads="1"/>
          </p:cNvPicPr>
          <p:nvPr>
            <p:ph sz="half" idx="2"/>
          </p:nvPr>
        </p:nvPicPr>
        <p:blipFill>
          <a:blip r:embed="rId2"/>
          <a:srcRect/>
          <a:stretch>
            <a:fillRect/>
          </a:stretch>
        </p:blipFill>
        <p:spPr bwMode="auto">
          <a:xfrm>
            <a:off x="457200" y="1295400"/>
            <a:ext cx="7924800" cy="5105399"/>
          </a:xfrm>
          <a:prstGeom prst="rect">
            <a:avLst/>
          </a:prstGeom>
          <a:noFill/>
          <a:ln w="9525">
            <a:noFill/>
            <a:miter lim="800000"/>
            <a:headEnd/>
            <a:tailEnd/>
          </a:ln>
          <a:effectLst/>
        </p:spPr>
      </p:pic>
    </p:spTree>
    <p:extLst>
      <p:ext uri="{BB962C8B-B14F-4D97-AF65-F5344CB8AC3E}">
        <p14:creationId xmlns:p14="http://schemas.microsoft.com/office/powerpoint/2010/main" val="204407974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2.0 Literature Reviews</a:t>
            </a:r>
            <a:endParaRPr lang="en-US" dirty="0"/>
          </a:p>
        </p:txBody>
      </p:sp>
      <p:pic>
        <p:nvPicPr>
          <p:cNvPr id="2050" name="Picture 2"/>
          <p:cNvPicPr>
            <a:picLocks noGrp="1" noChangeAspect="1" noChangeArrowheads="1"/>
          </p:cNvPicPr>
          <p:nvPr>
            <p:ph idx="1"/>
          </p:nvPr>
        </p:nvPicPr>
        <p:blipFill>
          <a:blip r:embed="rId2"/>
          <a:stretch>
            <a:fillRect/>
          </a:stretch>
        </p:blipFill>
        <p:spPr bwMode="auto">
          <a:xfrm>
            <a:off x="1763712" y="1213644"/>
            <a:ext cx="5638800" cy="3352800"/>
          </a:xfrm>
          <a:prstGeom prst="rect">
            <a:avLst/>
          </a:prstGeom>
          <a:noFill/>
          <a:ln w="9525">
            <a:noFill/>
            <a:miter lim="800000"/>
            <a:headEnd/>
            <a:tailEnd/>
          </a:ln>
          <a:effectLst/>
        </p:spPr>
      </p:pic>
      <p:pic>
        <p:nvPicPr>
          <p:cNvPr id="2052" name="Picture 4"/>
          <p:cNvPicPr>
            <a:picLocks noChangeAspect="1" noChangeArrowheads="1"/>
          </p:cNvPicPr>
          <p:nvPr/>
        </p:nvPicPr>
        <p:blipFill>
          <a:blip r:embed="rId3"/>
          <a:srcRect/>
          <a:stretch>
            <a:fillRect/>
          </a:stretch>
        </p:blipFill>
        <p:spPr bwMode="auto">
          <a:xfrm>
            <a:off x="685800" y="1250515"/>
            <a:ext cx="7772400" cy="425885"/>
          </a:xfrm>
          <a:prstGeom prst="rect">
            <a:avLst/>
          </a:prstGeom>
          <a:noFill/>
          <a:ln w="9525">
            <a:noFill/>
            <a:miter lim="800000"/>
            <a:headEnd/>
            <a:tailEnd/>
          </a:ln>
          <a:effectLst/>
        </p:spPr>
      </p:pic>
    </p:spTree>
    <p:extLst>
      <p:ext uri="{BB962C8B-B14F-4D97-AF65-F5344CB8AC3E}">
        <p14:creationId xmlns:p14="http://schemas.microsoft.com/office/powerpoint/2010/main" val="316979204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2.0 Literature Reviews</a:t>
            </a:r>
            <a:endParaRPr lang="en-US" dirty="0"/>
          </a:p>
        </p:txBody>
      </p:sp>
      <p:pic>
        <p:nvPicPr>
          <p:cNvPr id="15" name="Picture 4"/>
          <p:cNvPicPr>
            <a:picLocks noGrp="1" noChangeAspect="1" noChangeArrowheads="1"/>
          </p:cNvPicPr>
          <p:nvPr>
            <p:ph idx="1"/>
          </p:nvPr>
        </p:nvPicPr>
        <p:blipFill>
          <a:blip r:embed="rId2"/>
          <a:srcRect/>
          <a:stretch>
            <a:fillRect/>
          </a:stretch>
        </p:blipFill>
        <p:spPr bwMode="auto">
          <a:xfrm>
            <a:off x="762000" y="1219200"/>
            <a:ext cx="7543800" cy="400833"/>
          </a:xfrm>
          <a:prstGeom prst="rect">
            <a:avLst/>
          </a:prstGeom>
          <a:noFill/>
          <a:ln w="9525">
            <a:noFill/>
            <a:miter lim="800000"/>
            <a:headEnd/>
            <a:tailEnd/>
          </a:ln>
          <a:effectLst/>
        </p:spPr>
      </p:pic>
      <p:pic>
        <p:nvPicPr>
          <p:cNvPr id="3075" name="Picture 3"/>
          <p:cNvPicPr>
            <a:picLocks noChangeAspect="1" noChangeArrowheads="1"/>
          </p:cNvPicPr>
          <p:nvPr/>
        </p:nvPicPr>
        <p:blipFill>
          <a:blip r:embed="rId3"/>
          <a:srcRect/>
          <a:stretch>
            <a:fillRect/>
          </a:stretch>
        </p:blipFill>
        <p:spPr bwMode="auto">
          <a:xfrm>
            <a:off x="838200" y="1524000"/>
            <a:ext cx="7543800" cy="4953000"/>
          </a:xfrm>
          <a:prstGeom prst="rect">
            <a:avLst/>
          </a:prstGeom>
          <a:noFill/>
          <a:ln w="9525">
            <a:noFill/>
            <a:miter lim="800000"/>
            <a:headEnd/>
            <a:tailEnd/>
          </a:ln>
          <a:effectLst/>
        </p:spPr>
      </p:pic>
    </p:spTree>
    <p:extLst>
      <p:ext uri="{BB962C8B-B14F-4D97-AF65-F5344CB8AC3E}">
        <p14:creationId xmlns:p14="http://schemas.microsoft.com/office/powerpoint/2010/main" val="1152393674"/>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Angles">
  <a:themeElements>
    <a:clrScheme name="Angles">
      <a:dk1>
        <a:srgbClr val="000000"/>
      </a:dk1>
      <a:lt1>
        <a:srgbClr val="FFFFFF"/>
      </a:lt1>
      <a:dk2>
        <a:srgbClr val="434342"/>
      </a:dk2>
      <a:lt2>
        <a:srgbClr val="CDD7D9"/>
      </a:lt2>
      <a:accent1>
        <a:srgbClr val="797B7E"/>
      </a:accent1>
      <a:accent2>
        <a:srgbClr val="F96A1B"/>
      </a:accent2>
      <a:accent3>
        <a:srgbClr val="08A1D9"/>
      </a:accent3>
      <a:accent4>
        <a:srgbClr val="7C984A"/>
      </a:accent4>
      <a:accent5>
        <a:srgbClr val="C2AD8D"/>
      </a:accent5>
      <a:accent6>
        <a:srgbClr val="506E94"/>
      </a:accent6>
      <a:hlink>
        <a:srgbClr val="5F5F5F"/>
      </a:hlink>
      <a:folHlink>
        <a:srgbClr val="969696"/>
      </a:folHlink>
    </a:clrScheme>
    <a:fontScheme name="Angles">
      <a:majorFont>
        <a:latin typeface="Franklin Gothic Medium"/>
        <a:ea typeface=""/>
        <a:cs typeface=""/>
        <a:font script="Jpan" typeface="HG創英角ｺﾞｼｯｸUB"/>
        <a:font script="Hang" typeface="돋움"/>
        <a:font script="Hans" typeface="微软雅黑"/>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a:ea typeface=""/>
        <a:cs typeface=""/>
        <a:font script="Jpan" typeface="ＭＳ Ｐゴシック"/>
        <a:font script="Hang" typeface="맑은 고딕"/>
        <a:font script="Hans" typeface="隶书"/>
        <a:font script="Hant" typeface="新細明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ngle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phClr">
                <a:shade val="25000"/>
                <a:satMod val="150000"/>
              </a:schemeClr>
            </a:contourClr>
          </a:sp3d>
        </a:effectStyle>
      </a:effectStyleLst>
      <a:bgFillStyleLst>
        <a:solidFill>
          <a:schemeClr val="phClr"/>
        </a:solidFill>
        <a:blipFill rotWithShape="1">
          <a:blip xmlns:r="http://schemas.openxmlformats.org/officeDocument/2006/relationships" r:embed="rId1">
            <a:duotone>
              <a:schemeClr val="phClr">
                <a:tint val="90000"/>
                <a:shade val="85000"/>
              </a:schemeClr>
              <a:schemeClr val="phClr">
                <a:tint val="95000"/>
                <a:shade val="99000"/>
              </a:schemeClr>
            </a:duotone>
          </a:blip>
          <a:tile tx="0" ty="0" sx="100000" sy="100000" flip="none" algn="tl"/>
        </a:blipFill>
        <a:blipFill rotWithShape="1">
          <a:blip xmlns:r="http://schemas.openxmlformats.org/officeDocument/2006/relationships" r:embed="rId2">
            <a:duotone>
              <a:schemeClr val="phClr">
                <a:tint val="93000"/>
                <a:shade val="85000"/>
              </a:schemeClr>
              <a:schemeClr val="phClr">
                <a:tint val="96000"/>
                <a:shade val="99000"/>
              </a:schemeClr>
            </a:duotone>
          </a:blip>
          <a:tile tx="0" ty="0" sx="90000" sy="9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Angles</Template>
  <TotalTime>4442</TotalTime>
  <Words>3281</Words>
  <Application>Microsoft Office PowerPoint</Application>
  <PresentationFormat>On-screen Show (4:3)</PresentationFormat>
  <Paragraphs>173</Paragraphs>
  <Slides>32</Slides>
  <Notes>0</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32</vt:i4>
      </vt:variant>
    </vt:vector>
  </HeadingPairs>
  <TitlesOfParts>
    <vt:vector size="42" baseType="lpstr">
      <vt:lpstr>Arial</vt:lpstr>
      <vt:lpstr>Trebuchet MS</vt:lpstr>
      <vt:lpstr>ＭＳ Ｐゴシック</vt:lpstr>
      <vt:lpstr>Times New Roman</vt:lpstr>
      <vt:lpstr>Franklin Gothic Medium</vt:lpstr>
      <vt:lpstr>Calibri</vt:lpstr>
      <vt:lpstr>Franklin Gothic Book</vt:lpstr>
      <vt:lpstr>Tunga</vt:lpstr>
      <vt:lpstr>Wingdings</vt:lpstr>
      <vt:lpstr>Angles</vt:lpstr>
      <vt:lpstr>Development of Novel Talus Implant based on Artificial Neural Network prediction of Talus Morphological Parameters</vt:lpstr>
      <vt:lpstr>Presentation Outlines</vt:lpstr>
      <vt:lpstr>1.0 Introduction</vt:lpstr>
      <vt:lpstr>Problem statement</vt:lpstr>
      <vt:lpstr>PowerPoint Presentation</vt:lpstr>
      <vt:lpstr>PowerPoint Presentation</vt:lpstr>
      <vt:lpstr>2.0 Literature Reviews</vt:lpstr>
      <vt:lpstr>2.0 Literature Reviews</vt:lpstr>
      <vt:lpstr>2.0 Literature Reviews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TOTAL ANKLE ARTHORPLASTY</dc:title>
  <dc:creator>Suaidah</dc:creator>
  <cp:lastModifiedBy>Abdul Hakeem</cp:lastModifiedBy>
  <cp:revision>83</cp:revision>
  <dcterms:created xsi:type="dcterms:W3CDTF">2014-11-02T08:12:42Z</dcterms:created>
  <dcterms:modified xsi:type="dcterms:W3CDTF">2015-11-12T11:47:34Z</dcterms:modified>
</cp:coreProperties>
</file>