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37" r:id="rId2"/>
    <p:sldId id="489" r:id="rId3"/>
    <p:sldId id="487" r:id="rId4"/>
    <p:sldId id="490" r:id="rId5"/>
    <p:sldId id="500" r:id="rId6"/>
    <p:sldId id="472" r:id="rId7"/>
    <p:sldId id="494" r:id="rId8"/>
    <p:sldId id="491" r:id="rId9"/>
    <p:sldId id="483" r:id="rId10"/>
    <p:sldId id="493" r:id="rId11"/>
    <p:sldId id="444" r:id="rId12"/>
    <p:sldId id="495" r:id="rId13"/>
    <p:sldId id="449" r:id="rId14"/>
    <p:sldId id="496" r:id="rId15"/>
    <p:sldId id="450" r:id="rId16"/>
    <p:sldId id="497" r:id="rId17"/>
    <p:sldId id="499" r:id="rId18"/>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CCFFFF"/>
    <a:srgbClr val="003300"/>
    <a:srgbClr val="3333FF"/>
    <a:srgbClr val="66FFFF"/>
    <a:srgbClr val="00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2" autoAdjust="0"/>
    <p:restoredTop sz="95220" autoAdjust="0"/>
  </p:normalViewPr>
  <p:slideViewPr>
    <p:cSldViewPr>
      <p:cViewPr varScale="1">
        <p:scale>
          <a:sx n="81" d="100"/>
          <a:sy n="81" d="100"/>
        </p:scale>
        <p:origin x="1598" y="53"/>
      </p:cViewPr>
      <p:guideLst>
        <p:guide orient="horz" pos="2205"/>
        <p:guide pos="2880"/>
      </p:guideLst>
    </p:cSldViewPr>
  </p:slideViewPr>
  <p:notesTextViewPr>
    <p:cViewPr>
      <p:scale>
        <a:sx n="3" d="2"/>
        <a:sy n="3" d="2"/>
      </p:scale>
      <p:origin x="0" y="0"/>
    </p:cViewPr>
  </p:notesTextViewPr>
  <p:notesViewPr>
    <p:cSldViewPr>
      <p:cViewPr varScale="1">
        <p:scale>
          <a:sx n="67" d="100"/>
          <a:sy n="67" d="100"/>
        </p:scale>
        <p:origin x="-2844" y="-114"/>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6400" cy="496889"/>
          </a:xfrm>
          <a:prstGeom prst="rect">
            <a:avLst/>
          </a:prstGeom>
        </p:spPr>
        <p:txBody>
          <a:bodyPr vert="horz" lIns="91852" tIns="45926" rIns="91852" bIns="4592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1" y="0"/>
            <a:ext cx="2946400" cy="496889"/>
          </a:xfrm>
          <a:prstGeom prst="rect">
            <a:avLst/>
          </a:prstGeom>
        </p:spPr>
        <p:txBody>
          <a:bodyPr vert="horz" lIns="91852" tIns="45926" rIns="91852" bIns="45926" rtlCol="0"/>
          <a:lstStyle>
            <a:lvl1pPr algn="r">
              <a:defRPr sz="1200"/>
            </a:lvl1pPr>
          </a:lstStyle>
          <a:p>
            <a:fld id="{8BCFCD68-9111-468D-9097-7C295247DC42}" type="datetimeFigureOut">
              <a:rPr kumimoji="1" lang="ja-JP" altLang="en-US" smtClean="0"/>
              <a:pPr/>
              <a:t>2015/12/7</a:t>
            </a:fld>
            <a:endParaRPr kumimoji="1" lang="ja-JP" altLang="en-US"/>
          </a:p>
        </p:txBody>
      </p:sp>
      <p:sp>
        <p:nvSpPr>
          <p:cNvPr id="4" name="フッター プレースホルダー 3"/>
          <p:cNvSpPr>
            <a:spLocks noGrp="1"/>
          </p:cNvSpPr>
          <p:nvPr>
            <p:ph type="ftr" sz="quarter" idx="2"/>
          </p:nvPr>
        </p:nvSpPr>
        <p:spPr>
          <a:xfrm>
            <a:off x="1" y="9428165"/>
            <a:ext cx="2946400" cy="496888"/>
          </a:xfrm>
          <a:prstGeom prst="rect">
            <a:avLst/>
          </a:prstGeom>
        </p:spPr>
        <p:txBody>
          <a:bodyPr vert="horz" lIns="91852" tIns="45926" rIns="91852" bIns="4592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1" y="9428165"/>
            <a:ext cx="2946400" cy="496888"/>
          </a:xfrm>
          <a:prstGeom prst="rect">
            <a:avLst/>
          </a:prstGeom>
        </p:spPr>
        <p:txBody>
          <a:bodyPr vert="horz" lIns="91852" tIns="45926" rIns="91852" bIns="45926" rtlCol="0" anchor="b"/>
          <a:lstStyle>
            <a:lvl1pPr algn="r">
              <a:defRPr sz="1200"/>
            </a:lvl1pPr>
          </a:lstStyle>
          <a:p>
            <a:fld id="{D5B6202E-CA52-4AFC-A856-5C71382760FA}" type="slidenum">
              <a:rPr kumimoji="1" lang="ja-JP" altLang="en-US" smtClean="0"/>
              <a:pPr/>
              <a:t>‹#›</a:t>
            </a:fld>
            <a:endParaRPr kumimoji="1" lang="ja-JP" altLang="en-US"/>
          </a:p>
        </p:txBody>
      </p:sp>
    </p:spTree>
    <p:extLst>
      <p:ext uri="{BB962C8B-B14F-4D97-AF65-F5344CB8AC3E}">
        <p14:creationId xmlns:p14="http://schemas.microsoft.com/office/powerpoint/2010/main" val="387210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8"/>
            <a:ext cx="2945659" cy="496333"/>
          </a:xfrm>
          <a:prstGeom prst="rect">
            <a:avLst/>
          </a:prstGeom>
        </p:spPr>
        <p:txBody>
          <a:bodyPr vert="horz" lIns="92271" tIns="46136" rIns="92271" bIns="4613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6" y="8"/>
            <a:ext cx="2945659" cy="496333"/>
          </a:xfrm>
          <a:prstGeom prst="rect">
            <a:avLst/>
          </a:prstGeom>
        </p:spPr>
        <p:txBody>
          <a:bodyPr vert="horz" lIns="92271" tIns="46136" rIns="92271" bIns="46136" rtlCol="0"/>
          <a:lstStyle>
            <a:lvl1pPr algn="r">
              <a:defRPr sz="1200"/>
            </a:lvl1pPr>
          </a:lstStyle>
          <a:p>
            <a:fld id="{B2C917F0-9A06-41CC-B4BC-9EBC9EDF1066}" type="datetimeFigureOut">
              <a:rPr kumimoji="1" lang="ja-JP" altLang="en-US" smtClean="0"/>
              <a:pPr/>
              <a:t>2015/12/7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2271" tIns="46136" rIns="92271" bIns="46136" rtlCol="0" anchor="ctr"/>
          <a:lstStyle/>
          <a:p>
            <a:endParaRPr lang="ja-JP" altLang="en-US"/>
          </a:p>
        </p:txBody>
      </p:sp>
      <p:sp>
        <p:nvSpPr>
          <p:cNvPr id="5" name="ノート プレースホルダー 4"/>
          <p:cNvSpPr>
            <a:spLocks noGrp="1"/>
          </p:cNvSpPr>
          <p:nvPr>
            <p:ph type="body" sz="quarter" idx="3"/>
          </p:nvPr>
        </p:nvSpPr>
        <p:spPr>
          <a:xfrm>
            <a:off x="679768" y="4715156"/>
            <a:ext cx="5438140" cy="4466987"/>
          </a:xfrm>
          <a:prstGeom prst="rect">
            <a:avLst/>
          </a:prstGeom>
        </p:spPr>
        <p:txBody>
          <a:bodyPr vert="horz" lIns="92271" tIns="46136" rIns="92271" bIns="4613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28589"/>
            <a:ext cx="2945659" cy="496333"/>
          </a:xfrm>
          <a:prstGeom prst="rect">
            <a:avLst/>
          </a:prstGeom>
        </p:spPr>
        <p:txBody>
          <a:bodyPr vert="horz" lIns="92271" tIns="46136" rIns="92271" bIns="4613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6" y="9428589"/>
            <a:ext cx="2945659" cy="496333"/>
          </a:xfrm>
          <a:prstGeom prst="rect">
            <a:avLst/>
          </a:prstGeom>
        </p:spPr>
        <p:txBody>
          <a:bodyPr vert="horz" lIns="92271" tIns="46136" rIns="92271" bIns="46136" rtlCol="0" anchor="b"/>
          <a:lstStyle>
            <a:lvl1pPr algn="r">
              <a:defRPr sz="1200"/>
            </a:lvl1pPr>
          </a:lstStyle>
          <a:p>
            <a:fld id="{07444C7C-C7B6-49D5-B63C-0F0D66122677}" type="slidenum">
              <a:rPr kumimoji="1" lang="ja-JP" altLang="en-US" smtClean="0"/>
              <a:pPr/>
              <a:t>‹#›</a:t>
            </a:fld>
            <a:endParaRPr kumimoji="1" lang="ja-JP" altLang="en-US"/>
          </a:p>
        </p:txBody>
      </p:sp>
    </p:spTree>
    <p:extLst>
      <p:ext uri="{BB962C8B-B14F-4D97-AF65-F5344CB8AC3E}">
        <p14:creationId xmlns:p14="http://schemas.microsoft.com/office/powerpoint/2010/main" val="25153930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59350" cy="3719513"/>
          </a:xfrm>
        </p:spPr>
      </p:sp>
      <p:sp>
        <p:nvSpPr>
          <p:cNvPr id="3" name="ノート プレースホルダー 2"/>
          <p:cNvSpPr>
            <a:spLocks noGrp="1"/>
          </p:cNvSpPr>
          <p:nvPr>
            <p:ph type="body" idx="1"/>
          </p:nvPr>
        </p:nvSpPr>
        <p:spPr/>
        <p:txBody>
          <a:bodyPr/>
          <a:lstStyle/>
          <a:p>
            <a:pPr defTabSz="914221">
              <a:defRPr/>
            </a:pPr>
            <a:r>
              <a:rPr lang="ja-JP" altLang="en-US" dirty="0"/>
              <a:t>それでは、発表を始めさせていただきます。よろしくお願いいたします。</a:t>
            </a:r>
            <a:endParaRPr lang="en-US" altLang="ja-JP" dirty="0"/>
          </a:p>
          <a:p>
            <a:pPr defTabSz="914221">
              <a:defRPr/>
            </a:pPr>
            <a:endParaRPr lang="en-US" altLang="ja-JP" dirty="0"/>
          </a:p>
          <a:p>
            <a:pPr defTabSz="914221">
              <a:defRPr/>
            </a:pPr>
            <a:r>
              <a:rPr lang="ja-JP" altLang="en-US" dirty="0"/>
              <a:t>薬物相互作用は、</a:t>
            </a:r>
            <a:r>
              <a:rPr lang="ja-JP" altLang="ja-JP" dirty="0"/>
              <a:t>多剤併用</a:t>
            </a:r>
            <a:r>
              <a:rPr lang="ja-JP" altLang="en-US" dirty="0"/>
              <a:t>や健康</a:t>
            </a:r>
            <a:r>
              <a:rPr lang="ja-JP" altLang="ja-JP" dirty="0"/>
              <a:t>食品</a:t>
            </a:r>
            <a:r>
              <a:rPr lang="ja-JP" altLang="en-US" dirty="0"/>
              <a:t>・</a:t>
            </a:r>
            <a:r>
              <a:rPr lang="ja-JP" altLang="ja-JP" dirty="0"/>
              <a:t>サプリメントの使用増</a:t>
            </a:r>
            <a:r>
              <a:rPr lang="ja-JP" altLang="en-US" dirty="0"/>
              <a:t>加により、医療現場において重大な問題となっています。そのため、薬物</a:t>
            </a:r>
            <a:r>
              <a:rPr lang="ja-JP" altLang="ja-JP" dirty="0"/>
              <a:t>相互作用の</a:t>
            </a:r>
            <a:r>
              <a:rPr lang="ja-JP" altLang="en-US" dirty="0"/>
              <a:t>検出はますます重要となると考えられます</a:t>
            </a:r>
            <a:r>
              <a:rPr lang="ja-JP" altLang="ja-JP" dirty="0"/>
              <a:t>。</a:t>
            </a:r>
            <a:endParaRPr lang="en-US" altLang="ja-JP" dirty="0"/>
          </a:p>
          <a:p>
            <a:pPr defTabSz="914221">
              <a:defRPr/>
            </a:pPr>
            <a:r>
              <a:rPr lang="ja-JP" altLang="ja-JP" dirty="0"/>
              <a:t>薬物相互作用は一般に</a:t>
            </a:r>
            <a:r>
              <a:rPr lang="en-US" altLang="ja-JP" i="1" dirty="0"/>
              <a:t>in vitro</a:t>
            </a:r>
            <a:r>
              <a:rPr lang="ja-JP" altLang="ja-JP" dirty="0"/>
              <a:t>や実験動物を用いた基礎研究に加え、ヒトを対象とした臨床試験により評価され</a:t>
            </a:r>
            <a:r>
              <a:rPr lang="ja-JP" altLang="en-US" dirty="0"/>
              <a:t>ます</a:t>
            </a:r>
            <a:r>
              <a:rPr lang="ja-JP" altLang="ja-JP" dirty="0"/>
              <a:t>。</a:t>
            </a:r>
            <a:endParaRPr lang="en-US" altLang="ja-JP" dirty="0"/>
          </a:p>
          <a:p>
            <a:pPr defTabSz="914221">
              <a:defRPr/>
            </a:pPr>
            <a:r>
              <a:rPr lang="ja-JP" altLang="en-US" dirty="0"/>
              <a:t>しかし</a:t>
            </a:r>
            <a:r>
              <a:rPr lang="ja-JP" altLang="ja-JP" dirty="0"/>
              <a:t>医薬品同士または食品との相互作用の組み合わせは</a:t>
            </a:r>
            <a:r>
              <a:rPr lang="ja-JP" altLang="en-US" dirty="0"/>
              <a:t>非常に</a:t>
            </a:r>
            <a:r>
              <a:rPr lang="ja-JP" altLang="ja-JP" dirty="0"/>
              <a:t>広範なため、効率的かつ網羅的な評価法が望まれてい</a:t>
            </a:r>
            <a:r>
              <a:rPr lang="ja-JP" altLang="en-US" dirty="0"/>
              <a:t>ます。</a:t>
            </a:r>
            <a:endParaRPr lang="ja-JP" altLang="ja-JP" dirty="0"/>
          </a:p>
          <a:p>
            <a:endParaRPr kumimoji="1" lang="ja-JP" altLang="en-US" dirty="0"/>
          </a:p>
        </p:txBody>
      </p:sp>
    </p:spTree>
    <p:extLst>
      <p:ext uri="{BB962C8B-B14F-4D97-AF65-F5344CB8AC3E}">
        <p14:creationId xmlns:p14="http://schemas.microsoft.com/office/powerpoint/2010/main" val="2243263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次に、この方法を用いて健康成</a:t>
            </a:r>
            <a:r>
              <a:rPr lang="ja-JP" altLang="ja-JP" dirty="0"/>
              <a:t>人</a:t>
            </a:r>
            <a:r>
              <a:rPr lang="en-US" altLang="ja-JP" dirty="0"/>
              <a:t>4</a:t>
            </a:r>
            <a:r>
              <a:rPr lang="ja-JP" altLang="ja-JP" dirty="0"/>
              <a:t>名を対象にカクテル試験を行い、</a:t>
            </a:r>
            <a:r>
              <a:rPr lang="en-US" altLang="ja-JP" dirty="0"/>
              <a:t>CYP</a:t>
            </a:r>
            <a:r>
              <a:rPr lang="ja-JP" altLang="ja-JP" dirty="0"/>
              <a:t>活性の評価が可能であるか検討し</a:t>
            </a:r>
            <a:r>
              <a:rPr lang="ja-JP" altLang="en-US" dirty="0"/>
              <a:t>ました</a:t>
            </a:r>
            <a:r>
              <a:rPr lang="ja-JP" altLang="ja-JP" dirty="0"/>
              <a:t>。</a:t>
            </a:r>
            <a:endParaRPr lang="en-US" altLang="ja-JP" dirty="0"/>
          </a:p>
          <a:p>
            <a:r>
              <a:rPr lang="ja-JP" altLang="ja-JP" dirty="0"/>
              <a:t>カクテル薬を経口投与し、各</a:t>
            </a:r>
            <a:r>
              <a:rPr lang="ja-JP" altLang="en-US" dirty="0"/>
              <a:t>基質</a:t>
            </a:r>
            <a:r>
              <a:rPr lang="ja-JP" altLang="ja-JP" dirty="0"/>
              <a:t>薬とその主代謝物の血漿中濃度を測定し</a:t>
            </a:r>
            <a:r>
              <a:rPr lang="ja-JP" altLang="en-US" dirty="0"/>
              <a:t>ました。</a:t>
            </a:r>
            <a:endParaRPr lang="en-US" altLang="ja-JP" dirty="0"/>
          </a:p>
          <a:p>
            <a:pPr defTabSz="914221">
              <a:defRPr/>
            </a:pPr>
            <a:r>
              <a:rPr lang="ja-JP" altLang="en-US" dirty="0"/>
              <a:t>その結果、</a:t>
            </a:r>
            <a:r>
              <a:rPr lang="en-US" altLang="ja-JP" dirty="0"/>
              <a:t>CYP1A2</a:t>
            </a:r>
            <a:r>
              <a:rPr lang="ja-JP" altLang="en-US" dirty="0"/>
              <a:t>基質のカフェインと主代謝物であるパラキサンチンは、カクテル薬投与</a:t>
            </a:r>
            <a:r>
              <a:rPr lang="en-US" altLang="ja-JP" dirty="0"/>
              <a:t>1</a:t>
            </a:r>
            <a:r>
              <a:rPr lang="ja-JP" altLang="en-US" dirty="0"/>
              <a:t>時間後に血中濃度が最高となり、投与</a:t>
            </a:r>
            <a:r>
              <a:rPr lang="en-US" altLang="ja-JP" dirty="0"/>
              <a:t>8</a:t>
            </a:r>
            <a:r>
              <a:rPr lang="ja-JP" altLang="ja-JP" dirty="0"/>
              <a:t>時間後までの濃度推移が得られ</a:t>
            </a:r>
            <a:r>
              <a:rPr lang="ja-JP" altLang="en-US" dirty="0"/>
              <a:t>ました。</a:t>
            </a:r>
            <a:endParaRPr lang="en-US" altLang="ja-JP" dirty="0"/>
          </a:p>
          <a:p>
            <a:pPr defTabSz="914221">
              <a:defRPr/>
            </a:pPr>
            <a:r>
              <a:rPr lang="ja-JP" altLang="en-US" dirty="0"/>
              <a:t>同様にロサルタン、オメプラゾール、デキストロメトルファン、ミダゾラムも</a:t>
            </a:r>
            <a:r>
              <a:rPr lang="en-US" altLang="ja-JP" dirty="0"/>
              <a:t>8</a:t>
            </a:r>
            <a:r>
              <a:rPr lang="ja-JP" altLang="en-US" dirty="0"/>
              <a:t>時間後まで検出され、</a:t>
            </a:r>
            <a:r>
              <a:rPr lang="ja-JP" altLang="ja-JP" dirty="0"/>
              <a:t>同時に複数の</a:t>
            </a:r>
            <a:r>
              <a:rPr lang="en-US" altLang="ja-JP" dirty="0"/>
              <a:t>CYP</a:t>
            </a:r>
            <a:r>
              <a:rPr lang="ja-JP" altLang="ja-JP" dirty="0"/>
              <a:t>活性</a:t>
            </a:r>
            <a:r>
              <a:rPr lang="ja-JP" altLang="en-US" dirty="0"/>
              <a:t>を</a:t>
            </a:r>
            <a:r>
              <a:rPr lang="ja-JP" altLang="ja-JP" dirty="0"/>
              <a:t>評価</a:t>
            </a:r>
            <a:r>
              <a:rPr lang="ja-JP" altLang="en-US" dirty="0"/>
              <a:t>することが</a:t>
            </a:r>
            <a:r>
              <a:rPr lang="ja-JP" altLang="ja-JP" dirty="0"/>
              <a:t>可能</a:t>
            </a:r>
            <a:r>
              <a:rPr lang="ja-JP" altLang="en-US" dirty="0"/>
              <a:t>でした</a:t>
            </a:r>
            <a:r>
              <a:rPr lang="ja-JP" altLang="ja-JP" dirty="0"/>
              <a:t>。</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87549B3A-A674-4040-88B9-548EF23A9428}" type="slidenum">
              <a:rPr lang="ja-JP" altLang="en-US" smtClean="0"/>
              <a:pPr>
                <a:defRPr/>
              </a:pPr>
              <a:t>11</a:t>
            </a:fld>
            <a:endParaRPr lang="ja-JP" altLang="en-US"/>
          </a:p>
        </p:txBody>
      </p:sp>
    </p:spTree>
    <p:extLst>
      <p:ext uri="{BB962C8B-B14F-4D97-AF65-F5344CB8AC3E}">
        <p14:creationId xmlns:p14="http://schemas.microsoft.com/office/powerpoint/2010/main" val="34738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まず、カクテル薬の</a:t>
            </a:r>
            <a:r>
              <a:rPr lang="ja-JP" altLang="ja-JP" dirty="0"/>
              <a:t>各基質薬ごとに異なる定量法が用いられ、同時定量法は確立されてい</a:t>
            </a:r>
            <a:r>
              <a:rPr lang="ja-JP" altLang="en-US" dirty="0"/>
              <a:t>ません</a:t>
            </a:r>
            <a:r>
              <a:rPr lang="ja-JP" altLang="ja-JP" dirty="0"/>
              <a:t>。</a:t>
            </a:r>
            <a:endParaRPr lang="en-US" altLang="ja-JP" dirty="0"/>
          </a:p>
          <a:p>
            <a:r>
              <a:rPr lang="ja-JP" altLang="ja-JP" dirty="0"/>
              <a:t>また、カクテル試験を実験動物に応用した報告はほとんど</a:t>
            </a:r>
            <a:r>
              <a:rPr lang="ja-JP" altLang="en-US" dirty="0"/>
              <a:t>ありません</a:t>
            </a:r>
            <a:r>
              <a:rPr lang="ja-JP" altLang="ja-JP" dirty="0"/>
              <a:t>。</a:t>
            </a:r>
            <a:endParaRPr lang="en-US" altLang="ja-JP" dirty="0"/>
          </a:p>
          <a:p>
            <a:r>
              <a:rPr lang="ja-JP" altLang="ja-JP" dirty="0"/>
              <a:t>加えて、カクテル試験を用いて実際に併用薬や食品との薬物相互作用を解析した報告はわずかであり、基質薬も</a:t>
            </a:r>
            <a:r>
              <a:rPr lang="en-US" altLang="ja-JP" dirty="0"/>
              <a:t>CYP</a:t>
            </a:r>
            <a:r>
              <a:rPr lang="ja-JP" altLang="ja-JP" dirty="0"/>
              <a:t>分子種のみを対象としており、トランスポーター活性も同時評価した例は</a:t>
            </a:r>
            <a:r>
              <a:rPr lang="ja-JP" altLang="en-US" dirty="0"/>
              <a:t>ありません</a:t>
            </a:r>
            <a:r>
              <a:rPr lang="ja-JP" altLang="ja-JP" dirty="0"/>
              <a:t>。</a:t>
            </a:r>
            <a:endParaRPr lang="en-US" altLang="ja-JP" dirty="0"/>
          </a:p>
          <a:p>
            <a:r>
              <a:rPr lang="ja-JP" altLang="ja-JP" dirty="0"/>
              <a:t>そこで本研究では、</a:t>
            </a:r>
            <a:r>
              <a:rPr lang="ja-JP" altLang="en-US" dirty="0"/>
              <a:t>これらの課題を克服し、</a:t>
            </a:r>
            <a:r>
              <a:rPr lang="ja-JP" altLang="ja-JP" dirty="0"/>
              <a:t>カクテル試験を用いた薬物相互作用の網羅的解析法を確立し、応用することを目的</a:t>
            </a:r>
            <a:r>
              <a:rPr lang="ja-JP" altLang="en-US" dirty="0"/>
              <a:t>としました</a:t>
            </a:r>
            <a:r>
              <a:rPr lang="ja-JP"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07444C7C-C7B6-49D5-B63C-0F0D66122677}" type="slidenum">
              <a:rPr kumimoji="1" lang="ja-JP" altLang="en-US" smtClean="0"/>
              <a:pPr/>
              <a:t>12</a:t>
            </a:fld>
            <a:endParaRPr kumimoji="1" lang="ja-JP" altLang="en-US"/>
          </a:p>
        </p:txBody>
      </p:sp>
    </p:spTree>
    <p:extLst>
      <p:ext uri="{BB962C8B-B14F-4D97-AF65-F5344CB8AC3E}">
        <p14:creationId xmlns:p14="http://schemas.microsoft.com/office/powerpoint/2010/main" val="587121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1">
              <a:defRPr/>
            </a:pPr>
            <a:r>
              <a:rPr lang="ja-JP" altLang="en-US" dirty="0"/>
              <a:t>試験は健康成人</a:t>
            </a:r>
            <a:r>
              <a:rPr lang="en-US" altLang="ja-JP" dirty="0"/>
              <a:t>13</a:t>
            </a:r>
            <a:r>
              <a:rPr lang="ja-JP" altLang="en-US" dirty="0"/>
              <a:t>名を対象に行いました。</a:t>
            </a:r>
            <a:endParaRPr lang="en-US" altLang="ja-JP" dirty="0"/>
          </a:p>
          <a:p>
            <a:pPr defTabSz="914221">
              <a:defRPr/>
            </a:pPr>
            <a:r>
              <a:rPr lang="ja-JP" altLang="en-US" dirty="0"/>
              <a:t>被験者はリファンピシン </a:t>
            </a:r>
            <a:r>
              <a:rPr lang="en-US" altLang="ja-JP" dirty="0"/>
              <a:t>450 mg</a:t>
            </a:r>
            <a:r>
              <a:rPr lang="ja-JP" altLang="en-US" dirty="0"/>
              <a:t>を朝</a:t>
            </a:r>
            <a:r>
              <a:rPr lang="en-US" altLang="ja-JP" dirty="0"/>
              <a:t>1</a:t>
            </a:r>
            <a:r>
              <a:rPr lang="ja-JP" altLang="en-US" dirty="0"/>
              <a:t>回</a:t>
            </a:r>
            <a:r>
              <a:rPr lang="en-US" altLang="ja-JP" dirty="0"/>
              <a:t>1</a:t>
            </a:r>
            <a:r>
              <a:rPr lang="ja-JP" altLang="en-US" dirty="0"/>
              <a:t>週間服用し、リファンピシン投与前、</a:t>
            </a:r>
            <a:r>
              <a:rPr lang="en-US" altLang="ja-JP" dirty="0"/>
              <a:t>1</a:t>
            </a:r>
            <a:r>
              <a:rPr lang="ja-JP" altLang="en-US" dirty="0"/>
              <a:t>週間投与直後、投与終了</a:t>
            </a:r>
            <a:r>
              <a:rPr lang="en-US" altLang="ja-JP" dirty="0"/>
              <a:t>3</a:t>
            </a:r>
            <a:r>
              <a:rPr lang="ja-JP" altLang="en-US" dirty="0"/>
              <a:t>日後及び</a:t>
            </a:r>
            <a:r>
              <a:rPr lang="en-US" altLang="ja-JP" dirty="0"/>
              <a:t>7</a:t>
            </a:r>
            <a:r>
              <a:rPr lang="ja-JP" altLang="en-US" dirty="0"/>
              <a:t>日後にカクテル試験を行いました。</a:t>
            </a:r>
            <a:endParaRPr lang="en-US" altLang="ja-JP" dirty="0"/>
          </a:p>
          <a:p>
            <a:pPr defTabSz="914221">
              <a:defRPr/>
            </a:pPr>
            <a:r>
              <a:rPr lang="ja-JP" altLang="en-US" dirty="0"/>
              <a:t>カクテル試験は先程と同じ基質薬を経口投与し、投与後</a:t>
            </a:r>
            <a:r>
              <a:rPr lang="en-US" altLang="ja-JP" dirty="0"/>
              <a:t>8</a:t>
            </a:r>
            <a:r>
              <a:rPr lang="ja-JP" altLang="en-US" dirty="0"/>
              <a:t>時間まで経時的に採血しました。</a:t>
            </a:r>
            <a:endParaRPr kumimoji="1" lang="ja-JP" altLang="en-US" dirty="0" smtClean="0"/>
          </a:p>
          <a:p>
            <a:pPr defTabSz="914221">
              <a:defRPr/>
            </a:pPr>
            <a:r>
              <a:rPr kumimoji="1" lang="ja-JP" altLang="en-US" dirty="0" smtClean="0"/>
              <a:t>得られた血漿</a:t>
            </a:r>
            <a:r>
              <a:rPr lang="ja-JP" altLang="ja-JP" dirty="0"/>
              <a:t>中薬物</a:t>
            </a:r>
            <a:r>
              <a:rPr lang="ja-JP" altLang="en-US" dirty="0"/>
              <a:t>及び</a:t>
            </a:r>
            <a:r>
              <a:rPr lang="ja-JP" altLang="ja-JP" dirty="0"/>
              <a:t>主代謝物の濃度を</a:t>
            </a:r>
            <a:r>
              <a:rPr lang="ja-JP" altLang="en-US" dirty="0"/>
              <a:t>先程と同様の方法で</a:t>
            </a:r>
            <a:r>
              <a:rPr lang="ja-JP" altLang="ja-JP" dirty="0"/>
              <a:t>測定し、</a:t>
            </a:r>
            <a:r>
              <a:rPr lang="ja-JP" altLang="en-US" dirty="0"/>
              <a:t>薬物動態学的パラメータ</a:t>
            </a:r>
            <a:r>
              <a:rPr lang="ja-JP" altLang="ja-JP" dirty="0"/>
              <a:t>を算出しました。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07444C7C-C7B6-49D5-B63C-0F0D66122677}" type="slidenum">
              <a:rPr kumimoji="1" lang="ja-JP" altLang="en-US" smtClean="0"/>
              <a:pPr/>
              <a:t>13</a:t>
            </a:fld>
            <a:endParaRPr kumimoji="1" lang="ja-JP" altLang="en-US"/>
          </a:p>
        </p:txBody>
      </p:sp>
    </p:spTree>
    <p:extLst>
      <p:ext uri="{BB962C8B-B14F-4D97-AF65-F5344CB8AC3E}">
        <p14:creationId xmlns:p14="http://schemas.microsoft.com/office/powerpoint/2010/main" val="435633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その結果、リファンピシン投与後、オメプラゾール及びミダゾラムとそれらの代謝物の血漿中濃度比及び</a:t>
            </a:r>
            <a:r>
              <a:rPr kumimoji="1" lang="en-US" altLang="ja-JP" dirty="0" smtClean="0"/>
              <a:t>AUC</a:t>
            </a:r>
            <a:r>
              <a:rPr kumimoji="1" lang="ja-JP" altLang="en-US" dirty="0" smtClean="0"/>
              <a:t>比は有意に低下し、リファンピシン投与後</a:t>
            </a:r>
            <a:r>
              <a:rPr kumimoji="1" lang="en-US" altLang="ja-JP" dirty="0" smtClean="0"/>
              <a:t>3</a:t>
            </a:r>
            <a:r>
              <a:rPr kumimoji="1" lang="ja-JP" altLang="en-US" dirty="0" smtClean="0"/>
              <a:t>日後まで持続しました。よって、リファンピシン投与により</a:t>
            </a:r>
            <a:r>
              <a:rPr kumimoji="1" lang="en-US" altLang="ja-JP" dirty="0" smtClean="0"/>
              <a:t>CYP2C19</a:t>
            </a:r>
            <a:r>
              <a:rPr kumimoji="1" lang="ja-JP" altLang="en-US" dirty="0" smtClean="0"/>
              <a:t>及び</a:t>
            </a:r>
            <a:r>
              <a:rPr kumimoji="1" lang="en-US" altLang="ja-JP" dirty="0" smtClean="0"/>
              <a:t>CYP3A4</a:t>
            </a:r>
            <a:r>
              <a:rPr kumimoji="1" lang="ja-JP" altLang="en-US" dirty="0" smtClean="0"/>
              <a:t>が誘導され、薬剤の投与が終了してもその効果が持続し、経時的に回復することが明らかになりました。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7444C7C-C7B6-49D5-B63C-0F0D66122677}" type="slidenum">
              <a:rPr kumimoji="1" lang="ja-JP" altLang="en-US" smtClean="0"/>
              <a:pPr/>
              <a:t>14</a:t>
            </a:fld>
            <a:endParaRPr kumimoji="1" lang="ja-JP" altLang="en-US"/>
          </a:p>
        </p:txBody>
      </p:sp>
    </p:spTree>
    <p:extLst>
      <p:ext uri="{BB962C8B-B14F-4D97-AF65-F5344CB8AC3E}">
        <p14:creationId xmlns:p14="http://schemas.microsoft.com/office/powerpoint/2010/main" val="109472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その結果、リファンピシン投与後、オメプラゾール及びミダゾラムとそれらの代謝物の血漿中濃度比及び</a:t>
            </a:r>
            <a:r>
              <a:rPr kumimoji="1" lang="en-US" altLang="ja-JP" dirty="0" smtClean="0"/>
              <a:t>AUC</a:t>
            </a:r>
            <a:r>
              <a:rPr kumimoji="1" lang="ja-JP" altLang="en-US" dirty="0" smtClean="0"/>
              <a:t>比は有意に低下し、リファンピシン投与後</a:t>
            </a:r>
            <a:r>
              <a:rPr kumimoji="1" lang="en-US" altLang="ja-JP" dirty="0" smtClean="0"/>
              <a:t>3</a:t>
            </a:r>
            <a:r>
              <a:rPr kumimoji="1" lang="ja-JP" altLang="en-US" dirty="0" smtClean="0"/>
              <a:t>日後まで持続しました。よって、リファンピシン投与により</a:t>
            </a:r>
            <a:r>
              <a:rPr kumimoji="1" lang="en-US" altLang="ja-JP" dirty="0" smtClean="0"/>
              <a:t>CYP2C19</a:t>
            </a:r>
            <a:r>
              <a:rPr kumimoji="1" lang="ja-JP" altLang="en-US" dirty="0" smtClean="0"/>
              <a:t>及び</a:t>
            </a:r>
            <a:r>
              <a:rPr kumimoji="1" lang="en-US" altLang="ja-JP" dirty="0" smtClean="0"/>
              <a:t>CYP3A4</a:t>
            </a:r>
            <a:r>
              <a:rPr kumimoji="1" lang="ja-JP" altLang="en-US" dirty="0" smtClean="0"/>
              <a:t>が誘導され、薬剤の投与が終了してもその効果が持続し、経時的に回復することが明らかになりました。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7444C7C-C7B6-49D5-B63C-0F0D66122677}" type="slidenum">
              <a:rPr kumimoji="1" lang="ja-JP" altLang="en-US" smtClean="0"/>
              <a:pPr/>
              <a:t>15</a:t>
            </a:fld>
            <a:endParaRPr kumimoji="1" lang="ja-JP" altLang="en-US"/>
          </a:p>
        </p:txBody>
      </p:sp>
    </p:spTree>
    <p:extLst>
      <p:ext uri="{BB962C8B-B14F-4D97-AF65-F5344CB8AC3E}">
        <p14:creationId xmlns:p14="http://schemas.microsoft.com/office/powerpoint/2010/main" val="252530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1">
              <a:defRPr/>
            </a:pPr>
            <a:r>
              <a:rPr lang="ja-JP" altLang="en-US" dirty="0"/>
              <a:t>こちらにお示ししたのは、これまでに報告された代表的なカクテル試験と基質薬です。</a:t>
            </a:r>
            <a:endParaRPr lang="en-US" altLang="ja-JP" dirty="0"/>
          </a:p>
          <a:p>
            <a:pPr defTabSz="914221">
              <a:defRPr/>
            </a:pPr>
            <a:r>
              <a:rPr lang="ja-JP" altLang="en-US" dirty="0"/>
              <a:t>青字がカクテル試験の名前、下がカクテル試験の基質薬です。</a:t>
            </a:r>
            <a:endParaRPr lang="en-US" altLang="ja-JP" dirty="0"/>
          </a:p>
          <a:p>
            <a:pPr defTabSz="914221">
              <a:defRPr/>
            </a:pPr>
            <a:r>
              <a:rPr lang="ja-JP" altLang="en-US" dirty="0"/>
              <a:t>このように、基質薬の種類や組み合わせを変化させ、様々なカクテル試験が考案され、</a:t>
            </a:r>
            <a:r>
              <a:rPr lang="en-US" altLang="ja-JP" dirty="0"/>
              <a:t>CYP</a:t>
            </a:r>
            <a:r>
              <a:rPr lang="ja-JP" altLang="en-US" dirty="0"/>
              <a:t>活性評価が試みられてきましたが、これまで</a:t>
            </a:r>
            <a:r>
              <a:rPr lang="ja-JP" altLang="ja-JP" dirty="0"/>
              <a:t>のカクテル試験</a:t>
            </a:r>
            <a:r>
              <a:rPr lang="ja-JP" altLang="en-US" dirty="0"/>
              <a:t>にはいくつかの課題が存在します。</a:t>
            </a:r>
            <a:endParaRPr lang="en-US" altLang="ja-JP" dirty="0"/>
          </a:p>
          <a:p>
            <a:pPr defTabSz="914221">
              <a:defRPr/>
            </a:pPr>
            <a:endParaRPr lang="en-US" altLang="ja-JP" dirty="0"/>
          </a:p>
          <a:p>
            <a:pPr defTabSz="914221">
              <a:defRPr/>
            </a:pPr>
            <a:endParaRPr lang="en-US" altLang="ja-JP" dirty="0"/>
          </a:p>
        </p:txBody>
      </p:sp>
      <p:sp>
        <p:nvSpPr>
          <p:cNvPr id="4" name="スライド番号プレースホルダー 3"/>
          <p:cNvSpPr>
            <a:spLocks noGrp="1"/>
          </p:cNvSpPr>
          <p:nvPr>
            <p:ph type="sldNum" sz="quarter" idx="10"/>
          </p:nvPr>
        </p:nvSpPr>
        <p:spPr/>
        <p:txBody>
          <a:bodyPr/>
          <a:lstStyle/>
          <a:p>
            <a:fld id="{2116688A-95D8-416A-9946-4B8480E4AA68}" type="slidenum">
              <a:rPr kumimoji="1" lang="ja-JP" altLang="en-US" smtClean="0"/>
              <a:pPr/>
              <a:t>16</a:t>
            </a:fld>
            <a:endParaRPr kumimoji="1" lang="ja-JP" altLang="en-US"/>
          </a:p>
        </p:txBody>
      </p:sp>
    </p:spTree>
    <p:extLst>
      <p:ext uri="{BB962C8B-B14F-4D97-AF65-F5344CB8AC3E}">
        <p14:creationId xmlns:p14="http://schemas.microsoft.com/office/powerpoint/2010/main" val="2406030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FB91698-1CB9-4C03-936C-ECFEAAE90A51}" type="slidenum">
              <a:rPr kumimoji="1" lang="ja-JP" altLang="en-US" smtClean="0"/>
              <a:pPr/>
              <a:t>17</a:t>
            </a:fld>
            <a:endParaRPr kumimoji="1" lang="ja-JP" altLang="en-US"/>
          </a:p>
        </p:txBody>
      </p:sp>
    </p:spTree>
    <p:extLst>
      <p:ext uri="{BB962C8B-B14F-4D97-AF65-F5344CB8AC3E}">
        <p14:creationId xmlns:p14="http://schemas.microsoft.com/office/powerpoint/2010/main" val="2804254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21">
              <a:defRPr/>
            </a:pPr>
            <a:r>
              <a:rPr lang="ja-JP" altLang="en-US" dirty="0"/>
              <a:t>こちらにお示ししたのは、これまでに報告された代表的なカクテル試験と基質薬です。</a:t>
            </a:r>
            <a:endParaRPr lang="en-US" altLang="ja-JP" dirty="0"/>
          </a:p>
          <a:p>
            <a:pPr defTabSz="914221">
              <a:defRPr/>
            </a:pPr>
            <a:r>
              <a:rPr lang="ja-JP" altLang="en-US" dirty="0"/>
              <a:t>青字がカクテル試験の名前、下がカクテル試験の基質薬です。</a:t>
            </a:r>
            <a:endParaRPr lang="en-US" altLang="ja-JP" dirty="0"/>
          </a:p>
          <a:p>
            <a:pPr defTabSz="914221">
              <a:defRPr/>
            </a:pPr>
            <a:r>
              <a:rPr lang="ja-JP" altLang="en-US" dirty="0"/>
              <a:t>このように、基質薬の種類や組み合わせを変化させ、様々なカクテル試験が考案され、</a:t>
            </a:r>
            <a:r>
              <a:rPr lang="en-US" altLang="ja-JP" dirty="0"/>
              <a:t>CYP</a:t>
            </a:r>
            <a:r>
              <a:rPr lang="ja-JP" altLang="en-US" dirty="0"/>
              <a:t>活性評価が試みられてきましたが、これまで</a:t>
            </a:r>
            <a:r>
              <a:rPr lang="ja-JP" altLang="ja-JP" dirty="0"/>
              <a:t>のカクテル試験</a:t>
            </a:r>
            <a:r>
              <a:rPr lang="ja-JP" altLang="en-US" dirty="0"/>
              <a:t>にはいくつかの課題が存在します。</a:t>
            </a:r>
            <a:endParaRPr lang="en-US" altLang="ja-JP" dirty="0"/>
          </a:p>
          <a:p>
            <a:pPr defTabSz="914221">
              <a:defRPr/>
            </a:pPr>
            <a:endParaRPr lang="en-US" altLang="ja-JP" dirty="0"/>
          </a:p>
          <a:p>
            <a:pPr defTabSz="914221">
              <a:defRPr/>
            </a:pPr>
            <a:endParaRPr lang="en-US" altLang="ja-JP" dirty="0"/>
          </a:p>
        </p:txBody>
      </p:sp>
      <p:sp>
        <p:nvSpPr>
          <p:cNvPr id="4" name="スライド番号プレースホルダー 3"/>
          <p:cNvSpPr>
            <a:spLocks noGrp="1"/>
          </p:cNvSpPr>
          <p:nvPr>
            <p:ph type="sldNum" sz="quarter" idx="10"/>
          </p:nvPr>
        </p:nvSpPr>
        <p:spPr/>
        <p:txBody>
          <a:bodyPr/>
          <a:lstStyle/>
          <a:p>
            <a:fld id="{2116688A-95D8-416A-9946-4B8480E4AA68}" type="slidenum">
              <a:rPr kumimoji="1" lang="ja-JP" altLang="en-US" smtClean="0"/>
              <a:pPr/>
              <a:t>2</a:t>
            </a:fld>
            <a:endParaRPr kumimoji="1" lang="ja-JP" altLang="en-US"/>
          </a:p>
        </p:txBody>
      </p:sp>
    </p:spTree>
    <p:extLst>
      <p:ext uri="{BB962C8B-B14F-4D97-AF65-F5344CB8AC3E}">
        <p14:creationId xmlns:p14="http://schemas.microsoft.com/office/powerpoint/2010/main" val="138046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薬物代謝酵素チトクローム</a:t>
            </a:r>
            <a:r>
              <a:rPr lang="en-US" altLang="ja-JP" dirty="0"/>
              <a:t>P450</a:t>
            </a:r>
            <a:r>
              <a:rPr lang="ja-JP" altLang="en-US" dirty="0"/>
              <a:t>（</a:t>
            </a:r>
            <a:r>
              <a:rPr lang="en-US" altLang="ja-JP" dirty="0"/>
              <a:t>CYP)</a:t>
            </a:r>
            <a:r>
              <a:rPr lang="ja-JP" altLang="en-US" dirty="0"/>
              <a:t>を介する薬物相互作用は、臨床的に重要な相互作用の中でも主要な割合を占めます。さらに近年になって、健康食品が一般市場で容易に手に入る時代となり、医薬品同士の相互作用のみならず、健康食品と医薬品を併用した場合の相互作用が看過できない問題となっています。今後、高齢化社会がさらに進み、多くの患者が多剤併用を行わなければならないこと、また多くの患者が健康食品の摂取を嗜好することを考慮すると、薬物相互作用の検出はさらに重要となると考えられます。</a:t>
            </a:r>
            <a:endParaRPr lang="ja-JP" altLang="ja-JP" dirty="0"/>
          </a:p>
          <a:p>
            <a:r>
              <a:rPr lang="ja-JP" altLang="en-US" dirty="0"/>
              <a:t>これまでに医薬品同士あるいは健康食品や食品と医薬品の相互作用に関する検討は、多くがヒトミクロソームや、</a:t>
            </a:r>
            <a:r>
              <a:rPr lang="en-US" altLang="ja-JP" dirty="0"/>
              <a:t>CYP</a:t>
            </a:r>
            <a:r>
              <a:rPr lang="ja-JP" altLang="en-US" dirty="0"/>
              <a:t>発現細胞を用いた</a:t>
            </a:r>
            <a:r>
              <a:rPr lang="en-US" altLang="ja-JP" dirty="0"/>
              <a:t>in vitro</a:t>
            </a:r>
            <a:r>
              <a:rPr lang="ja-JP" altLang="en-US" dirty="0"/>
              <a:t>あるいは実験動物を用いる基礎研究で行われています。例えば、ヒトミクロソーム試験や、</a:t>
            </a:r>
            <a:r>
              <a:rPr lang="en-US" altLang="ja-JP" dirty="0"/>
              <a:t>CYP</a:t>
            </a:r>
            <a:r>
              <a:rPr lang="ja-JP" altLang="en-US" dirty="0"/>
              <a:t>発現細胞によるものがあげられます。</a:t>
            </a:r>
            <a:endParaRPr lang="en-US" altLang="ja-JP" dirty="0"/>
          </a:p>
          <a:p>
            <a:r>
              <a:rPr lang="ja-JP" altLang="en-US" dirty="0"/>
              <a:t>しかしながら、それらの結果は必ずしもヒトにおける結果と一致しないことも多く、</a:t>
            </a:r>
            <a:r>
              <a:rPr lang="ja-JP" altLang="ja-JP" dirty="0"/>
              <a:t>薬物相互作用の検出はヒトを対象とする臨床試験において行われることが望ましい</a:t>
            </a:r>
            <a:r>
              <a:rPr lang="ja-JP" altLang="en-US" dirty="0"/>
              <a:t>と考えられます。しかし、</a:t>
            </a:r>
            <a:r>
              <a:rPr lang="ja-JP" altLang="ja-JP" dirty="0"/>
              <a:t>多数の薬物や健康食品の組み合わせ</a:t>
            </a:r>
            <a:r>
              <a:rPr lang="ja-JP" altLang="en-US" dirty="0"/>
              <a:t>の全て</a:t>
            </a:r>
            <a:r>
              <a:rPr lang="ja-JP" altLang="ja-JP" dirty="0"/>
              <a:t>を臨床試験において検討することは現実的で</a:t>
            </a:r>
            <a:r>
              <a:rPr lang="ja-JP" altLang="en-US" dirty="0"/>
              <a:t>はありません。</a:t>
            </a:r>
            <a:endParaRPr lang="en-US" altLang="ja-JP" dirty="0"/>
          </a:p>
          <a:p>
            <a:pPr defTabSz="926194">
              <a:defRPr/>
            </a:pPr>
            <a:r>
              <a:rPr lang="ja-JP" altLang="en-US" dirty="0"/>
              <a:t>カクテル試験は、</a:t>
            </a:r>
            <a:r>
              <a:rPr lang="en-US" altLang="ja-JP" dirty="0"/>
              <a:t>CYP</a:t>
            </a:r>
            <a:r>
              <a:rPr lang="ja-JP" altLang="ja-JP" dirty="0"/>
              <a:t>の基質薬を同時に投与し、</a:t>
            </a:r>
            <a:r>
              <a:rPr lang="ja-JP" altLang="en-US" dirty="0"/>
              <a:t>経時的に採血を行い、薬物、代謝物の血漿中濃度を測定することで、複数のＣＹＰ活性を同時に測定できる優れた方法です。</a:t>
            </a:r>
            <a:endParaRPr lang="en-US" altLang="ja-JP" dirty="0"/>
          </a:p>
          <a:p>
            <a:pPr defTabSz="920212">
              <a:defRPr/>
            </a:pPr>
            <a:r>
              <a:rPr lang="ja-JP" altLang="ja-JP" dirty="0"/>
              <a:t>カクテル試験はこれまでにヒトを対象とした研究が行われてき</a:t>
            </a:r>
            <a:r>
              <a:rPr lang="ja-JP" altLang="en-US" dirty="0"/>
              <a:t>ました</a:t>
            </a:r>
            <a:r>
              <a:rPr lang="ja-JP" altLang="ja-JP" dirty="0"/>
              <a:t>。しかしこの手法を実験動物に応用した報告はほとんど</a:t>
            </a:r>
            <a:r>
              <a:rPr lang="ja-JP" altLang="en-US" dirty="0"/>
              <a:t>ありません</a:t>
            </a:r>
            <a:r>
              <a:rPr lang="ja-JP" altLang="ja-JP" dirty="0"/>
              <a:t>。</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116688A-95D8-416A-9946-4B8480E4AA68}" type="slidenum">
              <a:rPr kumimoji="1" lang="ja-JP" altLang="en-US" smtClean="0"/>
              <a:pPr/>
              <a:t>3</a:t>
            </a:fld>
            <a:endParaRPr kumimoji="1" lang="ja-JP" altLang="en-US"/>
          </a:p>
        </p:txBody>
      </p:sp>
    </p:spTree>
    <p:extLst>
      <p:ext uri="{BB962C8B-B14F-4D97-AF65-F5344CB8AC3E}">
        <p14:creationId xmlns:p14="http://schemas.microsoft.com/office/powerpoint/2010/main" val="206906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カクテル試験は、薬物代謝酵素チトクローム</a:t>
            </a:r>
            <a:r>
              <a:rPr lang="en-US" altLang="ja-JP" dirty="0"/>
              <a:t>P450 (</a:t>
            </a:r>
            <a:r>
              <a:rPr lang="ja-JP" altLang="en-US" dirty="0"/>
              <a:t>以下</a:t>
            </a:r>
            <a:r>
              <a:rPr lang="en-US" altLang="ja-JP" dirty="0"/>
              <a:t>CYP) </a:t>
            </a:r>
            <a:r>
              <a:rPr lang="ja-JP" altLang="ja-JP" dirty="0"/>
              <a:t>の複数の基質薬を混合したカクテル薬</a:t>
            </a:r>
            <a:r>
              <a:rPr lang="ja-JP" altLang="en-US" dirty="0"/>
              <a:t>を被検者に投与し、そ</a:t>
            </a:r>
            <a:r>
              <a:rPr lang="ja-JP" altLang="ja-JP" dirty="0"/>
              <a:t>の体内動態を検討することにより、それらの活性を</a:t>
            </a:r>
            <a:r>
              <a:rPr lang="en-US" altLang="ja-JP" i="1" dirty="0"/>
              <a:t>in vivo</a:t>
            </a:r>
            <a:r>
              <a:rPr lang="ja-JP" altLang="ja-JP" dirty="0"/>
              <a:t>で一度に評価できる試験法で</a:t>
            </a:r>
            <a:r>
              <a:rPr lang="ja-JP" altLang="en-US" dirty="0"/>
              <a:t>す</a:t>
            </a:r>
            <a:r>
              <a:rPr lang="ja-JP" altLang="ja-JP" dirty="0"/>
              <a:t>。</a:t>
            </a:r>
            <a:endParaRPr lang="en-US" altLang="ja-JP" dirty="0"/>
          </a:p>
        </p:txBody>
      </p:sp>
    </p:spTree>
    <p:extLst>
      <p:ext uri="{BB962C8B-B14F-4D97-AF65-F5344CB8AC3E}">
        <p14:creationId xmlns:p14="http://schemas.microsoft.com/office/powerpoint/2010/main" val="2518212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62525" cy="3722687"/>
          </a:xfrm>
        </p:spPr>
      </p:sp>
      <p:sp>
        <p:nvSpPr>
          <p:cNvPr id="3" name="ノート プレースホルダー 2"/>
          <p:cNvSpPr>
            <a:spLocks noGrp="1"/>
          </p:cNvSpPr>
          <p:nvPr>
            <p:ph type="body" idx="1"/>
          </p:nvPr>
        </p:nvSpPr>
        <p:spPr/>
        <p:txBody>
          <a:bodyPr/>
          <a:lstStyle/>
          <a:p>
            <a:r>
              <a:rPr lang="ja-JP" altLang="en-US" dirty="0"/>
              <a:t>薬物代謝酵素チトクローム</a:t>
            </a:r>
            <a:r>
              <a:rPr lang="en-US" altLang="ja-JP" dirty="0"/>
              <a:t>P450</a:t>
            </a:r>
            <a:r>
              <a:rPr lang="ja-JP" altLang="en-US" dirty="0"/>
              <a:t>（</a:t>
            </a:r>
            <a:r>
              <a:rPr lang="en-US" altLang="ja-JP" dirty="0"/>
              <a:t>CYP)</a:t>
            </a:r>
            <a:r>
              <a:rPr lang="ja-JP" altLang="en-US" dirty="0"/>
              <a:t>を介する薬物相互作用は、臨床的に重要な相互作用の中でも主要な割合を占めます。さらに近年になって、健康食品が一般市場で容易に手に入る時代となり、医薬品同士の相互作用のみならず、健康食品と医薬品を併用した場合の相互作用が看過できない問題となっています。今後、高齢化社会がさらに進み、多くの患者が多剤併用を行わなければならないこと、また多くの患者が健康食品の摂取を嗜好することを考慮すると、薬物相互作用の検出はさらに重要となると考えられます。</a:t>
            </a:r>
            <a:endParaRPr lang="ja-JP" altLang="ja-JP" dirty="0"/>
          </a:p>
          <a:p>
            <a:r>
              <a:rPr lang="ja-JP" altLang="en-US" dirty="0"/>
              <a:t>これまでに医薬品同士あるいは健康食品や食品と医薬品の相互作用に関する検討は、多くがヒトミクロソームや、</a:t>
            </a:r>
            <a:r>
              <a:rPr lang="en-US" altLang="ja-JP" dirty="0"/>
              <a:t>CYP</a:t>
            </a:r>
            <a:r>
              <a:rPr lang="ja-JP" altLang="en-US" dirty="0"/>
              <a:t>発現細胞を用いた</a:t>
            </a:r>
            <a:r>
              <a:rPr lang="en-US" altLang="ja-JP" dirty="0"/>
              <a:t>in vitro</a:t>
            </a:r>
            <a:r>
              <a:rPr lang="ja-JP" altLang="en-US" dirty="0"/>
              <a:t>あるいは実験動物を用いる基礎研究で行われています。例えば、ヒトミクロソーム試験や、</a:t>
            </a:r>
            <a:r>
              <a:rPr lang="en-US" altLang="ja-JP" dirty="0"/>
              <a:t>CYP</a:t>
            </a:r>
            <a:r>
              <a:rPr lang="ja-JP" altLang="en-US" dirty="0"/>
              <a:t>発現細胞によるものがあげられます。</a:t>
            </a:r>
            <a:endParaRPr lang="en-US" altLang="ja-JP" dirty="0"/>
          </a:p>
          <a:p>
            <a:r>
              <a:rPr lang="ja-JP" altLang="en-US" dirty="0"/>
              <a:t>しかしながら、それらの結果は必ずしもヒトにおける結果と一致しないことも多く、</a:t>
            </a:r>
            <a:r>
              <a:rPr lang="ja-JP" altLang="ja-JP" dirty="0"/>
              <a:t>薬物相互作用の検出はヒトを対象とする臨床試験において行われることが望ましい</a:t>
            </a:r>
            <a:r>
              <a:rPr lang="ja-JP" altLang="en-US" dirty="0"/>
              <a:t>と考えられます。しかし、</a:t>
            </a:r>
            <a:r>
              <a:rPr lang="ja-JP" altLang="ja-JP" dirty="0"/>
              <a:t>多数の薬物や健康食品の組み合わせ</a:t>
            </a:r>
            <a:r>
              <a:rPr lang="ja-JP" altLang="en-US" dirty="0"/>
              <a:t>の全て</a:t>
            </a:r>
            <a:r>
              <a:rPr lang="ja-JP" altLang="ja-JP" dirty="0"/>
              <a:t>を臨床試験において検討することは現実的で</a:t>
            </a:r>
            <a:r>
              <a:rPr lang="ja-JP" altLang="en-US" dirty="0"/>
              <a:t>はありません。</a:t>
            </a:r>
            <a:endParaRPr lang="en-US" altLang="ja-JP" dirty="0"/>
          </a:p>
          <a:p>
            <a:pPr defTabSz="920082">
              <a:defRPr/>
            </a:pPr>
            <a:r>
              <a:rPr lang="ja-JP" altLang="en-US" dirty="0"/>
              <a:t>カクテル試験は、</a:t>
            </a:r>
            <a:r>
              <a:rPr lang="en-US" altLang="ja-JP" dirty="0"/>
              <a:t>CYP</a:t>
            </a:r>
            <a:r>
              <a:rPr lang="ja-JP" altLang="ja-JP" dirty="0"/>
              <a:t>の基質薬を同時に投与し、</a:t>
            </a:r>
            <a:r>
              <a:rPr lang="ja-JP" altLang="en-US" dirty="0"/>
              <a:t>経時的に採血を行い、薬物、代謝物の血漿中濃度を測定することで、複数のＣＹＰ活性を同時に測定できる優れた方法です。</a:t>
            </a:r>
            <a:endParaRPr lang="en-US" altLang="ja-JP" dirty="0"/>
          </a:p>
          <a:p>
            <a:pPr defTabSz="914139">
              <a:defRPr/>
            </a:pPr>
            <a:r>
              <a:rPr lang="ja-JP" altLang="ja-JP" dirty="0"/>
              <a:t>カクテル試験はこれまでにヒトを対象とした研究が行われてき</a:t>
            </a:r>
            <a:r>
              <a:rPr lang="ja-JP" altLang="en-US" dirty="0"/>
              <a:t>ました</a:t>
            </a:r>
            <a:r>
              <a:rPr lang="ja-JP" altLang="ja-JP" dirty="0"/>
              <a:t>。しかしこの手法を実験動物に応用した報告はほとんど</a:t>
            </a:r>
            <a:r>
              <a:rPr lang="ja-JP" altLang="en-US" dirty="0"/>
              <a:t>ありません</a:t>
            </a:r>
            <a:r>
              <a:rPr lang="ja-JP" altLang="ja-JP" dirty="0"/>
              <a:t>。</a:t>
            </a:r>
            <a:endParaRPr lang="en-US" altLang="ja-JP" dirty="0"/>
          </a:p>
          <a:p>
            <a:endParaRPr lang="ja-JP" altLang="en-US" dirty="0"/>
          </a:p>
        </p:txBody>
      </p:sp>
      <p:sp>
        <p:nvSpPr>
          <p:cNvPr id="4" name="スライド番号プレースホルダー 3"/>
          <p:cNvSpPr>
            <a:spLocks noGrp="1"/>
          </p:cNvSpPr>
          <p:nvPr>
            <p:ph type="sldNum" sz="quarter" idx="10"/>
          </p:nvPr>
        </p:nvSpPr>
        <p:spPr/>
        <p:txBody>
          <a:bodyPr/>
          <a:lstStyle/>
          <a:p>
            <a:fld id="{2116688A-95D8-416A-9946-4B8480E4AA68}" type="slidenum">
              <a:rPr kumimoji="1" lang="ja-JP" altLang="en-US" smtClean="0"/>
              <a:pPr/>
              <a:t>5</a:t>
            </a:fld>
            <a:endParaRPr kumimoji="1" lang="ja-JP" altLang="en-US" dirty="0"/>
          </a:p>
        </p:txBody>
      </p:sp>
    </p:spTree>
    <p:extLst>
      <p:ext uri="{BB962C8B-B14F-4D97-AF65-F5344CB8AC3E}">
        <p14:creationId xmlns:p14="http://schemas.microsoft.com/office/powerpoint/2010/main" val="2310886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まず、カクテル薬の</a:t>
            </a:r>
            <a:r>
              <a:rPr lang="ja-JP" altLang="ja-JP" dirty="0"/>
              <a:t>各基質薬ごとに異なる定量法が用いられ、同時定量法は確立されてい</a:t>
            </a:r>
            <a:r>
              <a:rPr lang="ja-JP" altLang="en-US" dirty="0"/>
              <a:t>ません</a:t>
            </a:r>
            <a:r>
              <a:rPr lang="ja-JP" altLang="ja-JP" dirty="0"/>
              <a:t>。</a:t>
            </a:r>
            <a:endParaRPr lang="en-US" altLang="ja-JP" dirty="0"/>
          </a:p>
          <a:p>
            <a:r>
              <a:rPr lang="ja-JP" altLang="ja-JP" dirty="0"/>
              <a:t>また、カクテル試験を実験動物に応用した報告はほとんど</a:t>
            </a:r>
            <a:r>
              <a:rPr lang="ja-JP" altLang="en-US" dirty="0"/>
              <a:t>ありません</a:t>
            </a:r>
            <a:r>
              <a:rPr lang="ja-JP" altLang="ja-JP" dirty="0"/>
              <a:t>。</a:t>
            </a:r>
            <a:endParaRPr lang="en-US" altLang="ja-JP" dirty="0"/>
          </a:p>
          <a:p>
            <a:r>
              <a:rPr lang="ja-JP" altLang="ja-JP" dirty="0"/>
              <a:t>加えて、カクテル試験を用いて実際に併用薬や食品との薬物相互作用を解析した報告はわずかであり、基質薬も</a:t>
            </a:r>
            <a:r>
              <a:rPr lang="en-US" altLang="ja-JP" dirty="0"/>
              <a:t>CYP</a:t>
            </a:r>
            <a:r>
              <a:rPr lang="ja-JP" altLang="ja-JP" dirty="0"/>
              <a:t>分子種のみを対象としており、トランスポーター活性も同時評価した例は</a:t>
            </a:r>
            <a:r>
              <a:rPr lang="ja-JP" altLang="en-US" dirty="0"/>
              <a:t>ありません</a:t>
            </a:r>
            <a:r>
              <a:rPr lang="ja-JP" altLang="ja-JP" dirty="0"/>
              <a:t>。</a:t>
            </a:r>
            <a:endParaRPr lang="en-US" altLang="ja-JP" dirty="0"/>
          </a:p>
          <a:p>
            <a:r>
              <a:rPr lang="ja-JP" altLang="ja-JP" dirty="0"/>
              <a:t>そこで本研究では、</a:t>
            </a:r>
            <a:r>
              <a:rPr lang="ja-JP" altLang="en-US" dirty="0"/>
              <a:t>これらの課題を克服し、</a:t>
            </a:r>
            <a:r>
              <a:rPr lang="ja-JP" altLang="ja-JP" dirty="0"/>
              <a:t>カクテル試験を用いた薬物相互作用の網羅的解析法を確立し、応用することを目的</a:t>
            </a:r>
            <a:r>
              <a:rPr lang="ja-JP" altLang="en-US" dirty="0"/>
              <a:t>としました</a:t>
            </a:r>
            <a:r>
              <a:rPr lang="ja-JP"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07444C7C-C7B6-49D5-B63C-0F0D66122677}" type="slidenum">
              <a:rPr kumimoji="1" lang="ja-JP" altLang="en-US" smtClean="0"/>
              <a:pPr/>
              <a:t>6</a:t>
            </a:fld>
            <a:endParaRPr kumimoji="1" lang="ja-JP" altLang="en-US"/>
          </a:p>
        </p:txBody>
      </p:sp>
    </p:spTree>
    <p:extLst>
      <p:ext uri="{BB962C8B-B14F-4D97-AF65-F5344CB8AC3E}">
        <p14:creationId xmlns:p14="http://schemas.microsoft.com/office/powerpoint/2010/main" val="401960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まず、カクテル薬の</a:t>
            </a:r>
            <a:r>
              <a:rPr lang="ja-JP" altLang="ja-JP" dirty="0"/>
              <a:t>各基質薬ごとに異なる定量法が用いられ、同時定量法は確立されてい</a:t>
            </a:r>
            <a:r>
              <a:rPr lang="ja-JP" altLang="en-US" dirty="0"/>
              <a:t>ません</a:t>
            </a:r>
            <a:r>
              <a:rPr lang="ja-JP" altLang="ja-JP" dirty="0"/>
              <a:t>。</a:t>
            </a:r>
            <a:endParaRPr lang="en-US" altLang="ja-JP" dirty="0"/>
          </a:p>
          <a:p>
            <a:r>
              <a:rPr lang="ja-JP" altLang="ja-JP" dirty="0"/>
              <a:t>また、カクテル試験を実験動物に応用した報告はほとんど</a:t>
            </a:r>
            <a:r>
              <a:rPr lang="ja-JP" altLang="en-US" dirty="0"/>
              <a:t>ありません</a:t>
            </a:r>
            <a:r>
              <a:rPr lang="ja-JP" altLang="ja-JP" dirty="0"/>
              <a:t>。</a:t>
            </a:r>
            <a:endParaRPr lang="en-US" altLang="ja-JP" dirty="0"/>
          </a:p>
          <a:p>
            <a:r>
              <a:rPr lang="ja-JP" altLang="ja-JP" dirty="0"/>
              <a:t>加えて、カクテル試験を用いて実際に併用薬や食品との薬物相互作用を解析した報告はわずかであり、基質薬も</a:t>
            </a:r>
            <a:r>
              <a:rPr lang="en-US" altLang="ja-JP" dirty="0"/>
              <a:t>CYP</a:t>
            </a:r>
            <a:r>
              <a:rPr lang="ja-JP" altLang="ja-JP" dirty="0"/>
              <a:t>分子種のみを対象としており、トランスポーター活性も同時評価した例は</a:t>
            </a:r>
            <a:r>
              <a:rPr lang="ja-JP" altLang="en-US" dirty="0"/>
              <a:t>ありません</a:t>
            </a:r>
            <a:r>
              <a:rPr lang="ja-JP" altLang="ja-JP" dirty="0"/>
              <a:t>。</a:t>
            </a:r>
            <a:endParaRPr lang="en-US" altLang="ja-JP" dirty="0"/>
          </a:p>
          <a:p>
            <a:r>
              <a:rPr lang="ja-JP" altLang="ja-JP" dirty="0"/>
              <a:t>そこで本研究では、</a:t>
            </a:r>
            <a:r>
              <a:rPr lang="ja-JP" altLang="en-US" dirty="0"/>
              <a:t>これらの課題を克服し、</a:t>
            </a:r>
            <a:r>
              <a:rPr lang="ja-JP" altLang="ja-JP" dirty="0"/>
              <a:t>カクテル試験を用いた薬物相互作用の網羅的解析法を確立し、応用することを目的</a:t>
            </a:r>
            <a:r>
              <a:rPr lang="ja-JP" altLang="en-US" dirty="0"/>
              <a:t>としました</a:t>
            </a:r>
            <a:r>
              <a:rPr lang="ja-JP"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07444C7C-C7B6-49D5-B63C-0F0D66122677}" type="slidenum">
              <a:rPr kumimoji="1" lang="ja-JP" altLang="en-US" smtClean="0"/>
              <a:pPr/>
              <a:t>7</a:t>
            </a:fld>
            <a:endParaRPr kumimoji="1" lang="ja-JP" altLang="en-US"/>
          </a:p>
        </p:txBody>
      </p:sp>
    </p:spTree>
    <p:extLst>
      <p:ext uri="{BB962C8B-B14F-4D97-AF65-F5344CB8AC3E}">
        <p14:creationId xmlns:p14="http://schemas.microsoft.com/office/powerpoint/2010/main" val="1023497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本研究におけるカクテル試験の基質薬として、</a:t>
            </a:r>
            <a:r>
              <a:rPr kumimoji="1" lang="en-US" altLang="ja-JP" dirty="0" smtClean="0"/>
              <a:t>CYP1A2</a:t>
            </a:r>
            <a:r>
              <a:rPr kumimoji="1" lang="ja-JP" altLang="en-US" dirty="0" smtClean="0"/>
              <a:t>基質薬として</a:t>
            </a:r>
            <a:r>
              <a:rPr kumimoji="1" lang="en-US" altLang="ja-JP" dirty="0" smtClean="0"/>
              <a:t>caffeine</a:t>
            </a:r>
            <a:r>
              <a:rPr kumimoji="1" lang="ja-JP" altLang="en-US" dirty="0" err="1" smtClean="0"/>
              <a:t>、</a:t>
            </a:r>
            <a:r>
              <a:rPr kumimoji="1" lang="en-US" altLang="ja-JP" dirty="0" smtClean="0"/>
              <a:t>CYP2C9</a:t>
            </a:r>
            <a:r>
              <a:rPr kumimoji="1" lang="ja-JP" altLang="en-US" dirty="0" smtClean="0"/>
              <a:t>基質薬として</a:t>
            </a:r>
            <a:r>
              <a:rPr kumimoji="1" lang="en-US" altLang="ja-JP" dirty="0" smtClean="0"/>
              <a:t>losartan</a:t>
            </a:r>
            <a:r>
              <a:rPr kumimoji="1" lang="ja-JP" altLang="en-US" dirty="0" err="1" smtClean="0"/>
              <a:t>、</a:t>
            </a:r>
            <a:r>
              <a:rPr kumimoji="1" lang="en-US" altLang="ja-JP" dirty="0" smtClean="0"/>
              <a:t>CYP2C19</a:t>
            </a:r>
            <a:r>
              <a:rPr kumimoji="1" lang="ja-JP" altLang="en-US" dirty="0" smtClean="0"/>
              <a:t>基質薬として</a:t>
            </a:r>
            <a:r>
              <a:rPr kumimoji="1" lang="en-US" altLang="ja-JP" dirty="0" smtClean="0"/>
              <a:t>omeprazole </a:t>
            </a:r>
            <a:r>
              <a:rPr kumimoji="1" lang="ja-JP" altLang="en-US" dirty="0" err="1" smtClean="0"/>
              <a:t>、</a:t>
            </a:r>
            <a:r>
              <a:rPr kumimoji="1" lang="en-US" altLang="ja-JP" dirty="0" smtClean="0"/>
              <a:t>CYP2D6</a:t>
            </a:r>
            <a:r>
              <a:rPr kumimoji="1" lang="ja-JP" altLang="en-US" dirty="0" smtClean="0"/>
              <a:t>基質薬として</a:t>
            </a:r>
            <a:r>
              <a:rPr kumimoji="1" lang="en-US" altLang="ja-JP" dirty="0" smtClean="0"/>
              <a:t>dextromethorphan</a:t>
            </a:r>
            <a:r>
              <a:rPr kumimoji="1" lang="ja-JP" altLang="en-US" dirty="0" err="1" smtClean="0"/>
              <a:t>、</a:t>
            </a:r>
            <a:r>
              <a:rPr kumimoji="1" lang="en-US" altLang="ja-JP" dirty="0" smtClean="0"/>
              <a:t>CYP3A4</a:t>
            </a:r>
            <a:r>
              <a:rPr kumimoji="1" lang="ja-JP" altLang="en-US" dirty="0" smtClean="0"/>
              <a:t>基質薬として</a:t>
            </a:r>
            <a:r>
              <a:rPr kumimoji="1" lang="en-US" altLang="ja-JP" dirty="0" smtClean="0"/>
              <a:t>midazolam </a:t>
            </a:r>
            <a:r>
              <a:rPr kumimoji="1" lang="ja-JP" altLang="en-US" dirty="0" smtClean="0"/>
              <a:t>の</a:t>
            </a:r>
            <a:r>
              <a:rPr kumimoji="1" lang="en-US" altLang="ja-JP" dirty="0" smtClean="0"/>
              <a:t>5</a:t>
            </a:r>
            <a:r>
              <a:rPr kumimoji="1" lang="ja-JP" altLang="en-US" dirty="0" smtClean="0"/>
              <a:t>種を用いました。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07444C7C-C7B6-49D5-B63C-0F0D66122677}" type="slidenum">
              <a:rPr kumimoji="1" lang="ja-JP" altLang="en-US" smtClean="0"/>
              <a:pPr/>
              <a:t>8</a:t>
            </a:fld>
            <a:endParaRPr kumimoji="1" lang="ja-JP" altLang="en-US"/>
          </a:p>
        </p:txBody>
      </p:sp>
    </p:spTree>
    <p:extLst>
      <p:ext uri="{BB962C8B-B14F-4D97-AF65-F5344CB8AC3E}">
        <p14:creationId xmlns:p14="http://schemas.microsoft.com/office/powerpoint/2010/main" val="3104496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左にお示ししたように、</a:t>
            </a:r>
            <a:r>
              <a:rPr kumimoji="1" lang="en-US" altLang="ja-JP" dirty="0" smtClean="0"/>
              <a:t>plasma</a:t>
            </a:r>
            <a:r>
              <a:rPr kumimoji="1" lang="ja-JP" altLang="en-US" dirty="0" smtClean="0"/>
              <a:t>に内部標準物質を添加し、</a:t>
            </a:r>
            <a:r>
              <a:rPr kumimoji="1" lang="en-US" altLang="ja-JP" dirty="0" err="1" smtClean="0"/>
              <a:t>Ostro</a:t>
            </a:r>
            <a:r>
              <a:rPr kumimoji="1" lang="en-US" altLang="ja-JP" dirty="0" smtClean="0"/>
              <a:t> 96well</a:t>
            </a:r>
            <a:r>
              <a:rPr kumimoji="1" lang="ja-JP" altLang="en-US" dirty="0" smtClean="0"/>
              <a:t>プレートで抽出後、濃縮し</a:t>
            </a:r>
            <a:r>
              <a:rPr kumimoji="1" lang="en-US" altLang="ja-JP" dirty="0" smtClean="0"/>
              <a:t>LC-MS/MS</a:t>
            </a:r>
            <a:r>
              <a:rPr kumimoji="1" lang="ja-JP" altLang="en-US" dirty="0" smtClean="0"/>
              <a:t>サンプルとしました。測定した結果、</a:t>
            </a:r>
            <a:r>
              <a:rPr lang="ja-JP" altLang="ja-JP" dirty="0"/>
              <a:t>検出した</a:t>
            </a:r>
            <a:r>
              <a:rPr lang="en-US" altLang="ja-JP" dirty="0"/>
              <a:t>5</a:t>
            </a:r>
            <a:r>
              <a:rPr lang="ja-JP" altLang="ja-JP" dirty="0"/>
              <a:t>種薬物とそれらの</a:t>
            </a:r>
            <a:r>
              <a:rPr lang="ja-JP" altLang="en-US" dirty="0"/>
              <a:t>代謝</a:t>
            </a:r>
            <a:r>
              <a:rPr lang="ja-JP" altLang="ja-JP" dirty="0"/>
              <a:t>物のピークは</a:t>
            </a:r>
            <a:r>
              <a:rPr lang="ja-JP" altLang="en-US" dirty="0"/>
              <a:t>、全て</a:t>
            </a:r>
            <a:r>
              <a:rPr lang="en-US" altLang="ja-JP" dirty="0"/>
              <a:t>12</a:t>
            </a:r>
            <a:r>
              <a:rPr lang="ja-JP" altLang="en-US" dirty="0"/>
              <a:t>分の間に検出され、検量線はいずれも良好な直線性を示しました。また、</a:t>
            </a:r>
            <a:r>
              <a:rPr kumimoji="1" lang="ja-JP" altLang="en-US" dirty="0" smtClean="0"/>
              <a:t>定量における相対誤差及び変動係数は全ての化合物においていずれも</a:t>
            </a:r>
            <a:r>
              <a:rPr kumimoji="1" lang="en-US" altLang="ja-JP" dirty="0" smtClean="0"/>
              <a:t>15%</a:t>
            </a:r>
            <a:r>
              <a:rPr kumimoji="1" lang="ja-JP" altLang="en-US" dirty="0" smtClean="0"/>
              <a:t>以下でした。</a:t>
            </a:r>
            <a:endParaRPr lang="en-US" altLang="ja-JP" dirty="0"/>
          </a:p>
          <a:p>
            <a:r>
              <a:rPr lang="ja-JP" altLang="en-US" dirty="0"/>
              <a:t>これまで</a:t>
            </a:r>
            <a:r>
              <a:rPr lang="ja-JP" altLang="ja-JP" dirty="0"/>
              <a:t>の</a:t>
            </a:r>
            <a:r>
              <a:rPr lang="ja-JP" altLang="en-US" dirty="0"/>
              <a:t>カクテル試験で</a:t>
            </a:r>
            <a:r>
              <a:rPr lang="ja-JP" altLang="ja-JP" dirty="0"/>
              <a:t>は、基質毎に複数の前処理及び測定を行う必要があり</a:t>
            </a:r>
            <a:r>
              <a:rPr lang="ja-JP" altLang="en-US" dirty="0"/>
              <a:t>ましたが、</a:t>
            </a:r>
            <a:r>
              <a:rPr lang="ja-JP" altLang="ja-JP" dirty="0"/>
              <a:t>本法では単一の前処理</a:t>
            </a:r>
            <a:r>
              <a:rPr lang="ja-JP" altLang="en-US" dirty="0"/>
              <a:t>かつ</a:t>
            </a:r>
            <a:r>
              <a:rPr lang="en-US" altLang="ja-JP" dirty="0"/>
              <a:t>1</a:t>
            </a:r>
            <a:r>
              <a:rPr lang="ja-JP" altLang="en-US" dirty="0"/>
              <a:t>測定</a:t>
            </a:r>
            <a:r>
              <a:rPr lang="en-US" altLang="ja-JP" dirty="0"/>
              <a:t>12</a:t>
            </a:r>
            <a:r>
              <a:rPr lang="ja-JP" altLang="en-US" dirty="0"/>
              <a:t>分という短時間で</a:t>
            </a:r>
            <a:r>
              <a:rPr lang="en-US" altLang="ja-JP" dirty="0"/>
              <a:t>LC-MS/MS</a:t>
            </a:r>
            <a:r>
              <a:rPr lang="ja-JP" altLang="ja-JP" dirty="0"/>
              <a:t>による同時定量が可能となり</a:t>
            </a:r>
            <a:r>
              <a:rPr lang="ja-JP" altLang="en-US" dirty="0"/>
              <a:t>ました</a:t>
            </a:r>
            <a:r>
              <a:rPr lang="ja-JP" altLang="ja-JP" dirty="0"/>
              <a:t>。</a:t>
            </a:r>
            <a:endParaRPr lang="en-US" altLang="ja-JP" dirty="0"/>
          </a:p>
        </p:txBody>
      </p:sp>
      <p:sp>
        <p:nvSpPr>
          <p:cNvPr id="4" name="スライド番号プレースホルダー 3"/>
          <p:cNvSpPr>
            <a:spLocks noGrp="1"/>
          </p:cNvSpPr>
          <p:nvPr>
            <p:ph type="sldNum" sz="quarter" idx="10"/>
          </p:nvPr>
        </p:nvSpPr>
        <p:spPr/>
        <p:txBody>
          <a:bodyPr/>
          <a:lstStyle/>
          <a:p>
            <a:fld id="{07444C7C-C7B6-49D5-B63C-0F0D66122677}" type="slidenum">
              <a:rPr kumimoji="1" lang="ja-JP" altLang="en-US" smtClean="0"/>
              <a:pPr/>
              <a:t>9</a:t>
            </a:fld>
            <a:endParaRPr kumimoji="1" lang="ja-JP" altLang="en-US"/>
          </a:p>
        </p:txBody>
      </p:sp>
    </p:spTree>
    <p:extLst>
      <p:ext uri="{BB962C8B-B14F-4D97-AF65-F5344CB8AC3E}">
        <p14:creationId xmlns:p14="http://schemas.microsoft.com/office/powerpoint/2010/main" val="399795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D2C8AE2-3EBA-4917-B81C-6C8B95B51499}" type="datetimeFigureOut">
              <a:rPr kumimoji="1" lang="ja-JP" altLang="en-US" smtClean="0"/>
              <a:pPr/>
              <a:t>2015/12/7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E25560-BE44-4273-AF56-D51AC4DCF30F}" type="slidenum">
              <a:rPr kumimoji="1" lang="ja-JP" altLang="en-US" smtClean="0"/>
              <a:pPr/>
              <a:t>‹#›</a:t>
            </a:fld>
            <a:endParaRPr kumimoji="1" lang="ja-JP" altLang="en-US"/>
          </a:p>
        </p:txBody>
      </p:sp>
    </p:spTree>
    <p:extLst>
      <p:ext uri="{BB962C8B-B14F-4D97-AF65-F5344CB8AC3E}">
        <p14:creationId xmlns:p14="http://schemas.microsoft.com/office/powerpoint/2010/main" val="2138474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2C8AE2-3EBA-4917-B81C-6C8B95B51499}" type="datetimeFigureOut">
              <a:rPr kumimoji="1" lang="ja-JP" altLang="en-US" smtClean="0"/>
              <a:pPr/>
              <a:t>2015/12/7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E25560-BE44-4273-AF56-D51AC4DCF30F}" type="slidenum">
              <a:rPr kumimoji="1" lang="ja-JP" altLang="en-US" smtClean="0"/>
              <a:pPr/>
              <a:t>‹#›</a:t>
            </a:fld>
            <a:endParaRPr kumimoji="1" lang="ja-JP" altLang="en-US"/>
          </a:p>
        </p:txBody>
      </p:sp>
    </p:spTree>
    <p:extLst>
      <p:ext uri="{BB962C8B-B14F-4D97-AF65-F5344CB8AC3E}">
        <p14:creationId xmlns:p14="http://schemas.microsoft.com/office/powerpoint/2010/main" val="38634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2C8AE2-3EBA-4917-B81C-6C8B95B51499}" type="datetimeFigureOut">
              <a:rPr kumimoji="1" lang="ja-JP" altLang="en-US" smtClean="0"/>
              <a:pPr/>
              <a:t>2015/12/7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E25560-BE44-4273-AF56-D51AC4DCF30F}" type="slidenum">
              <a:rPr kumimoji="1" lang="ja-JP" altLang="en-US" smtClean="0"/>
              <a:pPr/>
              <a:t>‹#›</a:t>
            </a:fld>
            <a:endParaRPr kumimoji="1" lang="ja-JP" altLang="en-US"/>
          </a:p>
        </p:txBody>
      </p:sp>
    </p:spTree>
    <p:extLst>
      <p:ext uri="{BB962C8B-B14F-4D97-AF65-F5344CB8AC3E}">
        <p14:creationId xmlns:p14="http://schemas.microsoft.com/office/powerpoint/2010/main" val="100851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2C8AE2-3EBA-4917-B81C-6C8B95B51499}" type="datetimeFigureOut">
              <a:rPr kumimoji="1" lang="ja-JP" altLang="en-US" smtClean="0"/>
              <a:pPr/>
              <a:t>2015/12/7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E25560-BE44-4273-AF56-D51AC4DCF30F}" type="slidenum">
              <a:rPr kumimoji="1" lang="ja-JP" altLang="en-US" smtClean="0"/>
              <a:pPr/>
              <a:t>‹#›</a:t>
            </a:fld>
            <a:endParaRPr kumimoji="1" lang="ja-JP" altLang="en-US"/>
          </a:p>
        </p:txBody>
      </p:sp>
    </p:spTree>
    <p:extLst>
      <p:ext uri="{BB962C8B-B14F-4D97-AF65-F5344CB8AC3E}">
        <p14:creationId xmlns:p14="http://schemas.microsoft.com/office/powerpoint/2010/main" val="105694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D2C8AE2-3EBA-4917-B81C-6C8B95B51499}" type="datetimeFigureOut">
              <a:rPr kumimoji="1" lang="ja-JP" altLang="en-US" smtClean="0"/>
              <a:pPr/>
              <a:t>2015/12/7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AE25560-BE44-4273-AF56-D51AC4DCF30F}" type="slidenum">
              <a:rPr kumimoji="1" lang="ja-JP" altLang="en-US" smtClean="0"/>
              <a:pPr/>
              <a:t>‹#›</a:t>
            </a:fld>
            <a:endParaRPr kumimoji="1" lang="ja-JP" altLang="en-US"/>
          </a:p>
        </p:txBody>
      </p:sp>
    </p:spTree>
    <p:extLst>
      <p:ext uri="{BB962C8B-B14F-4D97-AF65-F5344CB8AC3E}">
        <p14:creationId xmlns:p14="http://schemas.microsoft.com/office/powerpoint/2010/main" val="280819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D2C8AE2-3EBA-4917-B81C-6C8B95B51499}" type="datetimeFigureOut">
              <a:rPr kumimoji="1" lang="ja-JP" altLang="en-US" smtClean="0"/>
              <a:pPr/>
              <a:t>2015/12/7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E25560-BE44-4273-AF56-D51AC4DCF30F}" type="slidenum">
              <a:rPr kumimoji="1" lang="ja-JP" altLang="en-US" smtClean="0"/>
              <a:pPr/>
              <a:t>‹#›</a:t>
            </a:fld>
            <a:endParaRPr kumimoji="1" lang="ja-JP" altLang="en-US"/>
          </a:p>
        </p:txBody>
      </p:sp>
    </p:spTree>
    <p:extLst>
      <p:ext uri="{BB962C8B-B14F-4D97-AF65-F5344CB8AC3E}">
        <p14:creationId xmlns:p14="http://schemas.microsoft.com/office/powerpoint/2010/main" val="3440458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D2C8AE2-3EBA-4917-B81C-6C8B95B51499}" type="datetimeFigureOut">
              <a:rPr kumimoji="1" lang="ja-JP" altLang="en-US" smtClean="0"/>
              <a:pPr/>
              <a:t>2015/12/7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AE25560-BE44-4273-AF56-D51AC4DCF30F}" type="slidenum">
              <a:rPr kumimoji="1" lang="ja-JP" altLang="en-US" smtClean="0"/>
              <a:pPr/>
              <a:t>‹#›</a:t>
            </a:fld>
            <a:endParaRPr kumimoji="1" lang="ja-JP" altLang="en-US"/>
          </a:p>
        </p:txBody>
      </p:sp>
    </p:spTree>
    <p:extLst>
      <p:ext uri="{BB962C8B-B14F-4D97-AF65-F5344CB8AC3E}">
        <p14:creationId xmlns:p14="http://schemas.microsoft.com/office/powerpoint/2010/main" val="2146255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D2C8AE2-3EBA-4917-B81C-6C8B95B51499}" type="datetimeFigureOut">
              <a:rPr kumimoji="1" lang="ja-JP" altLang="en-US" smtClean="0"/>
              <a:pPr/>
              <a:t>2015/12/7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AE25560-BE44-4273-AF56-D51AC4DCF30F}" type="slidenum">
              <a:rPr kumimoji="1" lang="ja-JP" altLang="en-US" smtClean="0"/>
              <a:pPr/>
              <a:t>‹#›</a:t>
            </a:fld>
            <a:endParaRPr kumimoji="1" lang="ja-JP" altLang="en-US"/>
          </a:p>
        </p:txBody>
      </p:sp>
    </p:spTree>
    <p:extLst>
      <p:ext uri="{BB962C8B-B14F-4D97-AF65-F5344CB8AC3E}">
        <p14:creationId xmlns:p14="http://schemas.microsoft.com/office/powerpoint/2010/main" val="134191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D2C8AE2-3EBA-4917-B81C-6C8B95B51499}" type="datetimeFigureOut">
              <a:rPr kumimoji="1" lang="ja-JP" altLang="en-US" smtClean="0"/>
              <a:pPr/>
              <a:t>2015/12/7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AE25560-BE44-4273-AF56-D51AC4DCF30F}" type="slidenum">
              <a:rPr kumimoji="1" lang="ja-JP" altLang="en-US" smtClean="0"/>
              <a:pPr/>
              <a:t>‹#›</a:t>
            </a:fld>
            <a:endParaRPr kumimoji="1" lang="ja-JP" altLang="en-US"/>
          </a:p>
        </p:txBody>
      </p:sp>
    </p:spTree>
    <p:extLst>
      <p:ext uri="{BB962C8B-B14F-4D97-AF65-F5344CB8AC3E}">
        <p14:creationId xmlns:p14="http://schemas.microsoft.com/office/powerpoint/2010/main" val="94406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D2C8AE2-3EBA-4917-B81C-6C8B95B51499}" type="datetimeFigureOut">
              <a:rPr kumimoji="1" lang="ja-JP" altLang="en-US" smtClean="0"/>
              <a:pPr/>
              <a:t>2015/12/7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E25560-BE44-4273-AF56-D51AC4DCF30F}" type="slidenum">
              <a:rPr kumimoji="1" lang="ja-JP" altLang="en-US" smtClean="0"/>
              <a:pPr/>
              <a:t>‹#›</a:t>
            </a:fld>
            <a:endParaRPr kumimoji="1" lang="ja-JP" altLang="en-US"/>
          </a:p>
        </p:txBody>
      </p:sp>
    </p:spTree>
    <p:extLst>
      <p:ext uri="{BB962C8B-B14F-4D97-AF65-F5344CB8AC3E}">
        <p14:creationId xmlns:p14="http://schemas.microsoft.com/office/powerpoint/2010/main" val="1721335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D2C8AE2-3EBA-4917-B81C-6C8B95B51499}" type="datetimeFigureOut">
              <a:rPr kumimoji="1" lang="ja-JP" altLang="en-US" smtClean="0"/>
              <a:pPr/>
              <a:t>2015/12/7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AE25560-BE44-4273-AF56-D51AC4DCF30F}" type="slidenum">
              <a:rPr kumimoji="1" lang="ja-JP" altLang="en-US" smtClean="0"/>
              <a:pPr/>
              <a:t>‹#›</a:t>
            </a:fld>
            <a:endParaRPr kumimoji="1" lang="ja-JP" altLang="en-US"/>
          </a:p>
        </p:txBody>
      </p:sp>
    </p:spTree>
    <p:extLst>
      <p:ext uri="{BB962C8B-B14F-4D97-AF65-F5344CB8AC3E}">
        <p14:creationId xmlns:p14="http://schemas.microsoft.com/office/powerpoint/2010/main" val="4223277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C8AE2-3EBA-4917-B81C-6C8B95B51499}" type="datetimeFigureOut">
              <a:rPr kumimoji="1" lang="ja-JP" altLang="en-US" smtClean="0"/>
              <a:pPr/>
              <a:t>2015/12/7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25560-BE44-4273-AF56-D51AC4DCF30F}" type="slidenum">
              <a:rPr kumimoji="1" lang="ja-JP" altLang="en-US" smtClean="0"/>
              <a:pPr/>
              <a:t>‹#›</a:t>
            </a:fld>
            <a:endParaRPr kumimoji="1" lang="ja-JP" altLang="en-US"/>
          </a:p>
        </p:txBody>
      </p:sp>
    </p:spTree>
    <p:extLst>
      <p:ext uri="{BB962C8B-B14F-4D97-AF65-F5344CB8AC3E}">
        <p14:creationId xmlns:p14="http://schemas.microsoft.com/office/powerpoint/2010/main" val="218463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14.xml"/><Relationship Id="rId7"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5101" t="4640" r="5101" b="-383"/>
          <a:stretch/>
        </p:blipFill>
        <p:spPr>
          <a:xfrm>
            <a:off x="0" y="0"/>
            <a:ext cx="9241337" cy="6967675"/>
          </a:xfrm>
          <a:prstGeom prst="rect">
            <a:avLst/>
          </a:prstGeom>
        </p:spPr>
      </p:pic>
      <p:sp>
        <p:nvSpPr>
          <p:cNvPr id="5" name="テキスト ボックス 4"/>
          <p:cNvSpPr txBox="1"/>
          <p:nvPr/>
        </p:nvSpPr>
        <p:spPr>
          <a:xfrm>
            <a:off x="323071" y="476672"/>
            <a:ext cx="8643242" cy="1554272"/>
          </a:xfrm>
          <a:prstGeom prst="rect">
            <a:avLst/>
          </a:prstGeom>
          <a:noFill/>
        </p:spPr>
        <p:txBody>
          <a:bodyPr wrap="square" rtlCol="0">
            <a:spAutoFit/>
          </a:bodyPr>
          <a:lstStyle/>
          <a:p>
            <a:pPr algn="ctr">
              <a:lnSpc>
                <a:spcPts val="3800"/>
              </a:lnSpc>
            </a:pPr>
            <a:r>
              <a:rPr lang="en-US" altLang="ja-JP" sz="3400" b="1" dirty="0">
                <a:solidFill>
                  <a:srgbClr val="0000CC"/>
                </a:solidFill>
              </a:rPr>
              <a:t>Simultaneous evaluation of the activity of five cytochrome P450 enzymes by a cocktail study in healthy volunteers </a:t>
            </a:r>
            <a:endParaRPr kumimoji="1" lang="ja-JP" altLang="en-US" sz="3400" b="1" dirty="0">
              <a:solidFill>
                <a:srgbClr val="0000CC"/>
              </a:solidFill>
            </a:endParaRPr>
          </a:p>
        </p:txBody>
      </p:sp>
      <p:sp>
        <p:nvSpPr>
          <p:cNvPr id="8" name="正方形/長方形 7"/>
          <p:cNvSpPr/>
          <p:nvPr/>
        </p:nvSpPr>
        <p:spPr>
          <a:xfrm>
            <a:off x="2568864" y="5062915"/>
            <a:ext cx="6575136" cy="1092607"/>
          </a:xfrm>
          <a:prstGeom prst="rect">
            <a:avLst/>
          </a:prstGeom>
        </p:spPr>
        <p:txBody>
          <a:bodyPr wrap="square">
            <a:spAutoFit/>
          </a:bodyPr>
          <a:lstStyle/>
          <a:p>
            <a:pPr algn="ctr" fontAlgn="base">
              <a:lnSpc>
                <a:spcPts val="2600"/>
              </a:lnSpc>
              <a:spcBef>
                <a:spcPct val="0"/>
              </a:spcBef>
              <a:spcAft>
                <a:spcPct val="0"/>
              </a:spcAft>
            </a:pPr>
            <a:r>
              <a:rPr lang="en-US" altLang="ja-JP" sz="2400" b="1" i="1" dirty="0">
                <a:solidFill>
                  <a:schemeClr val="accent3">
                    <a:lumMod val="20000"/>
                    <a:lumOff val="80000"/>
                  </a:schemeClr>
                </a:solidFill>
                <a:latin typeface="Times New Roman" pitchFamily="18" charset="0"/>
                <a:ea typeface="ＭＳ Ｐゴシック" pitchFamily="50" charset="-128"/>
              </a:rPr>
              <a:t>Department of  Pharmacy Practice &amp; Sciences</a:t>
            </a:r>
          </a:p>
          <a:p>
            <a:pPr algn="ctr" fontAlgn="base">
              <a:lnSpc>
                <a:spcPts val="2600"/>
              </a:lnSpc>
              <a:spcBef>
                <a:spcPct val="0"/>
              </a:spcBef>
              <a:spcAft>
                <a:spcPct val="0"/>
              </a:spcAft>
            </a:pPr>
            <a:r>
              <a:rPr lang="en-US" altLang="ja-JP" sz="2400" b="1" i="1" dirty="0">
                <a:solidFill>
                  <a:schemeClr val="accent3">
                    <a:lumMod val="20000"/>
                    <a:lumOff val="80000"/>
                  </a:schemeClr>
                </a:solidFill>
                <a:latin typeface="Times New Roman" pitchFamily="18" charset="0"/>
                <a:ea typeface="ＭＳ Ｐゴシック" pitchFamily="50" charset="-128"/>
              </a:rPr>
              <a:t>School of Pharmaceutical Sciences, </a:t>
            </a:r>
          </a:p>
          <a:p>
            <a:pPr algn="ctr" fontAlgn="base">
              <a:lnSpc>
                <a:spcPts val="2600"/>
              </a:lnSpc>
              <a:spcBef>
                <a:spcPct val="0"/>
              </a:spcBef>
              <a:spcAft>
                <a:spcPct val="0"/>
              </a:spcAft>
            </a:pPr>
            <a:r>
              <a:rPr lang="en-US" altLang="ja-JP" sz="2400" b="1" i="1" dirty="0">
                <a:solidFill>
                  <a:schemeClr val="accent3">
                    <a:lumMod val="20000"/>
                    <a:lumOff val="80000"/>
                  </a:schemeClr>
                </a:solidFill>
                <a:latin typeface="Times New Roman" pitchFamily="18" charset="0"/>
                <a:ea typeface="ＭＳ Ｐゴシック" pitchFamily="50" charset="-128"/>
              </a:rPr>
              <a:t>University of </a:t>
            </a:r>
            <a:r>
              <a:rPr lang="en-US" altLang="ja-JP" sz="2400" b="1" i="1" dirty="0" smtClean="0">
                <a:solidFill>
                  <a:schemeClr val="accent3">
                    <a:lumMod val="20000"/>
                    <a:lumOff val="80000"/>
                  </a:schemeClr>
                </a:solidFill>
                <a:latin typeface="Times New Roman" pitchFamily="18" charset="0"/>
                <a:ea typeface="ＭＳ Ｐゴシック" pitchFamily="50" charset="-128"/>
              </a:rPr>
              <a:t>Shizuoka, Japan </a:t>
            </a:r>
            <a:endParaRPr lang="en-US" altLang="ja-JP" sz="2400" b="1" i="1" dirty="0">
              <a:solidFill>
                <a:schemeClr val="accent3">
                  <a:lumMod val="20000"/>
                  <a:lumOff val="80000"/>
                </a:schemeClr>
              </a:solidFill>
              <a:latin typeface="Times New Roman" pitchFamily="18" charset="0"/>
              <a:ea typeface="ＭＳ Ｐゴシック" pitchFamily="50" charset="-128"/>
            </a:endParaRPr>
          </a:p>
        </p:txBody>
      </p:sp>
      <p:sp>
        <p:nvSpPr>
          <p:cNvPr id="9" name="正方形/長方形 8"/>
          <p:cNvSpPr/>
          <p:nvPr/>
        </p:nvSpPr>
        <p:spPr>
          <a:xfrm>
            <a:off x="2123728" y="6293693"/>
            <a:ext cx="8014710" cy="425758"/>
          </a:xfrm>
          <a:prstGeom prst="rect">
            <a:avLst/>
          </a:prstGeom>
        </p:spPr>
        <p:txBody>
          <a:bodyPr wrap="square">
            <a:spAutoFit/>
          </a:bodyPr>
          <a:lstStyle/>
          <a:p>
            <a:pPr algn="ctr" fontAlgn="base">
              <a:lnSpc>
                <a:spcPts val="2600"/>
              </a:lnSpc>
              <a:spcBef>
                <a:spcPct val="0"/>
              </a:spcBef>
              <a:spcAft>
                <a:spcPct val="0"/>
              </a:spcAft>
            </a:pPr>
            <a:r>
              <a:rPr lang="en-US" altLang="ja-JP" sz="2800" b="1" i="1" dirty="0" smtClean="0">
                <a:solidFill>
                  <a:schemeClr val="accent3">
                    <a:lumMod val="20000"/>
                    <a:lumOff val="80000"/>
                  </a:schemeClr>
                </a:solidFill>
                <a:latin typeface="Times New Roman" pitchFamily="18" charset="0"/>
                <a:ea typeface="ＭＳ Ｐゴシック" pitchFamily="50" charset="-128"/>
              </a:rPr>
              <a:t>Shinya Uchida, Ph.D.</a:t>
            </a:r>
            <a:endParaRPr lang="en-US" altLang="ja-JP" sz="2800" b="1" i="1" dirty="0">
              <a:solidFill>
                <a:schemeClr val="accent3">
                  <a:lumMod val="20000"/>
                  <a:lumOff val="80000"/>
                </a:schemeClr>
              </a:solidFill>
              <a:latin typeface="Times New Roman" pitchFamily="18" charset="0"/>
              <a:ea typeface="ＭＳ Ｐゴシック" pitchFamily="50" charset="-128"/>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4408" y="5801321"/>
            <a:ext cx="721905" cy="7021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 name="正方形/長方形 11"/>
          <p:cNvSpPr/>
          <p:nvPr/>
        </p:nvSpPr>
        <p:spPr>
          <a:xfrm>
            <a:off x="1" y="6469141"/>
            <a:ext cx="3203848" cy="402482"/>
          </a:xfrm>
          <a:prstGeom prst="rect">
            <a:avLst/>
          </a:prstGeom>
        </p:spPr>
        <p:txBody>
          <a:bodyPr wrap="square">
            <a:spAutoFit/>
          </a:bodyPr>
          <a:lstStyle/>
          <a:p>
            <a:pPr fontAlgn="base">
              <a:lnSpc>
                <a:spcPts val="2600"/>
              </a:lnSpc>
              <a:spcBef>
                <a:spcPct val="0"/>
              </a:spcBef>
              <a:spcAft>
                <a:spcPct val="0"/>
              </a:spcAft>
            </a:pPr>
            <a:r>
              <a:rPr lang="en-US" altLang="ja-JP" sz="2000" b="1" i="1" dirty="0" smtClean="0">
                <a:solidFill>
                  <a:srgbClr val="CCFFFF"/>
                </a:solidFill>
                <a:latin typeface="Times New Roman" pitchFamily="18" charset="0"/>
                <a:ea typeface="ＭＳ Ｐゴシック" pitchFamily="50" charset="-128"/>
              </a:rPr>
              <a:t>6:50am, 5 Dec, 2015</a:t>
            </a:r>
            <a:endParaRPr lang="en-US" altLang="ja-JP" sz="2000" b="1" i="1" dirty="0">
              <a:solidFill>
                <a:srgbClr val="CCFFFF"/>
              </a:solidFill>
              <a:latin typeface="Times New Roman" pitchFamily="18" charset="0"/>
              <a:ea typeface="ＭＳ Ｐゴシック" pitchFamily="50" charset="-128"/>
            </a:endParaRPr>
          </a:p>
        </p:txBody>
      </p:sp>
      <p:sp>
        <p:nvSpPr>
          <p:cNvPr id="3" name="正方形/長方形 2"/>
          <p:cNvSpPr/>
          <p:nvPr/>
        </p:nvSpPr>
        <p:spPr>
          <a:xfrm>
            <a:off x="-4520" y="15007"/>
            <a:ext cx="8608968" cy="307777"/>
          </a:xfrm>
          <a:prstGeom prst="rect">
            <a:avLst/>
          </a:prstGeom>
        </p:spPr>
        <p:txBody>
          <a:bodyPr wrap="square">
            <a:spAutoFit/>
          </a:bodyPr>
          <a:lstStyle/>
          <a:p>
            <a:r>
              <a:rPr lang="en-US" altLang="ja-JP" sz="1400" b="1" dirty="0">
                <a:solidFill>
                  <a:srgbClr val="000066"/>
                </a:solidFill>
                <a:latin typeface="Times New Roman" panose="02020603050405020304" pitchFamily="18" charset="0"/>
                <a:cs typeface="Times New Roman" panose="02020603050405020304" pitchFamily="18" charset="0"/>
              </a:rPr>
              <a:t>3rd International Conference on </a:t>
            </a:r>
            <a:r>
              <a:rPr lang="en-US" altLang="ja-JP" sz="1400" b="1" dirty="0" smtClean="0">
                <a:solidFill>
                  <a:srgbClr val="000066"/>
                </a:solidFill>
                <a:latin typeface="Times New Roman" panose="02020603050405020304" pitchFamily="18" charset="0"/>
                <a:cs typeface="Times New Roman" panose="02020603050405020304" pitchFamily="18" charset="0"/>
              </a:rPr>
              <a:t>Clinical Pharmacy, December </a:t>
            </a:r>
            <a:r>
              <a:rPr lang="en-US" altLang="ja-JP" sz="1400" b="1" dirty="0">
                <a:solidFill>
                  <a:srgbClr val="000066"/>
                </a:solidFill>
                <a:latin typeface="Times New Roman" panose="02020603050405020304" pitchFamily="18" charset="0"/>
                <a:cs typeface="Times New Roman" panose="02020603050405020304" pitchFamily="18" charset="0"/>
              </a:rPr>
              <a:t>07-09, 2015 Atlanta, USA</a:t>
            </a:r>
            <a:endParaRPr lang="ja-JP" altLang="en-US" sz="1400" b="1"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602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210417613"/>
              </p:ext>
            </p:extLst>
          </p:nvPr>
        </p:nvGraphicFramePr>
        <p:xfrm>
          <a:off x="107501" y="980719"/>
          <a:ext cx="8928994" cy="5537373"/>
        </p:xfrm>
        <a:graphic>
          <a:graphicData uri="http://schemas.openxmlformats.org/drawingml/2006/table">
            <a:tbl>
              <a:tblPr firstRow="1" firstCol="1" bandRow="1"/>
              <a:tblGrid>
                <a:gridCol w="1872211"/>
                <a:gridCol w="2016224"/>
                <a:gridCol w="1224136"/>
                <a:gridCol w="936104"/>
                <a:gridCol w="936104"/>
                <a:gridCol w="864096"/>
                <a:gridCol w="1080119"/>
              </a:tblGrid>
              <a:tr h="714401">
                <a:tc>
                  <a:txBody>
                    <a:bodyPr/>
                    <a:lstStyle/>
                    <a:p>
                      <a:pPr algn="l">
                        <a:spcAft>
                          <a:spcPts val="0"/>
                        </a:spcAft>
                      </a:pPr>
                      <a:r>
                        <a:rPr lang="en-US" sz="1400" kern="100" dirty="0">
                          <a:effectLst/>
                          <a:latin typeface="Arial" panose="020B0604020202020204" pitchFamily="34" charset="0"/>
                          <a:ea typeface="ＭＳ ゴシック" panose="020B0609070205080204" pitchFamily="49" charset="-128"/>
                          <a:cs typeface="Arial" panose="020B0604020202020204" pitchFamily="34" charset="0"/>
                        </a:rPr>
                        <a:t>CYP probe drugs</a:t>
                      </a: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 /metabolite</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smtClean="0">
                          <a:effectLst/>
                          <a:latin typeface="Arial" panose="020B0604020202020204" pitchFamily="34" charset="0"/>
                          <a:ea typeface="ＭＳ Ｐゴシック" panose="020B0600070205080204" pitchFamily="50" charset="-128"/>
                          <a:cs typeface="Arial" panose="020B0604020202020204" pitchFamily="34" charset="0"/>
                        </a:rPr>
                        <a:t>Calibration range  (ng/mL)</a:t>
                      </a:r>
                    </a:p>
                  </a:txBody>
                  <a:tcPr marL="45956" marR="4595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400" kern="0" dirty="0" smtClean="0">
                          <a:effectLst/>
                          <a:latin typeface="Arial" panose="020B0604020202020204" pitchFamily="34" charset="0"/>
                          <a:ea typeface="ＭＳ Ｐゴシック" panose="020B0600070205080204" pitchFamily="50" charset="-128"/>
                          <a:cs typeface="Arial" panose="020B0604020202020204" pitchFamily="34" charset="0"/>
                        </a:rPr>
                        <a:t>QC sample</a:t>
                      </a:r>
                      <a:r>
                        <a:rPr lang="en-US" sz="1400" kern="0" dirty="0" smtClean="0">
                          <a:effectLst/>
                          <a:latin typeface="Arial" panose="020B0604020202020204" pitchFamily="34" charset="0"/>
                          <a:ea typeface="ＭＳ Ｐゴシック" panose="020B0600070205080204" pitchFamily="50" charset="-128"/>
                          <a:cs typeface="Arial" panose="020B0604020202020204" pitchFamily="34" charset="0"/>
                        </a:rPr>
                        <a:t> </a:t>
                      </a: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concentration (ng/mL)</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Precision</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Accuracy</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Recovery</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Matrix </a:t>
                      </a:r>
                      <a:endParaRPr lang="en-US" sz="1400" kern="0" dirty="0" smtClean="0">
                        <a:effectLst/>
                        <a:latin typeface="Arial" panose="020B0604020202020204" pitchFamily="34" charset="0"/>
                        <a:ea typeface="ＭＳ Ｐゴシック" panose="020B0600070205080204" pitchFamily="50" charset="-128"/>
                        <a:cs typeface="Arial" panose="020B0604020202020204" pitchFamily="34" charset="0"/>
                      </a:endParaRPr>
                    </a:p>
                    <a:p>
                      <a:pPr algn="ctr">
                        <a:spcAft>
                          <a:spcPts val="0"/>
                        </a:spcAft>
                      </a:pPr>
                      <a:r>
                        <a:rPr lang="en-US" sz="1400" kern="0" dirty="0" smtClean="0">
                          <a:effectLst/>
                          <a:latin typeface="Arial" panose="020B0604020202020204" pitchFamily="34" charset="0"/>
                          <a:ea typeface="ＭＳ Ｐゴシック" panose="020B0600070205080204" pitchFamily="50" charset="-128"/>
                          <a:cs typeface="Arial" panose="020B0604020202020204" pitchFamily="34" charset="0"/>
                        </a:rPr>
                        <a:t>effect</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38134">
                <a:tc>
                  <a:txBody>
                    <a:bodyPr/>
                    <a:lstStyle/>
                    <a:p>
                      <a:pPr algn="l">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Caffeine</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altLang="ja-JP" sz="1400" kern="100" dirty="0" smtClean="0">
                          <a:effectLst/>
                          <a:latin typeface="Arial" panose="020B0604020202020204" pitchFamily="34" charset="0"/>
                          <a:ea typeface="ＭＳ 明朝" panose="02020609040205080304" pitchFamily="17" charset="-128"/>
                          <a:cs typeface="Arial" panose="020B0604020202020204" pitchFamily="34" charset="0"/>
                        </a:rPr>
                        <a:t>10–10000</a:t>
                      </a:r>
                    </a:p>
                  </a:txBody>
                  <a:tcPr marL="45956" marR="45956"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0.9</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99.2</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102</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94.7</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w="19050" cap="flat" cmpd="sng" algn="ctr">
                      <a:solidFill>
                        <a:srgbClr val="000000"/>
                      </a:solidFill>
                      <a:prstDash val="solid"/>
                      <a:round/>
                      <a:headEnd type="none" w="med" len="med"/>
                      <a:tailEnd type="none" w="med" len="med"/>
                    </a:lnT>
                    <a:lnB>
                      <a:noFill/>
                    </a:lnB>
                  </a:tcPr>
                </a:tc>
              </a:tr>
              <a:tr h="238134">
                <a:tc>
                  <a:txBody>
                    <a:bodyPr/>
                    <a:lstStyle/>
                    <a:p>
                      <a:endParaRPr lang="ja-JP" sz="1100">
                        <a:effectLst/>
                        <a:latin typeface="Arial" panose="020B0604020202020204" pitchFamily="34" charset="0"/>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10000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8.4</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91.3</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pPr algn="l">
                        <a:spcAft>
                          <a:spcPts val="0"/>
                        </a:spcAft>
                      </a:pPr>
                      <a:r>
                        <a:rPr lang="en-US" sz="1400" kern="0" dirty="0" err="1">
                          <a:effectLst/>
                          <a:latin typeface="Arial" panose="020B0604020202020204" pitchFamily="34" charset="0"/>
                          <a:ea typeface="ＭＳ Ｐゴシック" panose="020B0600070205080204" pitchFamily="50" charset="-128"/>
                          <a:cs typeface="Arial" panose="020B0604020202020204" pitchFamily="34" charset="0"/>
                        </a:rPr>
                        <a:t>Paraxanthine</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smtClean="0">
                          <a:effectLst/>
                          <a:latin typeface="Arial" panose="020B0604020202020204" pitchFamily="34" charset="0"/>
                          <a:ea typeface="ＭＳ 明朝" panose="02020609040205080304" pitchFamily="17" charset="-128"/>
                          <a:cs typeface="Arial" panose="020B0604020202020204" pitchFamily="34" charset="0"/>
                        </a:rPr>
                        <a:t>10–10000</a:t>
                      </a: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9.5</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104</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86.8</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102</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98426">
                <a:tc>
                  <a:txBody>
                    <a:bodyPr/>
                    <a:lstStyle/>
                    <a:p>
                      <a:endParaRPr lang="ja-JP" sz="1100">
                        <a:effectLst/>
                        <a:latin typeface="Arial" panose="020B0604020202020204" pitchFamily="34" charset="0"/>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10000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13.1</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101</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pPr algn="l">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Losartan</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altLang="ja-JP" sz="1400" kern="100" dirty="0" smtClean="0">
                          <a:effectLst/>
                          <a:latin typeface="Arial" panose="020B0604020202020204" pitchFamily="34" charset="0"/>
                          <a:ea typeface="ＭＳ 明朝" panose="02020609040205080304" pitchFamily="17" charset="-128"/>
                          <a:cs typeface="Arial" panose="020B0604020202020204" pitchFamily="34" charset="0"/>
                        </a:rPr>
                        <a:t>1–1000</a:t>
                      </a: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2.2</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97.8</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100</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96.2</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endParaRPr lang="ja-JP" sz="1100">
                        <a:effectLst/>
                        <a:latin typeface="Arial" panose="020B0604020202020204" pitchFamily="34" charset="0"/>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1000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6.4</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92.0</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pPr algn="l">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E3174</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altLang="ja-JP" sz="1400" kern="100" dirty="0" smtClean="0">
                          <a:effectLst/>
                          <a:latin typeface="Arial" panose="020B0604020202020204" pitchFamily="34" charset="0"/>
                          <a:ea typeface="ＭＳ 明朝" panose="02020609040205080304" pitchFamily="17" charset="-128"/>
                          <a:cs typeface="Arial" panose="020B0604020202020204" pitchFamily="34" charset="0"/>
                        </a:rPr>
                        <a:t>1–1000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6.1</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100</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80.0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115</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endParaRPr lang="ja-JP" sz="1100">
                        <a:effectLst/>
                        <a:latin typeface="Arial" panose="020B0604020202020204" pitchFamily="34" charset="0"/>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1000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2.7</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115</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pPr algn="l">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Omeprazole</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altLang="ja-JP" sz="1400" kern="100" dirty="0" smtClean="0">
                          <a:effectLst/>
                          <a:latin typeface="Arial" panose="020B0604020202020204" pitchFamily="34" charset="0"/>
                          <a:ea typeface="ＭＳ 明朝" panose="02020609040205080304" pitchFamily="17" charset="-128"/>
                          <a:cs typeface="Arial" panose="020B0604020202020204" pitchFamily="34" charset="0"/>
                        </a:rPr>
                        <a:t>1–1000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3.7</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98.3</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104</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90.9</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endParaRPr lang="ja-JP" sz="1100">
                        <a:effectLst/>
                        <a:latin typeface="Arial" panose="020B0604020202020204" pitchFamily="34" charset="0"/>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1000</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11.4</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91.4</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pPr algn="l">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5-Hydroxyomeprazole</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altLang="ja-JP" sz="1400" kern="100" dirty="0" smtClean="0">
                          <a:effectLst/>
                          <a:latin typeface="Arial" panose="020B0604020202020204" pitchFamily="34" charset="0"/>
                          <a:ea typeface="ＭＳ 明朝" panose="02020609040205080304" pitchFamily="17" charset="-128"/>
                          <a:cs typeface="Arial" panose="020B0604020202020204" pitchFamily="34" charset="0"/>
                        </a:rPr>
                        <a:t>1–1000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3.4</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102</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95.1</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93.9</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endParaRPr lang="ja-JP" sz="1100">
                        <a:effectLst/>
                        <a:latin typeface="Arial" panose="020B0604020202020204" pitchFamily="34" charset="0"/>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1000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2.7</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110</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pPr algn="l">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Dextromethorphan</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altLang="ja-JP" sz="1400" kern="100" dirty="0" smtClean="0">
                          <a:effectLst/>
                          <a:latin typeface="Arial" panose="020B0604020202020204" pitchFamily="34" charset="0"/>
                          <a:ea typeface="ＭＳ 明朝" panose="02020609040205080304" pitchFamily="17" charset="-128"/>
                          <a:cs typeface="Arial" panose="020B0604020202020204" pitchFamily="34" charset="0"/>
                        </a:rPr>
                        <a:t>0.2–100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0.2</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1.8</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100</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97.4</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108</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endParaRPr lang="ja-JP" sz="1100">
                        <a:effectLst/>
                        <a:latin typeface="Arial" panose="020B0604020202020204" pitchFamily="34" charset="0"/>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100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6.5</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96.7</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pPr algn="l">
                        <a:spcAft>
                          <a:spcPts val="0"/>
                        </a:spcAft>
                      </a:pPr>
                      <a:r>
                        <a:rPr lang="en-US" sz="1400" kern="0" dirty="0" err="1">
                          <a:effectLst/>
                          <a:latin typeface="Arial" panose="020B0604020202020204" pitchFamily="34" charset="0"/>
                          <a:ea typeface="ＭＳ Ｐゴシック" panose="020B0600070205080204" pitchFamily="50" charset="-128"/>
                          <a:cs typeface="Arial" panose="020B0604020202020204" pitchFamily="34" charset="0"/>
                        </a:rPr>
                        <a:t>Dextrorphan</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altLang="ja-JP" sz="1400" kern="100" dirty="0" smtClean="0">
                          <a:effectLst/>
                          <a:latin typeface="Arial" panose="020B0604020202020204" pitchFamily="34" charset="0"/>
                          <a:ea typeface="ＭＳ 明朝" panose="02020609040205080304" pitchFamily="17" charset="-128"/>
                          <a:cs typeface="Arial" panose="020B0604020202020204" pitchFamily="34" charset="0"/>
                        </a:rPr>
                        <a:t>0.1–100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0.1</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100</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66.4</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94.8</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endParaRPr lang="ja-JP" sz="1100">
                        <a:effectLst/>
                        <a:latin typeface="Arial" panose="020B0604020202020204" pitchFamily="34" charset="0"/>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100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8.6</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106</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pPr algn="l">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Midazolam</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altLang="ja-JP" sz="1400" kern="100" dirty="0" smtClean="0">
                          <a:effectLst/>
                          <a:latin typeface="Arial" panose="020B0604020202020204" pitchFamily="34" charset="0"/>
                          <a:ea typeface="ＭＳ 明朝" panose="02020609040205080304" pitchFamily="17" charset="-128"/>
                          <a:cs typeface="Arial" panose="020B0604020202020204" pitchFamily="34" charset="0"/>
                        </a:rPr>
                        <a:t>0.1–100</a:t>
                      </a: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0.1</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7.5</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107</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106</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89.6</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endParaRPr lang="ja-JP" sz="1100">
                        <a:effectLst/>
                        <a:latin typeface="Arial" panose="020B0604020202020204" pitchFamily="34" charset="0"/>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100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3.6</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93.8</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pPr algn="l">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1'-Hydroxymidazolam</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kern="100" dirty="0" smtClean="0">
                          <a:effectLst/>
                          <a:latin typeface="Arial" panose="020B0604020202020204" pitchFamily="34" charset="0"/>
                          <a:ea typeface="ＭＳ 明朝" panose="02020609040205080304" pitchFamily="17" charset="-128"/>
                          <a:cs typeface="Arial" panose="020B0604020202020204" pitchFamily="34" charset="0"/>
                        </a:rPr>
                        <a:t>0.1–100</a:t>
                      </a:r>
                      <a:endParaRPr lang="ja-JP" altLang="ja-JP" sz="1400" kern="100" dirty="0" smtClean="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0.1</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9.6</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111</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106</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lnL>
                      <a:noFill/>
                    </a:lnL>
                    <a:lnR>
                      <a:noFill/>
                    </a:lnR>
                    <a:lnT>
                      <a:noFill/>
                    </a:lnT>
                    <a:lnB>
                      <a:noFill/>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106</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a:noFill/>
                    </a:lnB>
                  </a:tcPr>
                </a:tc>
              </a:tr>
              <a:tr h="238134">
                <a:tc>
                  <a:txBody>
                    <a:bodyPr/>
                    <a:lstStyle/>
                    <a:p>
                      <a:pPr algn="l">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 </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100</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8.5</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90.3</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400" kern="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1400" kern="100" dirty="0">
                        <a:effectLst/>
                        <a:latin typeface="Arial" panose="020B0604020202020204" pitchFamily="34" charset="0"/>
                        <a:ea typeface="ＭＳ 明朝" panose="02020609040205080304" pitchFamily="17" charset="-128"/>
                        <a:cs typeface="Arial" panose="020B0604020202020204" pitchFamily="34" charset="0"/>
                      </a:endParaRPr>
                    </a:p>
                  </a:txBody>
                  <a:tcPr marL="45956" marR="45956"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7" name="テキスト ボックス 6"/>
          <p:cNvSpPr txBox="1"/>
          <p:nvPr/>
        </p:nvSpPr>
        <p:spPr>
          <a:xfrm>
            <a:off x="107503" y="5135"/>
            <a:ext cx="9036497" cy="913070"/>
          </a:xfrm>
          <a:prstGeom prst="rect">
            <a:avLst/>
          </a:prstGeom>
          <a:noFill/>
        </p:spPr>
        <p:txBody>
          <a:bodyPr wrap="square" rtlCol="0">
            <a:spAutoFit/>
          </a:bodyPr>
          <a:lstStyle/>
          <a:p>
            <a:pPr algn="ctr">
              <a:lnSpc>
                <a:spcPts val="3200"/>
              </a:lnSpc>
            </a:pPr>
            <a:r>
              <a:rPr lang="en-US" altLang="ja-JP" sz="3200" b="1" dirty="0">
                <a:solidFill>
                  <a:schemeClr val="tx2"/>
                </a:solidFill>
              </a:rPr>
              <a:t>Calibration range </a:t>
            </a:r>
            <a:r>
              <a:rPr lang="en-US" altLang="ja-JP" sz="3200" b="1" dirty="0" smtClean="0">
                <a:solidFill>
                  <a:schemeClr val="tx2"/>
                </a:solidFill>
              </a:rPr>
              <a:t>and precision</a:t>
            </a:r>
            <a:r>
              <a:rPr lang="en-US" altLang="ja-JP" sz="3200" b="1" dirty="0">
                <a:solidFill>
                  <a:schemeClr val="tx2"/>
                </a:solidFill>
              </a:rPr>
              <a:t>, accuracy, recovery and matrix effect in </a:t>
            </a:r>
            <a:r>
              <a:rPr lang="en-US" altLang="ja-JP" sz="3200" b="1" dirty="0" smtClean="0">
                <a:solidFill>
                  <a:schemeClr val="tx2"/>
                </a:solidFill>
              </a:rPr>
              <a:t>QC </a:t>
            </a:r>
            <a:r>
              <a:rPr lang="en-US" altLang="ja-JP" sz="3200" b="1" dirty="0">
                <a:solidFill>
                  <a:schemeClr val="tx2"/>
                </a:solidFill>
              </a:rPr>
              <a:t>sample of plasma</a:t>
            </a:r>
            <a:endParaRPr kumimoji="1" lang="ja-JP" altLang="en-US" sz="3200" b="1" dirty="0">
              <a:solidFill>
                <a:schemeClr val="tx2"/>
              </a:solidFill>
            </a:endParaRPr>
          </a:p>
        </p:txBody>
      </p:sp>
      <p:sp>
        <p:nvSpPr>
          <p:cNvPr id="8" name="正方形/長方形 7"/>
          <p:cNvSpPr/>
          <p:nvPr/>
        </p:nvSpPr>
        <p:spPr>
          <a:xfrm>
            <a:off x="72496" y="836712"/>
            <a:ext cx="8964000" cy="7200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a:latin typeface="Arial" pitchFamily="34" charset="0"/>
            </a:endParaRPr>
          </a:p>
        </p:txBody>
      </p:sp>
      <p:sp>
        <p:nvSpPr>
          <p:cNvPr id="5" name="テキスト ボックス 4"/>
          <p:cNvSpPr txBox="1"/>
          <p:nvPr/>
        </p:nvSpPr>
        <p:spPr>
          <a:xfrm>
            <a:off x="5135737" y="6461650"/>
            <a:ext cx="1092447" cy="369332"/>
          </a:xfrm>
          <a:prstGeom prst="rect">
            <a:avLst/>
          </a:prstGeom>
          <a:noFill/>
        </p:spPr>
        <p:txBody>
          <a:bodyPr wrap="square" rtlCol="0">
            <a:spAutoFit/>
          </a:bodyPr>
          <a:lstStyle/>
          <a:p>
            <a:r>
              <a:rPr lang="en-US" altLang="ja-JP" dirty="0" smtClean="0">
                <a:solidFill>
                  <a:srgbClr val="FF0000"/>
                </a:solidFill>
                <a:latin typeface="Arial" panose="020B0604020202020204" pitchFamily="34" charset="0"/>
                <a:ea typeface="ＭＳ Ｐゴシック" panose="020B0600070205080204" pitchFamily="50" charset="-128"/>
              </a:rPr>
              <a:t>&lt;13.1%</a:t>
            </a:r>
            <a:endParaRPr lang="en-US" altLang="ja-JP" dirty="0">
              <a:solidFill>
                <a:srgbClr val="FF0000"/>
              </a:solidFill>
              <a:latin typeface="Arial" panose="020B0604020202020204" pitchFamily="34" charset="0"/>
              <a:ea typeface="ＭＳ Ｐゴシック" panose="020B0600070205080204" pitchFamily="50" charset="-128"/>
            </a:endParaRPr>
          </a:p>
        </p:txBody>
      </p:sp>
      <p:sp>
        <p:nvSpPr>
          <p:cNvPr id="6" name="テキスト ボックス 5"/>
          <p:cNvSpPr txBox="1"/>
          <p:nvPr/>
        </p:nvSpPr>
        <p:spPr>
          <a:xfrm>
            <a:off x="6228184" y="6461650"/>
            <a:ext cx="1092447" cy="369332"/>
          </a:xfrm>
          <a:prstGeom prst="rect">
            <a:avLst/>
          </a:prstGeom>
          <a:noFill/>
        </p:spPr>
        <p:txBody>
          <a:bodyPr wrap="square" rtlCol="0">
            <a:spAutoFit/>
          </a:bodyPr>
          <a:lstStyle/>
          <a:p>
            <a:r>
              <a:rPr lang="en-US" altLang="ja-JP" dirty="0" smtClean="0">
                <a:solidFill>
                  <a:srgbClr val="FF0000"/>
                </a:solidFill>
                <a:latin typeface="Arial" panose="020B0604020202020204" pitchFamily="34" charset="0"/>
                <a:ea typeface="ＭＳ Ｐゴシック" panose="020B0600070205080204" pitchFamily="50" charset="-128"/>
              </a:rPr>
              <a:t>&gt;90.3%</a:t>
            </a:r>
            <a:endParaRPr lang="en-US" altLang="ja-JP" dirty="0">
              <a:solidFill>
                <a:srgbClr val="FF0000"/>
              </a:solidFill>
              <a:latin typeface="Arial" panose="020B0604020202020204" pitchFamily="34" charset="0"/>
              <a:ea typeface="ＭＳ Ｐゴシック" panose="020B0600070205080204" pitchFamily="50" charset="-128"/>
            </a:endParaRPr>
          </a:p>
        </p:txBody>
      </p:sp>
      <p:sp>
        <p:nvSpPr>
          <p:cNvPr id="9" name="テキスト ボックス 8"/>
          <p:cNvSpPr txBox="1"/>
          <p:nvPr/>
        </p:nvSpPr>
        <p:spPr>
          <a:xfrm>
            <a:off x="20982" y="6532013"/>
            <a:ext cx="6353864" cy="338554"/>
          </a:xfrm>
          <a:prstGeom prst="rect">
            <a:avLst/>
          </a:prstGeom>
          <a:noFill/>
        </p:spPr>
        <p:txBody>
          <a:bodyPr wrap="square" rtlCol="0">
            <a:spAutoFit/>
          </a:bodyPr>
          <a:lstStyle/>
          <a:p>
            <a:r>
              <a:rPr lang="en-US" altLang="ja-JP" sz="1600" b="1" i="1" dirty="0" smtClean="0">
                <a:latin typeface="Times New Roman" pitchFamily="18" charset="0"/>
                <a:cs typeface="Times New Roman" pitchFamily="18" charset="0"/>
              </a:rPr>
              <a:t>Tanaka et al</a:t>
            </a:r>
            <a:r>
              <a:rPr lang="en-US" altLang="ja-JP" sz="1600" b="1" i="1" dirty="0">
                <a:latin typeface="Times New Roman" pitchFamily="18" charset="0"/>
                <a:cs typeface="Times New Roman" pitchFamily="18" charset="0"/>
              </a:rPr>
              <a:t>, Biol. Pharm. Bull. </a:t>
            </a:r>
            <a:r>
              <a:rPr lang="en-US" altLang="ja-JP" sz="1600" b="1" i="1" dirty="0" smtClean="0">
                <a:latin typeface="Times New Roman" pitchFamily="18" charset="0"/>
                <a:cs typeface="Times New Roman" pitchFamily="18" charset="0"/>
              </a:rPr>
              <a:t>37: </a:t>
            </a:r>
            <a:r>
              <a:rPr lang="en-US" altLang="ja-JP" sz="1600" b="1" i="1" dirty="0">
                <a:latin typeface="Times New Roman" pitchFamily="18" charset="0"/>
                <a:cs typeface="Times New Roman" pitchFamily="18" charset="0"/>
              </a:rPr>
              <a:t>18–25 (2014</a:t>
            </a:r>
            <a:r>
              <a:rPr lang="en-US" altLang="ja-JP" sz="1600" b="1" i="1" dirty="0" smtClean="0">
                <a:latin typeface="Times New Roman" pitchFamily="18" charset="0"/>
                <a:cs typeface="Times New Roman" pitchFamily="18" charset="0"/>
              </a:rPr>
              <a:t>)</a:t>
            </a:r>
            <a:endParaRPr kumimoji="1" lang="en-US" altLang="ja-JP" sz="1600" b="1"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72833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6536311" y="1301235"/>
            <a:ext cx="2413559" cy="1800000"/>
          </a:xfrm>
          <a:prstGeom prst="rect">
            <a:avLst/>
          </a:prstGeom>
        </p:spPr>
      </p:pic>
      <p:pic>
        <p:nvPicPr>
          <p:cNvPr id="30" name="図 29"/>
          <p:cNvPicPr>
            <a:picLocks noChangeAspect="1"/>
          </p:cNvPicPr>
          <p:nvPr/>
        </p:nvPicPr>
        <p:blipFill>
          <a:blip r:embed="rId4"/>
          <a:stretch>
            <a:fillRect/>
          </a:stretch>
        </p:blipFill>
        <p:spPr>
          <a:xfrm>
            <a:off x="5177928" y="4184381"/>
            <a:ext cx="2414030" cy="1800000"/>
          </a:xfrm>
          <a:prstGeom prst="rect">
            <a:avLst/>
          </a:prstGeom>
        </p:spPr>
      </p:pic>
      <p:pic>
        <p:nvPicPr>
          <p:cNvPr id="16" name="図 15"/>
          <p:cNvPicPr>
            <a:picLocks noChangeAspect="1"/>
          </p:cNvPicPr>
          <p:nvPr/>
        </p:nvPicPr>
        <p:blipFill>
          <a:blip r:embed="rId5"/>
          <a:stretch>
            <a:fillRect/>
          </a:stretch>
        </p:blipFill>
        <p:spPr>
          <a:xfrm>
            <a:off x="1232257" y="4196654"/>
            <a:ext cx="2414030" cy="1800000"/>
          </a:xfrm>
          <a:prstGeom prst="rect">
            <a:avLst/>
          </a:prstGeom>
        </p:spPr>
      </p:pic>
      <p:pic>
        <p:nvPicPr>
          <p:cNvPr id="6" name="図 5"/>
          <p:cNvPicPr>
            <a:picLocks noChangeAspect="1"/>
          </p:cNvPicPr>
          <p:nvPr/>
        </p:nvPicPr>
        <p:blipFill>
          <a:blip r:embed="rId6"/>
          <a:stretch>
            <a:fillRect/>
          </a:stretch>
        </p:blipFill>
        <p:spPr>
          <a:xfrm>
            <a:off x="3453873" y="1296845"/>
            <a:ext cx="2414030" cy="1800000"/>
          </a:xfrm>
          <a:prstGeom prst="rect">
            <a:avLst/>
          </a:prstGeom>
        </p:spPr>
      </p:pic>
      <p:pic>
        <p:nvPicPr>
          <p:cNvPr id="3" name="図 2"/>
          <p:cNvPicPr>
            <a:picLocks noChangeAspect="1"/>
          </p:cNvPicPr>
          <p:nvPr/>
        </p:nvPicPr>
        <p:blipFill>
          <a:blip r:embed="rId7"/>
          <a:stretch>
            <a:fillRect/>
          </a:stretch>
        </p:blipFill>
        <p:spPr>
          <a:xfrm>
            <a:off x="451855" y="1303159"/>
            <a:ext cx="2414030" cy="1800000"/>
          </a:xfrm>
          <a:prstGeom prst="rect">
            <a:avLst/>
          </a:prstGeom>
        </p:spPr>
      </p:pic>
      <p:sp>
        <p:nvSpPr>
          <p:cNvPr id="76" name="テキスト ボックス 75"/>
          <p:cNvSpPr txBox="1"/>
          <p:nvPr/>
        </p:nvSpPr>
        <p:spPr>
          <a:xfrm>
            <a:off x="1929395" y="5601840"/>
            <a:ext cx="1355408" cy="253916"/>
          </a:xfrm>
          <a:prstGeom prst="rect">
            <a:avLst/>
          </a:prstGeom>
          <a:noFill/>
        </p:spPr>
        <p:txBody>
          <a:bodyPr wrap="square" rtlCol="0">
            <a:spAutoFit/>
          </a:bodyPr>
          <a:lstStyle/>
          <a:p>
            <a:r>
              <a:rPr lang="en-US" altLang="ja-JP" sz="1050" dirty="0" smtClean="0">
                <a:latin typeface="Arial" panose="020B0604020202020204" pitchFamily="34" charset="0"/>
                <a:cs typeface="Arial" panose="020B0604020202020204" pitchFamily="34" charset="0"/>
              </a:rPr>
              <a:t>Dextromethorphan</a:t>
            </a:r>
            <a:endParaRPr kumimoji="1" lang="ja-JP" altLang="en-US" sz="1050" dirty="0">
              <a:latin typeface="Arial" panose="020B0604020202020204" pitchFamily="34" charset="0"/>
              <a:cs typeface="Arial" panose="020B0604020202020204" pitchFamily="34" charset="0"/>
            </a:endParaRPr>
          </a:p>
        </p:txBody>
      </p:sp>
      <p:sp>
        <p:nvSpPr>
          <p:cNvPr id="77" name="テキスト ボックス 76"/>
          <p:cNvSpPr txBox="1"/>
          <p:nvPr/>
        </p:nvSpPr>
        <p:spPr>
          <a:xfrm>
            <a:off x="2545875" y="4359056"/>
            <a:ext cx="1145150" cy="938719"/>
          </a:xfrm>
          <a:prstGeom prst="rect">
            <a:avLst/>
          </a:prstGeom>
          <a:solidFill>
            <a:schemeClr val="bg1"/>
          </a:solidFill>
        </p:spPr>
        <p:txBody>
          <a:bodyPr wrap="square" rtlCol="0">
            <a:spAutoFit/>
          </a:bodyPr>
          <a:lstStyle/>
          <a:p>
            <a:endParaRPr lang="en-US" altLang="ja-JP" sz="1100" dirty="0" smtClean="0">
              <a:latin typeface="Arial" panose="020B0604020202020204" pitchFamily="34" charset="0"/>
              <a:cs typeface="Arial" panose="020B0604020202020204" pitchFamily="34" charset="0"/>
            </a:endParaRPr>
          </a:p>
          <a:p>
            <a:endParaRPr lang="en-US" altLang="ja-JP" sz="1100" dirty="0">
              <a:latin typeface="Arial" panose="020B0604020202020204" pitchFamily="34" charset="0"/>
              <a:cs typeface="Arial" panose="020B0604020202020204" pitchFamily="34" charset="0"/>
            </a:endParaRPr>
          </a:p>
          <a:p>
            <a:endParaRPr lang="en-US" altLang="ja-JP" sz="1100" dirty="0" smtClean="0">
              <a:latin typeface="Arial" panose="020B0604020202020204" pitchFamily="34" charset="0"/>
              <a:cs typeface="Arial" panose="020B0604020202020204" pitchFamily="34" charset="0"/>
            </a:endParaRPr>
          </a:p>
          <a:p>
            <a:endParaRPr lang="en-US" altLang="ja-JP" sz="1100" dirty="0" smtClean="0">
              <a:latin typeface="Arial" panose="020B0604020202020204" pitchFamily="34" charset="0"/>
              <a:cs typeface="Arial" panose="020B0604020202020204" pitchFamily="34" charset="0"/>
            </a:endParaRPr>
          </a:p>
          <a:p>
            <a:r>
              <a:rPr lang="en-US" altLang="ja-JP" sz="1100" dirty="0" err="1" smtClean="0">
                <a:latin typeface="Arial" panose="020B0604020202020204" pitchFamily="34" charset="0"/>
                <a:cs typeface="Arial" panose="020B0604020202020204" pitchFamily="34" charset="0"/>
              </a:rPr>
              <a:t>Dextrorphan</a:t>
            </a:r>
            <a:endParaRPr kumimoji="1" lang="ja-JP" altLang="en-US" sz="1100" dirty="0">
              <a:latin typeface="Arial" panose="020B0604020202020204" pitchFamily="34" charset="0"/>
              <a:cs typeface="Arial" panose="020B0604020202020204" pitchFamily="34" charset="0"/>
            </a:endParaRPr>
          </a:p>
        </p:txBody>
      </p:sp>
      <p:sp>
        <p:nvSpPr>
          <p:cNvPr id="4" name="テキスト ボックス 95"/>
          <p:cNvSpPr txBox="1">
            <a:spLocks noChangeArrowheads="1"/>
          </p:cNvSpPr>
          <p:nvPr/>
        </p:nvSpPr>
        <p:spPr bwMode="auto">
          <a:xfrm>
            <a:off x="72496" y="6483263"/>
            <a:ext cx="8138268" cy="313932"/>
          </a:xfrm>
          <a:prstGeom prst="rect">
            <a:avLst/>
          </a:prstGeom>
          <a:noFill/>
          <a:ln w="9525">
            <a:noFill/>
            <a:miter lim="800000"/>
            <a:headEnd/>
            <a:tailEnd/>
          </a:ln>
        </p:spPr>
        <p:txBody>
          <a:bodyPr wrap="square">
            <a:spAutoFit/>
          </a:bodyPr>
          <a:lstStyle/>
          <a:p>
            <a:pPr>
              <a:lnSpc>
                <a:spcPct val="80000"/>
              </a:lnSpc>
              <a:spcBef>
                <a:spcPct val="20000"/>
              </a:spcBef>
              <a:buFont typeface="Arial" charset="0"/>
              <a:buNone/>
            </a:pP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Subjects</a:t>
            </a:r>
            <a:r>
              <a:rPr lang="ja-JP" altLang="en-US" dirty="0" smtClean="0">
                <a:latin typeface="Arial" panose="020B0604020202020204" pitchFamily="34" charset="0"/>
                <a:ea typeface="ＭＳ Ｐゴシック" panose="020B0600070205080204" pitchFamily="50" charset="-128"/>
                <a:cs typeface="Arial" panose="020B0604020202020204" pitchFamily="34" charset="0"/>
              </a:rPr>
              <a:t> </a:t>
            </a:r>
            <a:r>
              <a:rPr lang="en-US" altLang="ja-JP" dirty="0">
                <a:latin typeface="Arial" panose="020B0604020202020204" pitchFamily="34" charset="0"/>
                <a:ea typeface="ＭＳ Ｐゴシック" panose="020B0600070205080204" pitchFamily="50" charset="-128"/>
                <a:cs typeface="Arial" panose="020B0604020202020204" pitchFamily="34" charset="0"/>
              </a:rPr>
              <a:t>: </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4</a:t>
            </a:r>
            <a:r>
              <a:rPr lang="ja-JP" altLang="en-US" dirty="0">
                <a:latin typeface="Arial" panose="020B0604020202020204" pitchFamily="34" charset="0"/>
                <a:ea typeface="ＭＳ Ｐゴシック" panose="020B0600070205080204" pitchFamily="50" charset="-128"/>
                <a:cs typeface="Arial" panose="020B0604020202020204" pitchFamily="34" charset="0"/>
              </a:rPr>
              <a:t> </a:t>
            </a:r>
            <a:r>
              <a:rPr lang="en-US" altLang="ja-JP" dirty="0" smtClean="0">
                <a:latin typeface="Arial" panose="020B0604020202020204" pitchFamily="34" charset="0"/>
                <a:ea typeface="ＭＳ Ｐゴシック" panose="020B0600070205080204" pitchFamily="50" charset="-128"/>
                <a:cs typeface="Arial" panose="020B0604020202020204" pitchFamily="34" charset="0"/>
              </a:rPr>
              <a:t>healthy volunteers (Age: </a:t>
            </a:r>
            <a:r>
              <a:rPr lang="en-US" altLang="ja-JP" dirty="0" smtClean="0">
                <a:latin typeface="Arial" panose="020B0604020202020204" pitchFamily="34" charset="0"/>
                <a:cs typeface="Arial" charset="0"/>
              </a:rPr>
              <a:t>36.0±3.4 years)</a:t>
            </a:r>
            <a:endParaRPr lang="en-US" altLang="ja-JP"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p:cNvSpPr txBox="1"/>
          <p:nvPr/>
        </p:nvSpPr>
        <p:spPr>
          <a:xfrm rot="16200000">
            <a:off x="-1477454" y="2276091"/>
            <a:ext cx="3150168" cy="307778"/>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Plasma concentration (</a:t>
            </a:r>
            <a:r>
              <a:rPr kumimoji="1" lang="en-US" altLang="ja-JP" sz="1400" dirty="0" err="1" smtClean="0">
                <a:latin typeface="Arial" panose="020B0604020202020204" pitchFamily="34" charset="0"/>
                <a:ea typeface="ＭＳ Ｐゴシック" pitchFamily="50" charset="-128"/>
                <a:cs typeface="Arial" panose="020B0604020202020204" pitchFamily="34" charset="0"/>
              </a:rPr>
              <a:t>ng</a:t>
            </a:r>
            <a:r>
              <a:rPr kumimoji="1" lang="en-US" altLang="ja-JP" sz="1400" dirty="0" smtClean="0">
                <a:latin typeface="Arial" panose="020B0604020202020204" pitchFamily="34" charset="0"/>
                <a:ea typeface="ＭＳ Ｐゴシック" pitchFamily="50" charset="-128"/>
                <a:cs typeface="Arial" panose="020B0604020202020204" pitchFamily="34" charset="0"/>
              </a:rPr>
              <a:t>/mL)</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sp>
        <p:nvSpPr>
          <p:cNvPr id="8" name="テキスト ボックス 7"/>
          <p:cNvSpPr txBox="1"/>
          <p:nvPr/>
        </p:nvSpPr>
        <p:spPr>
          <a:xfrm>
            <a:off x="384938" y="3269259"/>
            <a:ext cx="2376264" cy="307777"/>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Time </a:t>
            </a:r>
            <a:r>
              <a:rPr lang="en-US" altLang="ja-JP" sz="1400" dirty="0" smtClean="0">
                <a:latin typeface="Arial" panose="020B0604020202020204" pitchFamily="34" charset="0"/>
                <a:ea typeface="ＭＳ Ｐゴシック" pitchFamily="50" charset="-128"/>
                <a:cs typeface="Arial" panose="020B0604020202020204" pitchFamily="34" charset="0"/>
              </a:rPr>
              <a:t>(h</a:t>
            </a:r>
            <a:r>
              <a:rPr kumimoji="1" lang="en-US" altLang="ja-JP" sz="1400" dirty="0" smtClean="0">
                <a:latin typeface="Arial" panose="020B0604020202020204" pitchFamily="34" charset="0"/>
                <a:ea typeface="ＭＳ Ｐゴシック" pitchFamily="50" charset="-128"/>
                <a:cs typeface="Arial" panose="020B0604020202020204" pitchFamily="34" charset="0"/>
              </a:rPr>
              <a:t>)</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sp>
        <p:nvSpPr>
          <p:cNvPr id="10" name="テキスト ボックス 9"/>
          <p:cNvSpPr txBox="1"/>
          <p:nvPr/>
        </p:nvSpPr>
        <p:spPr>
          <a:xfrm>
            <a:off x="3546108" y="3269259"/>
            <a:ext cx="2376264" cy="307777"/>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Time </a:t>
            </a:r>
            <a:r>
              <a:rPr lang="en-US" altLang="ja-JP" sz="1400" dirty="0" smtClean="0">
                <a:latin typeface="Arial" panose="020B0604020202020204" pitchFamily="34" charset="0"/>
                <a:ea typeface="ＭＳ Ｐゴシック" pitchFamily="50" charset="-128"/>
                <a:cs typeface="Arial" panose="020B0604020202020204" pitchFamily="34" charset="0"/>
              </a:rPr>
              <a:t>(h</a:t>
            </a:r>
            <a:r>
              <a:rPr kumimoji="1" lang="en-US" altLang="ja-JP" sz="1400" dirty="0" smtClean="0">
                <a:latin typeface="Arial" panose="020B0604020202020204" pitchFamily="34" charset="0"/>
                <a:ea typeface="ＭＳ Ｐゴシック" pitchFamily="50" charset="-128"/>
                <a:cs typeface="Arial" panose="020B0604020202020204" pitchFamily="34" charset="0"/>
              </a:rPr>
              <a:t>)</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sp>
        <p:nvSpPr>
          <p:cNvPr id="15" name="テキスト ボックス 14"/>
          <p:cNvSpPr txBox="1"/>
          <p:nvPr/>
        </p:nvSpPr>
        <p:spPr>
          <a:xfrm>
            <a:off x="1740903" y="2408360"/>
            <a:ext cx="1071333" cy="261610"/>
          </a:xfrm>
          <a:prstGeom prst="rect">
            <a:avLst/>
          </a:prstGeom>
          <a:noFill/>
        </p:spPr>
        <p:txBody>
          <a:bodyPr wrap="square" rtlCol="0">
            <a:spAutoFit/>
          </a:bodyPr>
          <a:lstStyle/>
          <a:p>
            <a:r>
              <a:rPr kumimoji="1" lang="en-US" altLang="ja-JP" sz="1100" dirty="0" err="1" smtClean="0">
                <a:latin typeface="Arial" panose="020B0604020202020204" pitchFamily="34" charset="0"/>
                <a:cs typeface="Arial" panose="020B0604020202020204" pitchFamily="34" charset="0"/>
              </a:rPr>
              <a:t>Paraxanthine</a:t>
            </a:r>
            <a:endParaRPr kumimoji="1" lang="ja-JP" altLang="en-US" sz="1100" dirty="0">
              <a:latin typeface="Arial" panose="020B0604020202020204" pitchFamily="34" charset="0"/>
              <a:cs typeface="Arial" panose="020B0604020202020204" pitchFamily="34" charset="0"/>
            </a:endParaRPr>
          </a:p>
        </p:txBody>
      </p:sp>
      <p:sp>
        <p:nvSpPr>
          <p:cNvPr id="17" name="テキスト ボックス 16"/>
          <p:cNvSpPr txBox="1"/>
          <p:nvPr/>
        </p:nvSpPr>
        <p:spPr>
          <a:xfrm>
            <a:off x="5203364" y="6034290"/>
            <a:ext cx="2376264" cy="307777"/>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Time </a:t>
            </a:r>
            <a:r>
              <a:rPr lang="en-US" altLang="ja-JP" sz="1400" dirty="0" smtClean="0">
                <a:latin typeface="Arial" panose="020B0604020202020204" pitchFamily="34" charset="0"/>
                <a:ea typeface="ＭＳ Ｐゴシック" pitchFamily="50" charset="-128"/>
                <a:cs typeface="Arial" panose="020B0604020202020204" pitchFamily="34" charset="0"/>
              </a:rPr>
              <a:t>(h</a:t>
            </a:r>
            <a:r>
              <a:rPr kumimoji="1" lang="en-US" altLang="ja-JP" sz="1400" dirty="0" smtClean="0">
                <a:latin typeface="Arial" panose="020B0604020202020204" pitchFamily="34" charset="0"/>
                <a:ea typeface="ＭＳ Ｐゴシック" pitchFamily="50" charset="-128"/>
                <a:cs typeface="Arial" panose="020B0604020202020204" pitchFamily="34" charset="0"/>
              </a:rPr>
              <a:t>)</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sp>
        <p:nvSpPr>
          <p:cNvPr id="18" name="テキスト ボックス 17"/>
          <p:cNvSpPr txBox="1"/>
          <p:nvPr/>
        </p:nvSpPr>
        <p:spPr>
          <a:xfrm>
            <a:off x="4500921" y="2447948"/>
            <a:ext cx="726845" cy="261610"/>
          </a:xfrm>
          <a:prstGeom prst="rect">
            <a:avLst/>
          </a:prstGeom>
          <a:noFill/>
        </p:spPr>
        <p:txBody>
          <a:bodyPr wrap="square" rtlCol="0">
            <a:spAutoFit/>
          </a:bodyPr>
          <a:lstStyle/>
          <a:p>
            <a:r>
              <a:rPr kumimoji="1" lang="en-US" altLang="ja-JP" sz="1100" dirty="0" smtClean="0">
                <a:latin typeface="Arial" panose="020B0604020202020204" pitchFamily="34" charset="0"/>
                <a:cs typeface="Arial" panose="020B0604020202020204" pitchFamily="34" charset="0"/>
              </a:rPr>
              <a:t>Losartan</a:t>
            </a:r>
            <a:endParaRPr kumimoji="1" lang="ja-JP" altLang="en-US" sz="1100" dirty="0">
              <a:latin typeface="Arial" panose="020B0604020202020204" pitchFamily="34" charset="0"/>
              <a:cs typeface="Arial" panose="020B0604020202020204" pitchFamily="34" charset="0"/>
            </a:endParaRPr>
          </a:p>
        </p:txBody>
      </p:sp>
      <p:sp>
        <p:nvSpPr>
          <p:cNvPr id="19" name="テキスト ボックス 18"/>
          <p:cNvSpPr txBox="1"/>
          <p:nvPr/>
        </p:nvSpPr>
        <p:spPr>
          <a:xfrm>
            <a:off x="4864329" y="1397051"/>
            <a:ext cx="938410" cy="600164"/>
          </a:xfrm>
          <a:prstGeom prst="rect">
            <a:avLst/>
          </a:prstGeom>
          <a:solidFill>
            <a:schemeClr val="bg1"/>
          </a:solidFill>
        </p:spPr>
        <p:txBody>
          <a:bodyPr wrap="square" rtlCol="0">
            <a:spAutoFit/>
          </a:bodyPr>
          <a:lstStyle/>
          <a:p>
            <a:endParaRPr kumimoji="1" lang="en-US" altLang="ja-JP" sz="1100" dirty="0" smtClean="0">
              <a:latin typeface="Arial" panose="020B0604020202020204" pitchFamily="34" charset="0"/>
              <a:cs typeface="Arial" panose="020B0604020202020204" pitchFamily="34" charset="0"/>
            </a:endParaRPr>
          </a:p>
          <a:p>
            <a:endParaRPr lang="en-US" altLang="ja-JP" sz="1100" dirty="0">
              <a:latin typeface="Arial" panose="020B0604020202020204" pitchFamily="34" charset="0"/>
              <a:cs typeface="Arial" panose="020B0604020202020204" pitchFamily="34" charset="0"/>
            </a:endParaRPr>
          </a:p>
          <a:p>
            <a:r>
              <a:rPr kumimoji="1" lang="en-US" altLang="ja-JP" sz="1100" dirty="0" smtClean="0">
                <a:latin typeface="Arial" panose="020B0604020202020204" pitchFamily="34" charset="0"/>
                <a:cs typeface="Arial" panose="020B0604020202020204" pitchFamily="34" charset="0"/>
              </a:rPr>
              <a:t>E3174</a:t>
            </a:r>
            <a:endParaRPr kumimoji="1" lang="ja-JP" altLang="en-US" sz="1100" dirty="0">
              <a:latin typeface="Arial" panose="020B0604020202020204" pitchFamily="34" charset="0"/>
              <a:cs typeface="Arial" panose="020B0604020202020204" pitchFamily="34" charset="0"/>
            </a:endParaRPr>
          </a:p>
        </p:txBody>
      </p:sp>
      <p:grpSp>
        <p:nvGrpSpPr>
          <p:cNvPr id="20" name="グループ化 19"/>
          <p:cNvGrpSpPr/>
          <p:nvPr/>
        </p:nvGrpSpPr>
        <p:grpSpPr>
          <a:xfrm>
            <a:off x="106521" y="1375392"/>
            <a:ext cx="2746690" cy="1845714"/>
            <a:chOff x="118727" y="575174"/>
            <a:chExt cx="2746690" cy="1845714"/>
          </a:xfrm>
          <a:noFill/>
        </p:grpSpPr>
        <p:sp>
          <p:nvSpPr>
            <p:cNvPr id="21" name="テキスト ボックス 20"/>
            <p:cNvSpPr txBox="1"/>
            <p:nvPr/>
          </p:nvSpPr>
          <p:spPr>
            <a:xfrm>
              <a:off x="118727" y="575174"/>
              <a:ext cx="505189"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6000</a:t>
              </a:r>
            </a:p>
          </p:txBody>
        </p:sp>
        <p:sp>
          <p:nvSpPr>
            <p:cNvPr id="22" name="テキスト ボックス 21"/>
            <p:cNvSpPr txBox="1"/>
            <p:nvPr/>
          </p:nvSpPr>
          <p:spPr>
            <a:xfrm>
              <a:off x="118727" y="824325"/>
              <a:ext cx="505189"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50</a:t>
              </a:r>
              <a:r>
                <a:rPr lang="en-US" altLang="ja-JP" sz="1000" dirty="0" smtClean="0">
                  <a:latin typeface="Arial" panose="020B0604020202020204" pitchFamily="34" charset="0"/>
                  <a:ea typeface="ＭＳ Ｐゴシック" pitchFamily="50" charset="-128"/>
                  <a:cs typeface="Arial" panose="020B0604020202020204" pitchFamily="34" charset="0"/>
                </a:rPr>
                <a:t>00</a:t>
              </a:r>
            </a:p>
          </p:txBody>
        </p:sp>
        <p:sp>
          <p:nvSpPr>
            <p:cNvPr id="23" name="テキスト ボックス 22"/>
            <p:cNvSpPr txBox="1"/>
            <p:nvPr/>
          </p:nvSpPr>
          <p:spPr>
            <a:xfrm>
              <a:off x="121483" y="1064413"/>
              <a:ext cx="502433"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4000</a:t>
              </a:r>
            </a:p>
          </p:txBody>
        </p:sp>
        <p:sp>
          <p:nvSpPr>
            <p:cNvPr id="24" name="テキスト ボックス 23"/>
            <p:cNvSpPr txBox="1"/>
            <p:nvPr/>
          </p:nvSpPr>
          <p:spPr>
            <a:xfrm>
              <a:off x="121483" y="1303367"/>
              <a:ext cx="502433"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30</a:t>
              </a:r>
              <a:r>
                <a:rPr lang="en-US" altLang="ja-JP" sz="1000" dirty="0" smtClean="0">
                  <a:latin typeface="Arial" panose="020B0604020202020204" pitchFamily="34" charset="0"/>
                  <a:ea typeface="ＭＳ Ｐゴシック" pitchFamily="50" charset="-128"/>
                  <a:cs typeface="Arial" panose="020B0604020202020204" pitchFamily="34" charset="0"/>
                </a:rPr>
                <a:t>00</a:t>
              </a:r>
            </a:p>
          </p:txBody>
        </p:sp>
        <p:sp>
          <p:nvSpPr>
            <p:cNvPr id="25" name="テキスト ボックス 24"/>
            <p:cNvSpPr txBox="1"/>
            <p:nvPr/>
          </p:nvSpPr>
          <p:spPr>
            <a:xfrm>
              <a:off x="121483" y="1554818"/>
              <a:ext cx="502433"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200</a:t>
              </a:r>
              <a:r>
                <a:rPr lang="en-US" altLang="ja-JP" sz="1000" dirty="0" smtClean="0">
                  <a:latin typeface="Arial" panose="020B0604020202020204" pitchFamily="34" charset="0"/>
                  <a:ea typeface="ＭＳ Ｐゴシック" pitchFamily="50" charset="-128"/>
                  <a:cs typeface="Arial" panose="020B0604020202020204" pitchFamily="34" charset="0"/>
                </a:rPr>
                <a:t>0</a:t>
              </a:r>
            </a:p>
          </p:txBody>
        </p:sp>
        <p:sp>
          <p:nvSpPr>
            <p:cNvPr id="26" name="テキスト ボックス 25"/>
            <p:cNvSpPr txBox="1"/>
            <p:nvPr/>
          </p:nvSpPr>
          <p:spPr>
            <a:xfrm>
              <a:off x="121483" y="1792664"/>
              <a:ext cx="502433"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1000</a:t>
              </a:r>
            </a:p>
          </p:txBody>
        </p:sp>
        <p:sp>
          <p:nvSpPr>
            <p:cNvPr id="27" name="テキスト ボックス 26"/>
            <p:cNvSpPr txBox="1"/>
            <p:nvPr/>
          </p:nvSpPr>
          <p:spPr>
            <a:xfrm>
              <a:off x="363325" y="2048977"/>
              <a:ext cx="175163"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0</a:t>
              </a:r>
            </a:p>
          </p:txBody>
        </p:sp>
        <p:sp>
          <p:nvSpPr>
            <p:cNvPr id="28" name="テキスト ボックス 27"/>
            <p:cNvSpPr txBox="1"/>
            <p:nvPr/>
          </p:nvSpPr>
          <p:spPr>
            <a:xfrm>
              <a:off x="455209" y="2174667"/>
              <a:ext cx="249002" cy="246221"/>
            </a:xfrm>
            <a:prstGeom prst="rect">
              <a:avLst/>
            </a:prstGeom>
            <a:grpFill/>
          </p:spPr>
          <p:txBody>
            <a:bodyPr wrap="square" rtlCol="0">
              <a:spAutoFit/>
            </a:bodyPr>
            <a:lstStyle/>
            <a:p>
              <a:r>
                <a:rPr lang="en-US" altLang="ja-JP" sz="1000" dirty="0" smtClean="0">
                  <a:latin typeface="Arial" panose="020B0604020202020204" pitchFamily="34" charset="0"/>
                  <a:ea typeface="ＭＳ Ｐゴシック" pitchFamily="50" charset="-128"/>
                  <a:cs typeface="Arial" panose="020B0604020202020204" pitchFamily="34" charset="0"/>
                </a:rPr>
                <a:t>0</a:t>
              </a:r>
            </a:p>
          </p:txBody>
        </p:sp>
        <p:sp>
          <p:nvSpPr>
            <p:cNvPr id="29" name="テキスト ボックス 28"/>
            <p:cNvSpPr txBox="1"/>
            <p:nvPr/>
          </p:nvSpPr>
          <p:spPr>
            <a:xfrm>
              <a:off x="724307" y="2174667"/>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1</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31" name="テキスト ボックス 30"/>
            <p:cNvSpPr txBox="1"/>
            <p:nvPr/>
          </p:nvSpPr>
          <p:spPr>
            <a:xfrm>
              <a:off x="996882" y="2174667"/>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2</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32" name="テキスト ボックス 31"/>
            <p:cNvSpPr txBox="1"/>
            <p:nvPr/>
          </p:nvSpPr>
          <p:spPr>
            <a:xfrm>
              <a:off x="1261603" y="2174667"/>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3</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33" name="テキスト ボックス 32"/>
            <p:cNvSpPr txBox="1"/>
            <p:nvPr/>
          </p:nvSpPr>
          <p:spPr>
            <a:xfrm>
              <a:off x="1531795" y="2174667"/>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4</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34" name="テキスト ボックス 33"/>
            <p:cNvSpPr txBox="1"/>
            <p:nvPr/>
          </p:nvSpPr>
          <p:spPr>
            <a:xfrm>
              <a:off x="1806605" y="2174667"/>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5</a:t>
              </a:r>
            </a:p>
          </p:txBody>
        </p:sp>
        <p:sp>
          <p:nvSpPr>
            <p:cNvPr id="35" name="テキスト ボックス 34"/>
            <p:cNvSpPr txBox="1"/>
            <p:nvPr/>
          </p:nvSpPr>
          <p:spPr>
            <a:xfrm>
              <a:off x="2077374" y="2174667"/>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6</a:t>
              </a:r>
            </a:p>
          </p:txBody>
        </p:sp>
        <p:sp>
          <p:nvSpPr>
            <p:cNvPr id="36" name="テキスト ボックス 35"/>
            <p:cNvSpPr txBox="1"/>
            <p:nvPr/>
          </p:nvSpPr>
          <p:spPr>
            <a:xfrm>
              <a:off x="2345564" y="2174667"/>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7</a:t>
              </a:r>
            </a:p>
          </p:txBody>
        </p:sp>
        <p:sp>
          <p:nvSpPr>
            <p:cNvPr id="37" name="テキスト ボックス 36"/>
            <p:cNvSpPr txBox="1"/>
            <p:nvPr/>
          </p:nvSpPr>
          <p:spPr>
            <a:xfrm>
              <a:off x="2616415" y="2174667"/>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8</a:t>
              </a:r>
            </a:p>
          </p:txBody>
        </p:sp>
      </p:grpSp>
      <p:sp>
        <p:nvSpPr>
          <p:cNvPr id="38" name="テキスト ボックス 37"/>
          <p:cNvSpPr txBox="1"/>
          <p:nvPr/>
        </p:nvSpPr>
        <p:spPr>
          <a:xfrm>
            <a:off x="3114060" y="1375104"/>
            <a:ext cx="505189"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600</a:t>
            </a:r>
          </a:p>
        </p:txBody>
      </p:sp>
      <p:sp>
        <p:nvSpPr>
          <p:cNvPr id="39" name="テキスト ボックス 38"/>
          <p:cNvSpPr txBox="1"/>
          <p:nvPr/>
        </p:nvSpPr>
        <p:spPr>
          <a:xfrm>
            <a:off x="3114060" y="1624255"/>
            <a:ext cx="505189"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500</a:t>
            </a:r>
          </a:p>
        </p:txBody>
      </p:sp>
      <p:sp>
        <p:nvSpPr>
          <p:cNvPr id="40" name="テキスト ボックス 39"/>
          <p:cNvSpPr txBox="1"/>
          <p:nvPr/>
        </p:nvSpPr>
        <p:spPr>
          <a:xfrm>
            <a:off x="3116816" y="1864343"/>
            <a:ext cx="502433"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400</a:t>
            </a:r>
          </a:p>
        </p:txBody>
      </p:sp>
      <p:sp>
        <p:nvSpPr>
          <p:cNvPr id="41" name="テキスト ボックス 40"/>
          <p:cNvSpPr txBox="1"/>
          <p:nvPr/>
        </p:nvSpPr>
        <p:spPr>
          <a:xfrm>
            <a:off x="3116816" y="2103297"/>
            <a:ext cx="502433"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300</a:t>
            </a:r>
          </a:p>
        </p:txBody>
      </p:sp>
      <p:sp>
        <p:nvSpPr>
          <p:cNvPr id="42" name="テキスト ボックス 41"/>
          <p:cNvSpPr txBox="1"/>
          <p:nvPr/>
        </p:nvSpPr>
        <p:spPr>
          <a:xfrm>
            <a:off x="3116816" y="2354748"/>
            <a:ext cx="502433"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200</a:t>
            </a:r>
          </a:p>
        </p:txBody>
      </p:sp>
      <p:sp>
        <p:nvSpPr>
          <p:cNvPr id="43" name="テキスト ボックス 42"/>
          <p:cNvSpPr txBox="1"/>
          <p:nvPr/>
        </p:nvSpPr>
        <p:spPr>
          <a:xfrm>
            <a:off x="3116816" y="2592594"/>
            <a:ext cx="502433"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100</a:t>
            </a:r>
          </a:p>
        </p:txBody>
      </p:sp>
      <p:sp>
        <p:nvSpPr>
          <p:cNvPr id="44" name="テキスト ボックス 43"/>
          <p:cNvSpPr txBox="1"/>
          <p:nvPr/>
        </p:nvSpPr>
        <p:spPr>
          <a:xfrm>
            <a:off x="3358658" y="2848907"/>
            <a:ext cx="175163"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0</a:t>
            </a:r>
          </a:p>
        </p:txBody>
      </p:sp>
      <p:grpSp>
        <p:nvGrpSpPr>
          <p:cNvPr id="45" name="グループ化 44"/>
          <p:cNvGrpSpPr/>
          <p:nvPr/>
        </p:nvGrpSpPr>
        <p:grpSpPr>
          <a:xfrm>
            <a:off x="3437842" y="2974597"/>
            <a:ext cx="2410208" cy="246221"/>
            <a:chOff x="3450104" y="2058235"/>
            <a:chExt cx="2410208" cy="246221"/>
          </a:xfrm>
          <a:noFill/>
        </p:grpSpPr>
        <p:sp>
          <p:nvSpPr>
            <p:cNvPr id="46" name="テキスト ボックス 45"/>
            <p:cNvSpPr txBox="1"/>
            <p:nvPr/>
          </p:nvSpPr>
          <p:spPr>
            <a:xfrm>
              <a:off x="3450104" y="2058235"/>
              <a:ext cx="249002" cy="246221"/>
            </a:xfrm>
            <a:prstGeom prst="rect">
              <a:avLst/>
            </a:prstGeom>
            <a:grpFill/>
          </p:spPr>
          <p:txBody>
            <a:bodyPr wrap="square" rtlCol="0">
              <a:spAutoFit/>
            </a:bodyPr>
            <a:lstStyle/>
            <a:p>
              <a:r>
                <a:rPr lang="en-US" altLang="ja-JP" sz="1000" dirty="0" smtClean="0">
                  <a:latin typeface="Arial" panose="020B0604020202020204" pitchFamily="34" charset="0"/>
                  <a:ea typeface="ＭＳ Ｐゴシック" pitchFamily="50" charset="-128"/>
                  <a:cs typeface="Arial" panose="020B0604020202020204" pitchFamily="34" charset="0"/>
                </a:rPr>
                <a:t>0</a:t>
              </a:r>
            </a:p>
          </p:txBody>
        </p:sp>
        <p:sp>
          <p:nvSpPr>
            <p:cNvPr id="47" name="テキスト ボックス 46"/>
            <p:cNvSpPr txBox="1"/>
            <p:nvPr/>
          </p:nvSpPr>
          <p:spPr>
            <a:xfrm>
              <a:off x="3719202"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1</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48" name="テキスト ボックス 47"/>
            <p:cNvSpPr txBox="1"/>
            <p:nvPr/>
          </p:nvSpPr>
          <p:spPr>
            <a:xfrm>
              <a:off x="3991777"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2</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49" name="テキスト ボックス 48"/>
            <p:cNvSpPr txBox="1"/>
            <p:nvPr/>
          </p:nvSpPr>
          <p:spPr>
            <a:xfrm>
              <a:off x="4256498"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3</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50" name="テキスト ボックス 49"/>
            <p:cNvSpPr txBox="1"/>
            <p:nvPr/>
          </p:nvSpPr>
          <p:spPr>
            <a:xfrm>
              <a:off x="4526690"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4</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51" name="テキスト ボックス 50"/>
            <p:cNvSpPr txBox="1"/>
            <p:nvPr/>
          </p:nvSpPr>
          <p:spPr>
            <a:xfrm>
              <a:off x="4801500"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5</a:t>
              </a:r>
            </a:p>
          </p:txBody>
        </p:sp>
        <p:sp>
          <p:nvSpPr>
            <p:cNvPr id="52" name="テキスト ボックス 51"/>
            <p:cNvSpPr txBox="1"/>
            <p:nvPr/>
          </p:nvSpPr>
          <p:spPr>
            <a:xfrm>
              <a:off x="5072269"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6</a:t>
              </a:r>
            </a:p>
          </p:txBody>
        </p:sp>
        <p:sp>
          <p:nvSpPr>
            <p:cNvPr id="53" name="テキスト ボックス 52"/>
            <p:cNvSpPr txBox="1"/>
            <p:nvPr/>
          </p:nvSpPr>
          <p:spPr>
            <a:xfrm>
              <a:off x="5340459"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7</a:t>
              </a:r>
            </a:p>
          </p:txBody>
        </p:sp>
        <p:sp>
          <p:nvSpPr>
            <p:cNvPr id="54" name="テキスト ボックス 53"/>
            <p:cNvSpPr txBox="1"/>
            <p:nvPr/>
          </p:nvSpPr>
          <p:spPr>
            <a:xfrm>
              <a:off x="5611310"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8</a:t>
              </a:r>
            </a:p>
          </p:txBody>
        </p:sp>
      </p:grpSp>
      <p:sp>
        <p:nvSpPr>
          <p:cNvPr id="57" name="テキスト ボックス 56"/>
          <p:cNvSpPr txBox="1"/>
          <p:nvPr/>
        </p:nvSpPr>
        <p:spPr>
          <a:xfrm>
            <a:off x="6549236" y="3291755"/>
            <a:ext cx="2376264" cy="307777"/>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Time </a:t>
            </a:r>
            <a:r>
              <a:rPr lang="en-US" altLang="ja-JP" sz="1400" dirty="0" smtClean="0">
                <a:latin typeface="Arial" panose="020B0604020202020204" pitchFamily="34" charset="0"/>
                <a:ea typeface="ＭＳ Ｐゴシック" pitchFamily="50" charset="-128"/>
                <a:cs typeface="Arial" panose="020B0604020202020204" pitchFamily="34" charset="0"/>
              </a:rPr>
              <a:t>(h</a:t>
            </a:r>
            <a:r>
              <a:rPr kumimoji="1" lang="en-US" altLang="ja-JP" sz="1400" dirty="0" smtClean="0">
                <a:latin typeface="Arial" panose="020B0604020202020204" pitchFamily="34" charset="0"/>
                <a:ea typeface="ＭＳ Ｐゴシック" pitchFamily="50" charset="-128"/>
                <a:cs typeface="Arial" panose="020B0604020202020204" pitchFamily="34" charset="0"/>
              </a:rPr>
              <a:t>)</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sp>
        <p:nvSpPr>
          <p:cNvPr id="58" name="テキスト ボックス 57"/>
          <p:cNvSpPr txBox="1"/>
          <p:nvPr/>
        </p:nvSpPr>
        <p:spPr>
          <a:xfrm rot="16200000">
            <a:off x="-754529" y="4866838"/>
            <a:ext cx="3150168" cy="307778"/>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Plasma concentration (</a:t>
            </a:r>
            <a:r>
              <a:rPr kumimoji="1" lang="en-US" altLang="ja-JP" sz="1400" dirty="0" err="1" smtClean="0">
                <a:latin typeface="Arial" panose="020B0604020202020204" pitchFamily="34" charset="0"/>
                <a:ea typeface="ＭＳ Ｐゴシック" pitchFamily="50" charset="-128"/>
                <a:cs typeface="Arial" panose="020B0604020202020204" pitchFamily="34" charset="0"/>
              </a:rPr>
              <a:t>ng</a:t>
            </a:r>
            <a:r>
              <a:rPr kumimoji="1" lang="en-US" altLang="ja-JP" sz="1400" dirty="0" smtClean="0">
                <a:latin typeface="Arial" panose="020B0604020202020204" pitchFamily="34" charset="0"/>
                <a:ea typeface="ＭＳ Ｐゴシック" pitchFamily="50" charset="-128"/>
                <a:cs typeface="Arial" panose="020B0604020202020204" pitchFamily="34" charset="0"/>
              </a:rPr>
              <a:t>/mL)</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sp>
        <p:nvSpPr>
          <p:cNvPr id="59" name="テキスト ボックス 58"/>
          <p:cNvSpPr txBox="1"/>
          <p:nvPr/>
        </p:nvSpPr>
        <p:spPr>
          <a:xfrm>
            <a:off x="1239905" y="6048151"/>
            <a:ext cx="2376264" cy="307777"/>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Time </a:t>
            </a:r>
            <a:r>
              <a:rPr lang="en-US" altLang="ja-JP" sz="1400" dirty="0" smtClean="0">
                <a:latin typeface="Arial" panose="020B0604020202020204" pitchFamily="34" charset="0"/>
                <a:ea typeface="ＭＳ Ｐゴシック" pitchFamily="50" charset="-128"/>
                <a:cs typeface="Arial" panose="020B0604020202020204" pitchFamily="34" charset="0"/>
              </a:rPr>
              <a:t>(h</a:t>
            </a:r>
            <a:r>
              <a:rPr kumimoji="1" lang="en-US" altLang="ja-JP" sz="1400" dirty="0" smtClean="0">
                <a:latin typeface="Arial" panose="020B0604020202020204" pitchFamily="34" charset="0"/>
                <a:ea typeface="ＭＳ Ｐゴシック" pitchFamily="50" charset="-128"/>
                <a:cs typeface="Arial" panose="020B0604020202020204" pitchFamily="34" charset="0"/>
              </a:rPr>
              <a:t>)</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grpSp>
        <p:nvGrpSpPr>
          <p:cNvPr id="60" name="グループ化 59"/>
          <p:cNvGrpSpPr/>
          <p:nvPr/>
        </p:nvGrpSpPr>
        <p:grpSpPr>
          <a:xfrm>
            <a:off x="6529025" y="1456104"/>
            <a:ext cx="2525187" cy="1764313"/>
            <a:chOff x="6347221" y="539742"/>
            <a:chExt cx="2525187" cy="1764313"/>
          </a:xfrm>
          <a:noFill/>
        </p:grpSpPr>
        <p:grpSp>
          <p:nvGrpSpPr>
            <p:cNvPr id="65" name="グループ化 64"/>
            <p:cNvGrpSpPr/>
            <p:nvPr/>
          </p:nvGrpSpPr>
          <p:grpSpPr>
            <a:xfrm>
              <a:off x="6347221" y="2057834"/>
              <a:ext cx="2410208" cy="246221"/>
              <a:chOff x="3450104" y="2058235"/>
              <a:chExt cx="2410208" cy="246221"/>
            </a:xfrm>
            <a:grpFill/>
          </p:grpSpPr>
          <p:sp>
            <p:nvSpPr>
              <p:cNvPr id="66" name="テキスト ボックス 65"/>
              <p:cNvSpPr txBox="1"/>
              <p:nvPr/>
            </p:nvSpPr>
            <p:spPr>
              <a:xfrm>
                <a:off x="3450104" y="2058235"/>
                <a:ext cx="249002" cy="246221"/>
              </a:xfrm>
              <a:prstGeom prst="rect">
                <a:avLst/>
              </a:prstGeom>
              <a:grpFill/>
            </p:spPr>
            <p:txBody>
              <a:bodyPr wrap="square" rtlCol="0">
                <a:spAutoFit/>
              </a:bodyPr>
              <a:lstStyle/>
              <a:p>
                <a:r>
                  <a:rPr lang="en-US" altLang="ja-JP" sz="1000" dirty="0" smtClean="0">
                    <a:latin typeface="Arial" panose="020B0604020202020204" pitchFamily="34" charset="0"/>
                    <a:ea typeface="ＭＳ Ｐゴシック" pitchFamily="50" charset="-128"/>
                    <a:cs typeface="Arial" panose="020B0604020202020204" pitchFamily="34" charset="0"/>
                  </a:rPr>
                  <a:t>0</a:t>
                </a:r>
              </a:p>
            </p:txBody>
          </p:sp>
          <p:sp>
            <p:nvSpPr>
              <p:cNvPr id="67" name="テキスト ボックス 66"/>
              <p:cNvSpPr txBox="1"/>
              <p:nvPr/>
            </p:nvSpPr>
            <p:spPr>
              <a:xfrm>
                <a:off x="3719202"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1</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68" name="テキスト ボックス 67"/>
              <p:cNvSpPr txBox="1"/>
              <p:nvPr/>
            </p:nvSpPr>
            <p:spPr>
              <a:xfrm>
                <a:off x="3991777"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2</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69" name="テキスト ボックス 68"/>
              <p:cNvSpPr txBox="1"/>
              <p:nvPr/>
            </p:nvSpPr>
            <p:spPr>
              <a:xfrm>
                <a:off x="4256498"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3</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70" name="テキスト ボックス 69"/>
              <p:cNvSpPr txBox="1"/>
              <p:nvPr/>
            </p:nvSpPr>
            <p:spPr>
              <a:xfrm>
                <a:off x="4526690"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4</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71" name="テキスト ボックス 70"/>
              <p:cNvSpPr txBox="1"/>
              <p:nvPr/>
            </p:nvSpPr>
            <p:spPr>
              <a:xfrm>
                <a:off x="4801500"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5</a:t>
                </a:r>
              </a:p>
            </p:txBody>
          </p:sp>
          <p:sp>
            <p:nvSpPr>
              <p:cNvPr id="72" name="テキスト ボックス 71"/>
              <p:cNvSpPr txBox="1"/>
              <p:nvPr/>
            </p:nvSpPr>
            <p:spPr>
              <a:xfrm>
                <a:off x="5072269"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6</a:t>
                </a:r>
              </a:p>
            </p:txBody>
          </p:sp>
          <p:sp>
            <p:nvSpPr>
              <p:cNvPr id="73" name="テキスト ボックス 72"/>
              <p:cNvSpPr txBox="1"/>
              <p:nvPr/>
            </p:nvSpPr>
            <p:spPr>
              <a:xfrm>
                <a:off x="5340459"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7</a:t>
                </a:r>
              </a:p>
            </p:txBody>
          </p:sp>
          <p:sp>
            <p:nvSpPr>
              <p:cNvPr id="74" name="テキスト ボックス 73"/>
              <p:cNvSpPr txBox="1"/>
              <p:nvPr/>
            </p:nvSpPr>
            <p:spPr>
              <a:xfrm>
                <a:off x="5611310"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8</a:t>
                </a:r>
              </a:p>
            </p:txBody>
          </p:sp>
        </p:grpSp>
        <p:sp>
          <p:nvSpPr>
            <p:cNvPr id="62" name="テキスト ボックス 61"/>
            <p:cNvSpPr txBox="1"/>
            <p:nvPr/>
          </p:nvSpPr>
          <p:spPr>
            <a:xfrm>
              <a:off x="7599386" y="539742"/>
              <a:ext cx="1077760" cy="769441"/>
            </a:xfrm>
            <a:prstGeom prst="rect">
              <a:avLst/>
            </a:prstGeom>
            <a:solidFill>
              <a:schemeClr val="bg1"/>
            </a:solidFill>
          </p:spPr>
          <p:txBody>
            <a:bodyPr wrap="square" rtlCol="0">
              <a:spAutoFit/>
            </a:bodyPr>
            <a:lstStyle/>
            <a:p>
              <a:endParaRPr lang="en-US" altLang="ja-JP" sz="1100" dirty="0" smtClean="0">
                <a:latin typeface="Arial" panose="020B0604020202020204" pitchFamily="34" charset="0"/>
                <a:cs typeface="Arial" panose="020B0604020202020204" pitchFamily="34" charset="0"/>
              </a:endParaRPr>
            </a:p>
            <a:p>
              <a:endParaRPr lang="en-US" altLang="ja-JP" sz="1100" dirty="0">
                <a:latin typeface="Arial" panose="020B0604020202020204" pitchFamily="34" charset="0"/>
                <a:cs typeface="Arial" panose="020B0604020202020204" pitchFamily="34" charset="0"/>
              </a:endParaRPr>
            </a:p>
            <a:p>
              <a:endParaRPr lang="en-US" altLang="ja-JP" sz="1100" dirty="0" smtClean="0">
                <a:latin typeface="Arial" panose="020B0604020202020204" pitchFamily="34" charset="0"/>
                <a:cs typeface="Arial" panose="020B0604020202020204" pitchFamily="34" charset="0"/>
              </a:endParaRPr>
            </a:p>
            <a:p>
              <a:r>
                <a:rPr lang="en-US" altLang="ja-JP" sz="1100" dirty="0" smtClean="0">
                  <a:latin typeface="Arial" panose="020B0604020202020204" pitchFamily="34" charset="0"/>
                  <a:cs typeface="Arial" panose="020B0604020202020204" pitchFamily="34" charset="0"/>
                </a:rPr>
                <a:t>Omeprazole</a:t>
              </a:r>
              <a:endParaRPr kumimoji="1" lang="ja-JP" altLang="en-US" sz="1100" dirty="0">
                <a:latin typeface="Arial" panose="020B0604020202020204" pitchFamily="34" charset="0"/>
                <a:cs typeface="Arial" panose="020B0604020202020204" pitchFamily="34" charset="0"/>
              </a:endParaRPr>
            </a:p>
          </p:txBody>
        </p:sp>
        <p:sp>
          <p:nvSpPr>
            <p:cNvPr id="63" name="テキスト ボックス 62"/>
            <p:cNvSpPr txBox="1"/>
            <p:nvPr/>
          </p:nvSpPr>
          <p:spPr>
            <a:xfrm>
              <a:off x="7461204" y="1572511"/>
              <a:ext cx="1411204" cy="430887"/>
            </a:xfrm>
            <a:prstGeom prst="rect">
              <a:avLst/>
            </a:prstGeom>
            <a:grpFill/>
          </p:spPr>
          <p:txBody>
            <a:bodyPr wrap="square" rtlCol="0">
              <a:spAutoFit/>
            </a:bodyPr>
            <a:lstStyle/>
            <a:p>
              <a:r>
                <a:rPr lang="en-US" altLang="ja-JP" sz="1100" dirty="0" smtClean="0">
                  <a:latin typeface="Arial" panose="020B0604020202020204" pitchFamily="34" charset="0"/>
                  <a:cs typeface="Arial" panose="020B0604020202020204" pitchFamily="34" charset="0"/>
                </a:rPr>
                <a:t>5-hydroxy </a:t>
              </a:r>
            </a:p>
            <a:p>
              <a:r>
                <a:rPr lang="en-US" altLang="ja-JP" sz="1100" dirty="0">
                  <a:latin typeface="Arial" panose="020B0604020202020204" pitchFamily="34" charset="0"/>
                  <a:cs typeface="Arial" panose="020B0604020202020204" pitchFamily="34" charset="0"/>
                </a:rPr>
                <a:t> </a:t>
              </a:r>
              <a:r>
                <a:rPr lang="en-US" altLang="ja-JP" sz="1100" dirty="0" smtClean="0">
                  <a:latin typeface="Arial" panose="020B0604020202020204" pitchFamily="34" charset="0"/>
                  <a:cs typeface="Arial" panose="020B0604020202020204" pitchFamily="34" charset="0"/>
                </a:rPr>
                <a:t> omeprazole</a:t>
              </a:r>
              <a:endParaRPr kumimoji="1" lang="ja-JP" altLang="en-US" sz="1100" dirty="0">
                <a:latin typeface="Arial" panose="020B0604020202020204" pitchFamily="34" charset="0"/>
                <a:cs typeface="Arial" panose="020B0604020202020204" pitchFamily="34" charset="0"/>
              </a:endParaRPr>
            </a:p>
          </p:txBody>
        </p:sp>
      </p:grpSp>
      <p:grpSp>
        <p:nvGrpSpPr>
          <p:cNvPr id="95" name="グループ化 94"/>
          <p:cNvGrpSpPr/>
          <p:nvPr/>
        </p:nvGrpSpPr>
        <p:grpSpPr>
          <a:xfrm>
            <a:off x="1217454" y="5882248"/>
            <a:ext cx="2410208" cy="246221"/>
            <a:chOff x="3450104" y="2058235"/>
            <a:chExt cx="2410208" cy="246221"/>
          </a:xfrm>
          <a:noFill/>
        </p:grpSpPr>
        <p:sp>
          <p:nvSpPr>
            <p:cNvPr id="96" name="テキスト ボックス 95"/>
            <p:cNvSpPr txBox="1"/>
            <p:nvPr/>
          </p:nvSpPr>
          <p:spPr>
            <a:xfrm>
              <a:off x="3450104" y="2058235"/>
              <a:ext cx="249002" cy="246221"/>
            </a:xfrm>
            <a:prstGeom prst="rect">
              <a:avLst/>
            </a:prstGeom>
            <a:grpFill/>
          </p:spPr>
          <p:txBody>
            <a:bodyPr wrap="square" rtlCol="0">
              <a:spAutoFit/>
            </a:bodyPr>
            <a:lstStyle/>
            <a:p>
              <a:r>
                <a:rPr lang="en-US" altLang="ja-JP" sz="1000" dirty="0" smtClean="0">
                  <a:latin typeface="Arial" panose="020B0604020202020204" pitchFamily="34" charset="0"/>
                  <a:ea typeface="ＭＳ Ｐゴシック" pitchFamily="50" charset="-128"/>
                  <a:cs typeface="Arial" panose="020B0604020202020204" pitchFamily="34" charset="0"/>
                </a:rPr>
                <a:t>0</a:t>
              </a:r>
            </a:p>
          </p:txBody>
        </p:sp>
        <p:sp>
          <p:nvSpPr>
            <p:cNvPr id="97" name="テキスト ボックス 96"/>
            <p:cNvSpPr txBox="1"/>
            <p:nvPr/>
          </p:nvSpPr>
          <p:spPr>
            <a:xfrm>
              <a:off x="3719202"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1</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98" name="テキスト ボックス 97"/>
            <p:cNvSpPr txBox="1"/>
            <p:nvPr/>
          </p:nvSpPr>
          <p:spPr>
            <a:xfrm>
              <a:off x="3991777"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2</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99" name="テキスト ボックス 98"/>
            <p:cNvSpPr txBox="1"/>
            <p:nvPr/>
          </p:nvSpPr>
          <p:spPr>
            <a:xfrm>
              <a:off x="4256498"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3</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100" name="テキスト ボックス 99"/>
            <p:cNvSpPr txBox="1"/>
            <p:nvPr/>
          </p:nvSpPr>
          <p:spPr>
            <a:xfrm>
              <a:off x="4526690"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4</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101" name="テキスト ボックス 100"/>
            <p:cNvSpPr txBox="1"/>
            <p:nvPr/>
          </p:nvSpPr>
          <p:spPr>
            <a:xfrm>
              <a:off x="4801500"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5</a:t>
              </a:r>
            </a:p>
          </p:txBody>
        </p:sp>
        <p:sp>
          <p:nvSpPr>
            <p:cNvPr id="102" name="テキスト ボックス 101"/>
            <p:cNvSpPr txBox="1"/>
            <p:nvPr/>
          </p:nvSpPr>
          <p:spPr>
            <a:xfrm>
              <a:off x="5072269"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6</a:t>
              </a:r>
            </a:p>
          </p:txBody>
        </p:sp>
        <p:sp>
          <p:nvSpPr>
            <p:cNvPr id="103" name="テキスト ボックス 102"/>
            <p:cNvSpPr txBox="1"/>
            <p:nvPr/>
          </p:nvSpPr>
          <p:spPr>
            <a:xfrm>
              <a:off x="5340459"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7</a:t>
              </a:r>
            </a:p>
          </p:txBody>
        </p:sp>
        <p:sp>
          <p:nvSpPr>
            <p:cNvPr id="104" name="テキスト ボックス 103"/>
            <p:cNvSpPr txBox="1"/>
            <p:nvPr/>
          </p:nvSpPr>
          <p:spPr>
            <a:xfrm>
              <a:off x="5611310"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8</a:t>
              </a:r>
            </a:p>
          </p:txBody>
        </p:sp>
      </p:grpSp>
      <p:sp>
        <p:nvSpPr>
          <p:cNvPr id="105" name="テキスト ボックス 104"/>
          <p:cNvSpPr txBox="1"/>
          <p:nvPr/>
        </p:nvSpPr>
        <p:spPr>
          <a:xfrm>
            <a:off x="6189356" y="1669375"/>
            <a:ext cx="505189" cy="246221"/>
          </a:xfrm>
          <a:prstGeom prst="rect">
            <a:avLst/>
          </a:prstGeom>
          <a:no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10</a:t>
            </a:r>
            <a:r>
              <a:rPr lang="en-US" altLang="ja-JP" sz="1000" dirty="0" smtClean="0">
                <a:latin typeface="Arial" panose="020B0604020202020204" pitchFamily="34" charset="0"/>
                <a:ea typeface="ＭＳ Ｐゴシック" pitchFamily="50" charset="-128"/>
                <a:cs typeface="Arial" panose="020B0604020202020204" pitchFamily="34" charset="0"/>
              </a:rPr>
              <a:t>00</a:t>
            </a:r>
          </a:p>
        </p:txBody>
      </p:sp>
      <p:sp>
        <p:nvSpPr>
          <p:cNvPr id="106" name="テキスト ボックス 105"/>
          <p:cNvSpPr txBox="1"/>
          <p:nvPr/>
        </p:nvSpPr>
        <p:spPr>
          <a:xfrm>
            <a:off x="6226839" y="1960133"/>
            <a:ext cx="502433"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750</a:t>
            </a:r>
          </a:p>
        </p:txBody>
      </p:sp>
      <p:sp>
        <p:nvSpPr>
          <p:cNvPr id="107" name="テキスト ボックス 106"/>
          <p:cNvSpPr txBox="1"/>
          <p:nvPr/>
        </p:nvSpPr>
        <p:spPr>
          <a:xfrm>
            <a:off x="6226839" y="2255845"/>
            <a:ext cx="502433" cy="246221"/>
          </a:xfrm>
          <a:prstGeom prst="rect">
            <a:avLst/>
          </a:prstGeom>
          <a:no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5</a:t>
            </a:r>
            <a:r>
              <a:rPr lang="en-US" altLang="ja-JP" sz="1000" dirty="0" smtClean="0">
                <a:latin typeface="Arial" panose="020B0604020202020204" pitchFamily="34" charset="0"/>
                <a:ea typeface="ＭＳ Ｐゴシック" pitchFamily="50" charset="-128"/>
                <a:cs typeface="Arial" panose="020B0604020202020204" pitchFamily="34" charset="0"/>
              </a:rPr>
              <a:t>00</a:t>
            </a:r>
          </a:p>
        </p:txBody>
      </p:sp>
      <p:sp>
        <p:nvSpPr>
          <p:cNvPr id="108" name="テキスト ボックス 107"/>
          <p:cNvSpPr txBox="1"/>
          <p:nvPr/>
        </p:nvSpPr>
        <p:spPr>
          <a:xfrm>
            <a:off x="6468681" y="2848619"/>
            <a:ext cx="175163"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0</a:t>
            </a:r>
          </a:p>
        </p:txBody>
      </p:sp>
      <p:sp>
        <p:nvSpPr>
          <p:cNvPr id="109" name="テキスト ボックス 108"/>
          <p:cNvSpPr txBox="1"/>
          <p:nvPr/>
        </p:nvSpPr>
        <p:spPr>
          <a:xfrm>
            <a:off x="6227127" y="2560078"/>
            <a:ext cx="502433"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250</a:t>
            </a:r>
          </a:p>
        </p:txBody>
      </p:sp>
      <p:sp>
        <p:nvSpPr>
          <p:cNvPr id="110" name="テキスト ボックス 109"/>
          <p:cNvSpPr txBox="1"/>
          <p:nvPr/>
        </p:nvSpPr>
        <p:spPr>
          <a:xfrm>
            <a:off x="6189644" y="1375104"/>
            <a:ext cx="505189"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1250</a:t>
            </a:r>
          </a:p>
        </p:txBody>
      </p:sp>
      <p:sp>
        <p:nvSpPr>
          <p:cNvPr id="111" name="テキスト ボックス 110"/>
          <p:cNvSpPr txBox="1"/>
          <p:nvPr/>
        </p:nvSpPr>
        <p:spPr>
          <a:xfrm>
            <a:off x="4880386" y="4257638"/>
            <a:ext cx="505189"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15</a:t>
            </a:r>
          </a:p>
        </p:txBody>
      </p:sp>
      <p:sp>
        <p:nvSpPr>
          <p:cNvPr id="112" name="テキスト ボックス 111"/>
          <p:cNvSpPr txBox="1"/>
          <p:nvPr/>
        </p:nvSpPr>
        <p:spPr>
          <a:xfrm>
            <a:off x="4883142" y="4746877"/>
            <a:ext cx="502433"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10</a:t>
            </a:r>
          </a:p>
        </p:txBody>
      </p:sp>
      <p:sp>
        <p:nvSpPr>
          <p:cNvPr id="113" name="テキスト ボックス 112"/>
          <p:cNvSpPr txBox="1"/>
          <p:nvPr/>
        </p:nvSpPr>
        <p:spPr>
          <a:xfrm>
            <a:off x="4910037" y="5237282"/>
            <a:ext cx="502433"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5</a:t>
            </a:r>
          </a:p>
        </p:txBody>
      </p:sp>
      <p:sp>
        <p:nvSpPr>
          <p:cNvPr id="114" name="テキスト ボックス 113"/>
          <p:cNvSpPr txBox="1"/>
          <p:nvPr/>
        </p:nvSpPr>
        <p:spPr>
          <a:xfrm>
            <a:off x="5087967" y="5735689"/>
            <a:ext cx="175163"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0</a:t>
            </a:r>
          </a:p>
        </p:txBody>
      </p:sp>
      <p:sp>
        <p:nvSpPr>
          <p:cNvPr id="115" name="テキスト ボックス 114"/>
          <p:cNvSpPr txBox="1"/>
          <p:nvPr/>
        </p:nvSpPr>
        <p:spPr>
          <a:xfrm>
            <a:off x="972043" y="4271177"/>
            <a:ext cx="505189"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6</a:t>
            </a:r>
          </a:p>
        </p:txBody>
      </p:sp>
      <p:sp>
        <p:nvSpPr>
          <p:cNvPr id="116" name="テキスト ボックス 115"/>
          <p:cNvSpPr txBox="1"/>
          <p:nvPr/>
        </p:nvSpPr>
        <p:spPr>
          <a:xfrm>
            <a:off x="974799" y="4760416"/>
            <a:ext cx="502433"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4</a:t>
            </a:r>
          </a:p>
        </p:txBody>
      </p:sp>
      <p:sp>
        <p:nvSpPr>
          <p:cNvPr id="117" name="テキスト ボックス 116"/>
          <p:cNvSpPr txBox="1"/>
          <p:nvPr/>
        </p:nvSpPr>
        <p:spPr>
          <a:xfrm>
            <a:off x="974799" y="5250821"/>
            <a:ext cx="502433" cy="246221"/>
          </a:xfrm>
          <a:prstGeom prst="rect">
            <a:avLst/>
          </a:prstGeom>
          <a:no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2</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118" name="テキスト ボックス 117"/>
          <p:cNvSpPr txBox="1"/>
          <p:nvPr/>
        </p:nvSpPr>
        <p:spPr>
          <a:xfrm>
            <a:off x="1152729" y="5749228"/>
            <a:ext cx="175163" cy="246221"/>
          </a:xfrm>
          <a:prstGeom prst="rect">
            <a:avLst/>
          </a:prstGeom>
          <a:no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0</a:t>
            </a:r>
          </a:p>
        </p:txBody>
      </p:sp>
      <p:sp>
        <p:nvSpPr>
          <p:cNvPr id="120" name="テキスト ボックス 119"/>
          <p:cNvSpPr txBox="1"/>
          <p:nvPr/>
        </p:nvSpPr>
        <p:spPr>
          <a:xfrm>
            <a:off x="374058" y="765865"/>
            <a:ext cx="2884018" cy="430887"/>
          </a:xfrm>
          <a:prstGeom prst="rect">
            <a:avLst/>
          </a:prstGeom>
          <a:noFill/>
        </p:spPr>
        <p:txBody>
          <a:bodyPr wrap="square" rtlCol="0">
            <a:spAutoFit/>
          </a:bodyPr>
          <a:lstStyle/>
          <a:p>
            <a:r>
              <a:rPr kumimoji="1" lang="en-US" altLang="ja-JP" sz="2200" dirty="0" smtClean="0">
                <a:solidFill>
                  <a:srgbClr val="FF0000"/>
                </a:solidFill>
                <a:latin typeface="Arial" panose="020B0604020202020204" pitchFamily="34" charset="0"/>
                <a:cs typeface="Arial" panose="020B0604020202020204" pitchFamily="34" charset="0"/>
              </a:rPr>
              <a:t>Caffeine</a:t>
            </a:r>
            <a:r>
              <a:rPr kumimoji="1" lang="ja-JP" altLang="en-US" sz="2200" dirty="0" smtClean="0">
                <a:solidFill>
                  <a:srgbClr val="FF0000"/>
                </a:solidFill>
                <a:latin typeface="Arial" panose="020B0604020202020204" pitchFamily="34" charset="0"/>
                <a:cs typeface="Arial" panose="020B0604020202020204" pitchFamily="34" charset="0"/>
              </a:rPr>
              <a:t>（</a:t>
            </a:r>
            <a:r>
              <a:rPr kumimoji="1" lang="en-US" altLang="ja-JP" sz="2200" dirty="0" smtClean="0">
                <a:solidFill>
                  <a:srgbClr val="FF0000"/>
                </a:solidFill>
                <a:latin typeface="Arial" panose="020B0604020202020204" pitchFamily="34" charset="0"/>
                <a:cs typeface="Arial" panose="020B0604020202020204" pitchFamily="34" charset="0"/>
              </a:rPr>
              <a:t>CYP1A2</a:t>
            </a:r>
            <a:r>
              <a:rPr lang="ja-JP" altLang="en-US" sz="2200" dirty="0" smtClean="0">
                <a:solidFill>
                  <a:srgbClr val="FF0000"/>
                </a:solidFill>
                <a:latin typeface="Arial" panose="020B0604020202020204" pitchFamily="34" charset="0"/>
                <a:cs typeface="Arial" panose="020B0604020202020204" pitchFamily="34" charset="0"/>
              </a:rPr>
              <a:t>）</a:t>
            </a:r>
            <a:endParaRPr kumimoji="1" lang="ja-JP" altLang="en-US" sz="2200" dirty="0">
              <a:solidFill>
                <a:srgbClr val="FF0000"/>
              </a:solidFill>
              <a:latin typeface="Arial" panose="020B0604020202020204" pitchFamily="34" charset="0"/>
              <a:cs typeface="Arial" panose="020B0604020202020204" pitchFamily="34" charset="0"/>
            </a:endParaRPr>
          </a:p>
        </p:txBody>
      </p:sp>
      <p:sp>
        <p:nvSpPr>
          <p:cNvPr id="121" name="テキスト ボックス 120"/>
          <p:cNvSpPr txBox="1"/>
          <p:nvPr/>
        </p:nvSpPr>
        <p:spPr>
          <a:xfrm>
            <a:off x="3313453" y="764704"/>
            <a:ext cx="2824943" cy="430887"/>
          </a:xfrm>
          <a:prstGeom prst="rect">
            <a:avLst/>
          </a:prstGeom>
          <a:noFill/>
        </p:spPr>
        <p:txBody>
          <a:bodyPr wrap="square" rtlCol="0">
            <a:spAutoFit/>
          </a:bodyPr>
          <a:lstStyle/>
          <a:p>
            <a:r>
              <a:rPr kumimoji="1" lang="en-US" altLang="ja-JP" sz="2200" dirty="0" smtClean="0">
                <a:solidFill>
                  <a:srgbClr val="0000FF"/>
                </a:solidFill>
                <a:latin typeface="Arial" panose="020B0604020202020204" pitchFamily="34" charset="0"/>
                <a:cs typeface="Arial" panose="020B0604020202020204" pitchFamily="34" charset="0"/>
              </a:rPr>
              <a:t>Losartan</a:t>
            </a:r>
            <a:r>
              <a:rPr lang="ja-JP" altLang="en-US" sz="2200" dirty="0">
                <a:solidFill>
                  <a:srgbClr val="0000FF"/>
                </a:solidFill>
                <a:latin typeface="Arial" panose="020B0604020202020204" pitchFamily="34" charset="0"/>
                <a:cs typeface="Arial" panose="020B0604020202020204" pitchFamily="34" charset="0"/>
              </a:rPr>
              <a:t>（</a:t>
            </a:r>
            <a:r>
              <a:rPr kumimoji="1" lang="en-US" altLang="ja-JP" sz="2200" dirty="0" smtClean="0">
                <a:solidFill>
                  <a:srgbClr val="0000FF"/>
                </a:solidFill>
                <a:latin typeface="Arial" panose="020B0604020202020204" pitchFamily="34" charset="0"/>
                <a:cs typeface="Arial" panose="020B0604020202020204" pitchFamily="34" charset="0"/>
              </a:rPr>
              <a:t>CYP2C9</a:t>
            </a:r>
            <a:r>
              <a:rPr lang="ja-JP" altLang="en-US" sz="2200" dirty="0" smtClean="0">
                <a:solidFill>
                  <a:srgbClr val="0000FF"/>
                </a:solidFill>
                <a:latin typeface="Arial" panose="020B0604020202020204" pitchFamily="34" charset="0"/>
                <a:cs typeface="Arial" panose="020B0604020202020204" pitchFamily="34" charset="0"/>
              </a:rPr>
              <a:t>）</a:t>
            </a:r>
            <a:endParaRPr kumimoji="1" lang="ja-JP" altLang="en-US" sz="2200" dirty="0">
              <a:solidFill>
                <a:srgbClr val="0000FF"/>
              </a:solidFill>
              <a:latin typeface="Arial" panose="020B0604020202020204" pitchFamily="34" charset="0"/>
              <a:cs typeface="Arial" panose="020B0604020202020204" pitchFamily="34" charset="0"/>
            </a:endParaRPr>
          </a:p>
        </p:txBody>
      </p:sp>
      <p:sp>
        <p:nvSpPr>
          <p:cNvPr id="122" name="テキスト ボックス 121"/>
          <p:cNvSpPr txBox="1"/>
          <p:nvPr/>
        </p:nvSpPr>
        <p:spPr>
          <a:xfrm>
            <a:off x="5986760" y="765865"/>
            <a:ext cx="3312368" cy="430887"/>
          </a:xfrm>
          <a:prstGeom prst="rect">
            <a:avLst/>
          </a:prstGeom>
          <a:noFill/>
        </p:spPr>
        <p:txBody>
          <a:bodyPr wrap="square" rtlCol="0">
            <a:spAutoFit/>
          </a:bodyPr>
          <a:lstStyle/>
          <a:p>
            <a:r>
              <a:rPr kumimoji="1" lang="en-US" altLang="ja-JP" sz="2200" dirty="0" smtClean="0">
                <a:solidFill>
                  <a:srgbClr val="0000FF"/>
                </a:solidFill>
                <a:latin typeface="Arial" panose="020B0604020202020204" pitchFamily="34" charset="0"/>
                <a:cs typeface="Arial" panose="020B0604020202020204" pitchFamily="34" charset="0"/>
              </a:rPr>
              <a:t>Omeprazole</a:t>
            </a:r>
            <a:r>
              <a:rPr lang="ja-JP" altLang="en-US" sz="2200" dirty="0">
                <a:solidFill>
                  <a:srgbClr val="0000FF"/>
                </a:solidFill>
                <a:latin typeface="Arial" panose="020B0604020202020204" pitchFamily="34" charset="0"/>
                <a:cs typeface="Arial" panose="020B0604020202020204" pitchFamily="34" charset="0"/>
              </a:rPr>
              <a:t>（</a:t>
            </a:r>
            <a:r>
              <a:rPr kumimoji="1" lang="en-US" altLang="ja-JP" sz="2200" dirty="0" smtClean="0">
                <a:solidFill>
                  <a:srgbClr val="0000FF"/>
                </a:solidFill>
                <a:latin typeface="Arial" panose="020B0604020202020204" pitchFamily="34" charset="0"/>
                <a:cs typeface="Arial" panose="020B0604020202020204" pitchFamily="34" charset="0"/>
              </a:rPr>
              <a:t>CYP2C19</a:t>
            </a:r>
            <a:r>
              <a:rPr lang="ja-JP" altLang="en-US" sz="2200" dirty="0" smtClean="0">
                <a:solidFill>
                  <a:srgbClr val="0000FF"/>
                </a:solidFill>
                <a:latin typeface="Arial" panose="020B0604020202020204" pitchFamily="34" charset="0"/>
                <a:cs typeface="Arial" panose="020B0604020202020204" pitchFamily="34" charset="0"/>
              </a:rPr>
              <a:t>）</a:t>
            </a:r>
            <a:endParaRPr kumimoji="1" lang="ja-JP" altLang="en-US" sz="2200" dirty="0">
              <a:solidFill>
                <a:srgbClr val="0000FF"/>
              </a:solidFill>
              <a:latin typeface="Arial" panose="020B0604020202020204" pitchFamily="34" charset="0"/>
              <a:cs typeface="Arial" panose="020B0604020202020204" pitchFamily="34" charset="0"/>
            </a:endParaRPr>
          </a:p>
        </p:txBody>
      </p:sp>
      <p:sp>
        <p:nvSpPr>
          <p:cNvPr id="123" name="テキスト ボックス 122"/>
          <p:cNvSpPr txBox="1"/>
          <p:nvPr/>
        </p:nvSpPr>
        <p:spPr>
          <a:xfrm>
            <a:off x="5040639" y="3789040"/>
            <a:ext cx="3456360" cy="430887"/>
          </a:xfrm>
          <a:prstGeom prst="rect">
            <a:avLst/>
          </a:prstGeom>
          <a:noFill/>
        </p:spPr>
        <p:txBody>
          <a:bodyPr wrap="square" rtlCol="0">
            <a:spAutoFit/>
          </a:bodyPr>
          <a:lstStyle/>
          <a:p>
            <a:r>
              <a:rPr kumimoji="1" lang="en-US" altLang="ja-JP" sz="2200" dirty="0" smtClean="0">
                <a:solidFill>
                  <a:srgbClr val="008000"/>
                </a:solidFill>
                <a:latin typeface="Arial" panose="020B0604020202020204" pitchFamily="34" charset="0"/>
                <a:cs typeface="Arial" panose="020B0604020202020204" pitchFamily="34" charset="0"/>
              </a:rPr>
              <a:t>Midazolam</a:t>
            </a:r>
            <a:r>
              <a:rPr kumimoji="1" lang="ja-JP" altLang="en-US" sz="2200" dirty="0" smtClean="0">
                <a:solidFill>
                  <a:srgbClr val="008000"/>
                </a:solidFill>
                <a:latin typeface="Arial" panose="020B0604020202020204" pitchFamily="34" charset="0"/>
                <a:cs typeface="Arial" panose="020B0604020202020204" pitchFamily="34" charset="0"/>
              </a:rPr>
              <a:t>（</a:t>
            </a:r>
            <a:r>
              <a:rPr kumimoji="1" lang="en-US" altLang="ja-JP" sz="2200" dirty="0" smtClean="0">
                <a:solidFill>
                  <a:srgbClr val="008000"/>
                </a:solidFill>
                <a:latin typeface="Arial" panose="020B0604020202020204" pitchFamily="34" charset="0"/>
                <a:cs typeface="Arial" panose="020B0604020202020204" pitchFamily="34" charset="0"/>
              </a:rPr>
              <a:t>CYP3A4</a:t>
            </a:r>
            <a:r>
              <a:rPr kumimoji="1" lang="ja-JP" altLang="en-US" sz="2200" dirty="0" smtClean="0">
                <a:solidFill>
                  <a:srgbClr val="008000"/>
                </a:solidFill>
                <a:latin typeface="Arial" panose="020B0604020202020204" pitchFamily="34" charset="0"/>
                <a:cs typeface="Arial" panose="020B0604020202020204" pitchFamily="34" charset="0"/>
              </a:rPr>
              <a:t>）</a:t>
            </a:r>
            <a:endParaRPr kumimoji="1" lang="ja-JP" altLang="en-US" sz="2200" dirty="0">
              <a:solidFill>
                <a:srgbClr val="008000"/>
              </a:solidFill>
              <a:latin typeface="Arial" panose="020B0604020202020204" pitchFamily="34" charset="0"/>
              <a:cs typeface="Arial" panose="020B0604020202020204" pitchFamily="34" charset="0"/>
            </a:endParaRPr>
          </a:p>
        </p:txBody>
      </p:sp>
      <p:sp>
        <p:nvSpPr>
          <p:cNvPr id="124" name="テキスト ボックス 123"/>
          <p:cNvSpPr txBox="1"/>
          <p:nvPr/>
        </p:nvSpPr>
        <p:spPr>
          <a:xfrm>
            <a:off x="961355" y="3789040"/>
            <a:ext cx="4185070" cy="430887"/>
          </a:xfrm>
          <a:prstGeom prst="rect">
            <a:avLst/>
          </a:prstGeom>
          <a:noFill/>
        </p:spPr>
        <p:txBody>
          <a:bodyPr wrap="square" rtlCol="0">
            <a:spAutoFit/>
          </a:bodyPr>
          <a:lstStyle/>
          <a:p>
            <a:r>
              <a:rPr lang="en-US" altLang="ja-JP" sz="2200" dirty="0" smtClean="0">
                <a:solidFill>
                  <a:srgbClr val="7030A0"/>
                </a:solidFill>
                <a:latin typeface="Arial" panose="020B0604020202020204" pitchFamily="34" charset="0"/>
                <a:cs typeface="Arial" panose="020B0604020202020204" pitchFamily="34" charset="0"/>
              </a:rPr>
              <a:t>Dextromethorphan</a:t>
            </a:r>
            <a:r>
              <a:rPr kumimoji="1" lang="ja-JP" altLang="en-US" sz="2200" dirty="0" smtClean="0">
                <a:solidFill>
                  <a:srgbClr val="7030A0"/>
                </a:solidFill>
                <a:latin typeface="Arial" panose="020B0604020202020204" pitchFamily="34" charset="0"/>
                <a:cs typeface="Arial" panose="020B0604020202020204" pitchFamily="34" charset="0"/>
              </a:rPr>
              <a:t>（</a:t>
            </a:r>
            <a:r>
              <a:rPr kumimoji="1" lang="en-US" altLang="ja-JP" sz="2200" dirty="0" smtClean="0">
                <a:solidFill>
                  <a:srgbClr val="7030A0"/>
                </a:solidFill>
                <a:latin typeface="Arial" panose="020B0604020202020204" pitchFamily="34" charset="0"/>
                <a:cs typeface="Arial" panose="020B0604020202020204" pitchFamily="34" charset="0"/>
              </a:rPr>
              <a:t>CYP2D6</a:t>
            </a:r>
            <a:r>
              <a:rPr kumimoji="1" lang="ja-JP" altLang="en-US" sz="2200" dirty="0" smtClean="0">
                <a:solidFill>
                  <a:srgbClr val="7030A0"/>
                </a:solidFill>
                <a:latin typeface="Arial" panose="020B0604020202020204" pitchFamily="34" charset="0"/>
                <a:cs typeface="Arial" panose="020B0604020202020204" pitchFamily="34" charset="0"/>
              </a:rPr>
              <a:t>）</a:t>
            </a:r>
            <a:endParaRPr kumimoji="1" lang="ja-JP" altLang="en-US" sz="2200" dirty="0">
              <a:solidFill>
                <a:srgbClr val="7030A0"/>
              </a:solidFill>
              <a:latin typeface="Arial" panose="020B0604020202020204" pitchFamily="34" charset="0"/>
              <a:cs typeface="Arial" panose="020B0604020202020204" pitchFamily="34" charset="0"/>
            </a:endParaRPr>
          </a:p>
        </p:txBody>
      </p:sp>
      <p:grpSp>
        <p:nvGrpSpPr>
          <p:cNvPr id="125" name="グループ化 124"/>
          <p:cNvGrpSpPr/>
          <p:nvPr/>
        </p:nvGrpSpPr>
        <p:grpSpPr>
          <a:xfrm>
            <a:off x="5169946" y="5886940"/>
            <a:ext cx="2410208" cy="246221"/>
            <a:chOff x="3450104" y="2058235"/>
            <a:chExt cx="2410208" cy="246221"/>
          </a:xfrm>
          <a:noFill/>
        </p:grpSpPr>
        <p:sp>
          <p:nvSpPr>
            <p:cNvPr id="126" name="テキスト ボックス 125"/>
            <p:cNvSpPr txBox="1"/>
            <p:nvPr/>
          </p:nvSpPr>
          <p:spPr>
            <a:xfrm>
              <a:off x="3450104" y="2058235"/>
              <a:ext cx="249002" cy="246221"/>
            </a:xfrm>
            <a:prstGeom prst="rect">
              <a:avLst/>
            </a:prstGeom>
            <a:grpFill/>
          </p:spPr>
          <p:txBody>
            <a:bodyPr wrap="square" rtlCol="0">
              <a:spAutoFit/>
            </a:bodyPr>
            <a:lstStyle/>
            <a:p>
              <a:r>
                <a:rPr lang="en-US" altLang="ja-JP" sz="1000" dirty="0" smtClean="0">
                  <a:latin typeface="Arial" panose="020B0604020202020204" pitchFamily="34" charset="0"/>
                  <a:ea typeface="ＭＳ Ｐゴシック" pitchFamily="50" charset="-128"/>
                  <a:cs typeface="Arial" panose="020B0604020202020204" pitchFamily="34" charset="0"/>
                </a:rPr>
                <a:t>0</a:t>
              </a:r>
            </a:p>
          </p:txBody>
        </p:sp>
        <p:sp>
          <p:nvSpPr>
            <p:cNvPr id="127" name="テキスト ボックス 126"/>
            <p:cNvSpPr txBox="1"/>
            <p:nvPr/>
          </p:nvSpPr>
          <p:spPr>
            <a:xfrm>
              <a:off x="3719202"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1</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128" name="テキスト ボックス 127"/>
            <p:cNvSpPr txBox="1"/>
            <p:nvPr/>
          </p:nvSpPr>
          <p:spPr>
            <a:xfrm>
              <a:off x="3991777"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2</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129" name="テキスト ボックス 128"/>
            <p:cNvSpPr txBox="1"/>
            <p:nvPr/>
          </p:nvSpPr>
          <p:spPr>
            <a:xfrm>
              <a:off x="4256498"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3</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130" name="テキスト ボックス 129"/>
            <p:cNvSpPr txBox="1"/>
            <p:nvPr/>
          </p:nvSpPr>
          <p:spPr>
            <a:xfrm>
              <a:off x="4526690" y="2058235"/>
              <a:ext cx="249002" cy="246221"/>
            </a:xfrm>
            <a:prstGeom prst="rect">
              <a:avLst/>
            </a:prstGeom>
            <a:grpFill/>
          </p:spPr>
          <p:txBody>
            <a:bodyPr wrap="square" rtlCol="0">
              <a:spAutoFit/>
            </a:bodyPr>
            <a:lstStyle/>
            <a:p>
              <a:pPr algn="ctr"/>
              <a:r>
                <a:rPr lang="en-US" altLang="ja-JP" sz="1000" dirty="0">
                  <a:latin typeface="Arial" panose="020B0604020202020204" pitchFamily="34" charset="0"/>
                  <a:ea typeface="ＭＳ Ｐゴシック" pitchFamily="50" charset="-128"/>
                  <a:cs typeface="Arial" panose="020B0604020202020204" pitchFamily="34" charset="0"/>
                </a:rPr>
                <a:t>4</a:t>
              </a:r>
              <a:endParaRPr lang="en-US" altLang="ja-JP" sz="1000" dirty="0" smtClean="0">
                <a:latin typeface="Arial" panose="020B0604020202020204" pitchFamily="34" charset="0"/>
                <a:ea typeface="ＭＳ Ｐゴシック" pitchFamily="50" charset="-128"/>
                <a:cs typeface="Arial" panose="020B0604020202020204" pitchFamily="34" charset="0"/>
              </a:endParaRPr>
            </a:p>
          </p:txBody>
        </p:sp>
        <p:sp>
          <p:nvSpPr>
            <p:cNvPr id="131" name="テキスト ボックス 130"/>
            <p:cNvSpPr txBox="1"/>
            <p:nvPr/>
          </p:nvSpPr>
          <p:spPr>
            <a:xfrm>
              <a:off x="4801500"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5</a:t>
              </a:r>
            </a:p>
          </p:txBody>
        </p:sp>
        <p:sp>
          <p:nvSpPr>
            <p:cNvPr id="132" name="テキスト ボックス 131"/>
            <p:cNvSpPr txBox="1"/>
            <p:nvPr/>
          </p:nvSpPr>
          <p:spPr>
            <a:xfrm>
              <a:off x="5072269"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6</a:t>
              </a:r>
            </a:p>
          </p:txBody>
        </p:sp>
        <p:sp>
          <p:nvSpPr>
            <p:cNvPr id="133" name="テキスト ボックス 132"/>
            <p:cNvSpPr txBox="1"/>
            <p:nvPr/>
          </p:nvSpPr>
          <p:spPr>
            <a:xfrm>
              <a:off x="5340459"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7</a:t>
              </a:r>
            </a:p>
          </p:txBody>
        </p:sp>
        <p:sp>
          <p:nvSpPr>
            <p:cNvPr id="134" name="テキスト ボックス 133"/>
            <p:cNvSpPr txBox="1"/>
            <p:nvPr/>
          </p:nvSpPr>
          <p:spPr>
            <a:xfrm>
              <a:off x="5611310" y="2058235"/>
              <a:ext cx="249002" cy="246221"/>
            </a:xfrm>
            <a:prstGeom prst="rect">
              <a:avLst/>
            </a:prstGeom>
            <a:grpFill/>
          </p:spPr>
          <p:txBody>
            <a:bodyPr wrap="square" rtlCol="0">
              <a:spAutoFit/>
            </a:bodyPr>
            <a:lstStyle/>
            <a:p>
              <a:pPr algn="ctr"/>
              <a:r>
                <a:rPr lang="en-US" altLang="ja-JP" sz="1000" dirty="0" smtClean="0">
                  <a:latin typeface="Arial" panose="020B0604020202020204" pitchFamily="34" charset="0"/>
                  <a:ea typeface="ＭＳ Ｐゴシック" pitchFamily="50" charset="-128"/>
                  <a:cs typeface="Arial" panose="020B0604020202020204" pitchFamily="34" charset="0"/>
                </a:rPr>
                <a:t>8</a:t>
              </a:r>
            </a:p>
          </p:txBody>
        </p:sp>
      </p:grpSp>
      <p:sp>
        <p:nvSpPr>
          <p:cNvPr id="135" name="テキスト ボックス 134"/>
          <p:cNvSpPr txBox="1"/>
          <p:nvPr/>
        </p:nvSpPr>
        <p:spPr>
          <a:xfrm>
            <a:off x="6505182" y="4177655"/>
            <a:ext cx="1337182" cy="1277273"/>
          </a:xfrm>
          <a:prstGeom prst="rect">
            <a:avLst/>
          </a:prstGeom>
          <a:solidFill>
            <a:schemeClr val="bg1"/>
          </a:solidFill>
        </p:spPr>
        <p:txBody>
          <a:bodyPr wrap="square" rtlCol="0">
            <a:spAutoFit/>
          </a:bodyPr>
          <a:lstStyle/>
          <a:p>
            <a:endParaRPr lang="en-US" altLang="ja-JP" sz="1100" dirty="0" smtClean="0">
              <a:latin typeface="Arial" panose="020B0604020202020204" pitchFamily="34" charset="0"/>
              <a:cs typeface="Arial" panose="020B0604020202020204" pitchFamily="34" charset="0"/>
            </a:endParaRPr>
          </a:p>
          <a:p>
            <a:endParaRPr lang="en-US" altLang="ja-JP" sz="1100" dirty="0">
              <a:latin typeface="Arial" panose="020B0604020202020204" pitchFamily="34" charset="0"/>
              <a:cs typeface="Arial" panose="020B0604020202020204" pitchFamily="34" charset="0"/>
            </a:endParaRPr>
          </a:p>
          <a:p>
            <a:endParaRPr lang="en-US" altLang="ja-JP" sz="1100" dirty="0" smtClean="0">
              <a:latin typeface="Arial" panose="020B0604020202020204" pitchFamily="34" charset="0"/>
              <a:cs typeface="Arial" panose="020B0604020202020204" pitchFamily="34" charset="0"/>
            </a:endParaRPr>
          </a:p>
          <a:p>
            <a:endParaRPr lang="en-US" altLang="ja-JP" sz="1100" dirty="0">
              <a:latin typeface="Arial" panose="020B0604020202020204" pitchFamily="34" charset="0"/>
              <a:cs typeface="Arial" panose="020B0604020202020204" pitchFamily="34" charset="0"/>
            </a:endParaRPr>
          </a:p>
          <a:p>
            <a:endParaRPr lang="en-US" altLang="ja-JP" sz="1100" dirty="0" smtClean="0">
              <a:latin typeface="Arial" panose="020B0604020202020204" pitchFamily="34" charset="0"/>
              <a:cs typeface="Arial" panose="020B0604020202020204" pitchFamily="34" charset="0"/>
            </a:endParaRPr>
          </a:p>
          <a:p>
            <a:endParaRPr lang="en-US" altLang="ja-JP" sz="1100" dirty="0">
              <a:latin typeface="Arial" panose="020B0604020202020204" pitchFamily="34" charset="0"/>
              <a:cs typeface="Arial" panose="020B0604020202020204" pitchFamily="34" charset="0"/>
            </a:endParaRPr>
          </a:p>
          <a:p>
            <a:r>
              <a:rPr lang="en-US" altLang="ja-JP" sz="1100" dirty="0" smtClean="0">
                <a:latin typeface="Arial" panose="020B0604020202020204" pitchFamily="34" charset="0"/>
                <a:cs typeface="Arial" panose="020B0604020202020204" pitchFamily="34" charset="0"/>
              </a:rPr>
              <a:t>Midazolam</a:t>
            </a:r>
            <a:endParaRPr kumimoji="1" lang="ja-JP" altLang="en-US" sz="1100" dirty="0">
              <a:latin typeface="Arial" panose="020B0604020202020204" pitchFamily="34" charset="0"/>
              <a:cs typeface="Arial" panose="020B0604020202020204" pitchFamily="34" charset="0"/>
            </a:endParaRPr>
          </a:p>
        </p:txBody>
      </p:sp>
      <p:sp>
        <p:nvSpPr>
          <p:cNvPr id="136" name="テキスト ボックス 135"/>
          <p:cNvSpPr txBox="1"/>
          <p:nvPr/>
        </p:nvSpPr>
        <p:spPr>
          <a:xfrm>
            <a:off x="7531829" y="5640719"/>
            <a:ext cx="2296755" cy="261610"/>
          </a:xfrm>
          <a:prstGeom prst="rect">
            <a:avLst/>
          </a:prstGeom>
          <a:noFill/>
        </p:spPr>
        <p:txBody>
          <a:bodyPr wrap="square" rtlCol="0">
            <a:spAutoFit/>
          </a:bodyPr>
          <a:lstStyle/>
          <a:p>
            <a:r>
              <a:rPr lang="en-US" altLang="ja-JP" sz="1100" dirty="0" smtClean="0">
                <a:latin typeface="Arial" panose="020B0604020202020204" pitchFamily="34" charset="0"/>
                <a:cs typeface="Arial" panose="020B0604020202020204" pitchFamily="34" charset="0"/>
              </a:rPr>
              <a:t>1</a:t>
            </a:r>
            <a:r>
              <a:rPr lang="en-US" altLang="ja-JP" sz="1100" dirty="0" smtClean="0">
                <a:latin typeface="Arial" panose="020B0604020202020204" pitchFamily="34" charset="0"/>
                <a:cs typeface="Arial" panose="020B0604020202020204" pitchFamily="34" charset="0"/>
                <a:sym typeface="Symbol"/>
              </a:rPr>
              <a:t>′</a:t>
            </a:r>
            <a:r>
              <a:rPr lang="en-US" altLang="ja-JP" sz="1100" dirty="0" smtClean="0">
                <a:latin typeface="Arial" panose="020B0604020202020204" pitchFamily="34" charset="0"/>
                <a:cs typeface="Arial" panose="020B0604020202020204" pitchFamily="34" charset="0"/>
              </a:rPr>
              <a:t>-hydroxy</a:t>
            </a:r>
            <a:r>
              <a:rPr lang="ja-JP" altLang="en-US" sz="1100" dirty="0" smtClean="0">
                <a:latin typeface="Arial" panose="020B0604020202020204" pitchFamily="34" charset="0"/>
                <a:cs typeface="Arial" panose="020B0604020202020204" pitchFamily="34" charset="0"/>
              </a:rPr>
              <a:t> </a:t>
            </a:r>
            <a:r>
              <a:rPr lang="en-US" altLang="ja-JP" sz="1100" dirty="0" smtClean="0">
                <a:latin typeface="Arial" panose="020B0604020202020204" pitchFamily="34" charset="0"/>
                <a:cs typeface="Arial" panose="020B0604020202020204" pitchFamily="34" charset="0"/>
              </a:rPr>
              <a:t>midazolam</a:t>
            </a:r>
            <a:endParaRPr kumimoji="1" lang="ja-JP" altLang="en-US" sz="1100" dirty="0">
              <a:latin typeface="Arial" panose="020B0604020202020204" pitchFamily="34" charset="0"/>
              <a:cs typeface="Arial" panose="020B0604020202020204" pitchFamily="34" charset="0"/>
            </a:endParaRPr>
          </a:p>
        </p:txBody>
      </p:sp>
      <p:sp>
        <p:nvSpPr>
          <p:cNvPr id="137" name="テキスト ボックス 136"/>
          <p:cNvSpPr txBox="1"/>
          <p:nvPr/>
        </p:nvSpPr>
        <p:spPr>
          <a:xfrm rot="16200000">
            <a:off x="1471825" y="2276091"/>
            <a:ext cx="3150168" cy="307778"/>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Plasma concentration (</a:t>
            </a:r>
            <a:r>
              <a:rPr kumimoji="1" lang="en-US" altLang="ja-JP" sz="1400" dirty="0" err="1" smtClean="0">
                <a:latin typeface="Arial" panose="020B0604020202020204" pitchFamily="34" charset="0"/>
                <a:ea typeface="ＭＳ Ｐゴシック" pitchFamily="50" charset="-128"/>
                <a:cs typeface="Arial" panose="020B0604020202020204" pitchFamily="34" charset="0"/>
              </a:rPr>
              <a:t>ng</a:t>
            </a:r>
            <a:r>
              <a:rPr kumimoji="1" lang="en-US" altLang="ja-JP" sz="1400" dirty="0" smtClean="0">
                <a:latin typeface="Arial" panose="020B0604020202020204" pitchFamily="34" charset="0"/>
                <a:ea typeface="ＭＳ Ｐゴシック" pitchFamily="50" charset="-128"/>
                <a:cs typeface="Arial" panose="020B0604020202020204" pitchFamily="34" charset="0"/>
              </a:rPr>
              <a:t>/mL)</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sp>
        <p:nvSpPr>
          <p:cNvPr id="140" name="テキスト ボックス 139"/>
          <p:cNvSpPr txBox="1"/>
          <p:nvPr/>
        </p:nvSpPr>
        <p:spPr>
          <a:xfrm rot="16200000">
            <a:off x="4643227" y="2257908"/>
            <a:ext cx="3150168" cy="307778"/>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Plasma concentration (</a:t>
            </a:r>
            <a:r>
              <a:rPr kumimoji="1" lang="en-US" altLang="ja-JP" sz="1400" dirty="0" err="1" smtClean="0">
                <a:latin typeface="Arial" panose="020B0604020202020204" pitchFamily="34" charset="0"/>
                <a:ea typeface="ＭＳ Ｐゴシック" pitchFamily="50" charset="-128"/>
                <a:cs typeface="Arial" panose="020B0604020202020204" pitchFamily="34" charset="0"/>
              </a:rPr>
              <a:t>ng</a:t>
            </a:r>
            <a:r>
              <a:rPr kumimoji="1" lang="en-US" altLang="ja-JP" sz="1400" dirty="0" smtClean="0">
                <a:latin typeface="Arial" panose="020B0604020202020204" pitchFamily="34" charset="0"/>
                <a:ea typeface="ＭＳ Ｐゴシック" pitchFamily="50" charset="-128"/>
                <a:cs typeface="Arial" panose="020B0604020202020204" pitchFamily="34" charset="0"/>
              </a:rPr>
              <a:t>/mL)</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sp>
        <p:nvSpPr>
          <p:cNvPr id="141" name="テキスト ボックス 140"/>
          <p:cNvSpPr txBox="1"/>
          <p:nvPr/>
        </p:nvSpPr>
        <p:spPr>
          <a:xfrm rot="16200000">
            <a:off x="3363162" y="4968773"/>
            <a:ext cx="3150168" cy="307778"/>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Plasma concentration (</a:t>
            </a:r>
            <a:r>
              <a:rPr kumimoji="1" lang="en-US" altLang="ja-JP" sz="1400" dirty="0" err="1" smtClean="0">
                <a:latin typeface="Arial" panose="020B0604020202020204" pitchFamily="34" charset="0"/>
                <a:ea typeface="ＭＳ Ｐゴシック" pitchFamily="50" charset="-128"/>
                <a:cs typeface="Arial" panose="020B0604020202020204" pitchFamily="34" charset="0"/>
              </a:rPr>
              <a:t>ng</a:t>
            </a:r>
            <a:r>
              <a:rPr kumimoji="1" lang="en-US" altLang="ja-JP" sz="1400" dirty="0" smtClean="0">
                <a:latin typeface="Arial" panose="020B0604020202020204" pitchFamily="34" charset="0"/>
                <a:ea typeface="ＭＳ Ｐゴシック" pitchFamily="50" charset="-128"/>
                <a:cs typeface="Arial" panose="020B0604020202020204" pitchFamily="34" charset="0"/>
              </a:rPr>
              <a:t>/mL)</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sp>
        <p:nvSpPr>
          <p:cNvPr id="119" name="テキスト ボックス 118"/>
          <p:cNvSpPr txBox="1"/>
          <p:nvPr/>
        </p:nvSpPr>
        <p:spPr>
          <a:xfrm>
            <a:off x="7568371" y="6249142"/>
            <a:ext cx="1340432" cy="276999"/>
          </a:xfrm>
          <a:prstGeom prst="rect">
            <a:avLst/>
          </a:prstGeom>
          <a:noFill/>
        </p:spPr>
        <p:txBody>
          <a:bodyPr wrap="none" rtlCol="0">
            <a:spAutoFit/>
          </a:bodyPr>
          <a:lstStyle/>
          <a:p>
            <a:r>
              <a:rPr kumimoji="1" lang="en-US" altLang="ja-JP" sz="1200" dirty="0" err="1" smtClean="0">
                <a:latin typeface="Arial" pitchFamily="34" charset="0"/>
                <a:ea typeface="ＭＳ Ｐゴシック" pitchFamily="50" charset="-128"/>
              </a:rPr>
              <a:t>mean±SD</a:t>
            </a:r>
            <a:r>
              <a:rPr kumimoji="1" lang="en-US" altLang="ja-JP" sz="1200" dirty="0" smtClean="0">
                <a:latin typeface="Arial" pitchFamily="34" charset="0"/>
                <a:ea typeface="ＭＳ Ｐゴシック" pitchFamily="50" charset="-128"/>
              </a:rPr>
              <a:t> (n=4)</a:t>
            </a:r>
            <a:endParaRPr kumimoji="1" lang="ja-JP" altLang="en-US" sz="1200" dirty="0">
              <a:latin typeface="Arial" pitchFamily="34" charset="0"/>
              <a:ea typeface="ＭＳ Ｐゴシック" pitchFamily="50" charset="-128"/>
            </a:endParaRPr>
          </a:p>
        </p:txBody>
      </p:sp>
      <p:sp>
        <p:nvSpPr>
          <p:cNvPr id="14" name="テキスト ボックス 13"/>
          <p:cNvSpPr txBox="1"/>
          <p:nvPr/>
        </p:nvSpPr>
        <p:spPr>
          <a:xfrm>
            <a:off x="1726969" y="1491287"/>
            <a:ext cx="829800" cy="430887"/>
          </a:xfrm>
          <a:prstGeom prst="rect">
            <a:avLst/>
          </a:prstGeom>
          <a:solidFill>
            <a:schemeClr val="bg1"/>
          </a:solidFill>
        </p:spPr>
        <p:txBody>
          <a:bodyPr wrap="square" rtlCol="0">
            <a:spAutoFit/>
          </a:bodyPr>
          <a:lstStyle/>
          <a:p>
            <a:endParaRPr kumimoji="1" lang="en-US" altLang="ja-JP" sz="1100" dirty="0" smtClean="0">
              <a:latin typeface="Arial" panose="020B0604020202020204" pitchFamily="34" charset="0"/>
              <a:cs typeface="Arial" panose="020B0604020202020204" pitchFamily="34" charset="0"/>
            </a:endParaRPr>
          </a:p>
          <a:p>
            <a:r>
              <a:rPr kumimoji="1" lang="en-US" altLang="ja-JP" sz="1100" dirty="0" smtClean="0">
                <a:latin typeface="Arial" panose="020B0604020202020204" pitchFamily="34" charset="0"/>
                <a:cs typeface="Arial" panose="020B0604020202020204" pitchFamily="34" charset="0"/>
              </a:rPr>
              <a:t>Caffeine</a:t>
            </a:r>
            <a:endParaRPr kumimoji="1" lang="ja-JP" altLang="en-US" sz="1100" dirty="0">
              <a:latin typeface="Arial" panose="020B0604020202020204" pitchFamily="34" charset="0"/>
              <a:cs typeface="Arial" panose="020B0604020202020204" pitchFamily="34" charset="0"/>
            </a:endParaRPr>
          </a:p>
        </p:txBody>
      </p:sp>
      <p:sp>
        <p:nvSpPr>
          <p:cNvPr id="138" name="テキスト ボックス 137"/>
          <p:cNvSpPr txBox="1"/>
          <p:nvPr/>
        </p:nvSpPr>
        <p:spPr>
          <a:xfrm>
            <a:off x="1640353" y="5135"/>
            <a:ext cx="5882316" cy="615553"/>
          </a:xfrm>
          <a:prstGeom prst="rect">
            <a:avLst/>
          </a:prstGeom>
          <a:noFill/>
        </p:spPr>
        <p:txBody>
          <a:bodyPr wrap="none" rtlCol="0">
            <a:spAutoFit/>
          </a:bodyPr>
          <a:lstStyle/>
          <a:p>
            <a:pPr algn="ctr"/>
            <a:r>
              <a:rPr lang="en-US" altLang="ja-JP" sz="3400" b="1" dirty="0" smtClean="0">
                <a:solidFill>
                  <a:schemeClr val="tx2"/>
                </a:solidFill>
              </a:rPr>
              <a:t>Clinical application of the assay</a:t>
            </a:r>
            <a:endParaRPr kumimoji="1" lang="ja-JP" altLang="en-US" sz="3400" b="1" dirty="0">
              <a:solidFill>
                <a:schemeClr val="tx2"/>
              </a:solidFill>
            </a:endParaRPr>
          </a:p>
        </p:txBody>
      </p:sp>
      <p:sp>
        <p:nvSpPr>
          <p:cNvPr id="139" name="正方形/長方形 138"/>
          <p:cNvSpPr/>
          <p:nvPr/>
        </p:nvSpPr>
        <p:spPr>
          <a:xfrm>
            <a:off x="72496" y="573013"/>
            <a:ext cx="8964000" cy="7200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a:latin typeface="Arial" pitchFamily="34" charset="0"/>
            </a:endParaRPr>
          </a:p>
        </p:txBody>
      </p:sp>
      <p:sp>
        <p:nvSpPr>
          <p:cNvPr id="142" name="テキスト ボックス 141"/>
          <p:cNvSpPr txBox="1"/>
          <p:nvPr/>
        </p:nvSpPr>
        <p:spPr>
          <a:xfrm>
            <a:off x="5964853" y="6556919"/>
            <a:ext cx="3167660" cy="276999"/>
          </a:xfrm>
          <a:prstGeom prst="rect">
            <a:avLst/>
          </a:prstGeom>
          <a:noFill/>
        </p:spPr>
        <p:txBody>
          <a:bodyPr wrap="square" rtlCol="0">
            <a:spAutoFit/>
          </a:bodyPr>
          <a:lstStyle/>
          <a:p>
            <a:r>
              <a:rPr lang="en-US" altLang="ja-JP" sz="1200" b="1" i="1" dirty="0" smtClean="0">
                <a:latin typeface="Times New Roman" pitchFamily="18" charset="0"/>
                <a:cs typeface="Times New Roman" pitchFamily="18" charset="0"/>
              </a:rPr>
              <a:t>Biol</a:t>
            </a:r>
            <a:r>
              <a:rPr lang="en-US" altLang="ja-JP" sz="1200" b="1" i="1" dirty="0">
                <a:latin typeface="Times New Roman" pitchFamily="18" charset="0"/>
                <a:cs typeface="Times New Roman" pitchFamily="18" charset="0"/>
              </a:rPr>
              <a:t>. Pharm. Bull. </a:t>
            </a:r>
            <a:r>
              <a:rPr lang="en-US" altLang="ja-JP" sz="1200" b="1" i="1" dirty="0" smtClean="0">
                <a:latin typeface="Times New Roman" pitchFamily="18" charset="0"/>
                <a:cs typeface="Times New Roman" pitchFamily="18" charset="0"/>
              </a:rPr>
              <a:t>37: </a:t>
            </a:r>
            <a:r>
              <a:rPr lang="en-US" altLang="ja-JP" sz="1200" b="1" i="1" dirty="0">
                <a:latin typeface="Times New Roman" pitchFamily="18" charset="0"/>
                <a:cs typeface="Times New Roman" pitchFamily="18" charset="0"/>
              </a:rPr>
              <a:t>18–25 (2014</a:t>
            </a:r>
            <a:r>
              <a:rPr lang="en-US" altLang="ja-JP" sz="1200" b="1" i="1" dirty="0" smtClean="0">
                <a:latin typeface="Times New Roman" pitchFamily="18" charset="0"/>
                <a:cs typeface="Times New Roman" pitchFamily="18" charset="0"/>
              </a:rPr>
              <a:t>)</a:t>
            </a:r>
            <a:endParaRPr kumimoji="1" lang="en-US" altLang="ja-JP" sz="1200" b="1"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667188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510188" y="293167"/>
            <a:ext cx="2004844" cy="615553"/>
          </a:xfrm>
          <a:prstGeom prst="rect">
            <a:avLst/>
          </a:prstGeom>
          <a:noFill/>
        </p:spPr>
        <p:txBody>
          <a:bodyPr wrap="none" rtlCol="0">
            <a:spAutoFit/>
          </a:bodyPr>
          <a:lstStyle/>
          <a:p>
            <a:pPr algn="ctr"/>
            <a:r>
              <a:rPr lang="en-US" altLang="ja-JP" sz="3400" b="1" dirty="0">
                <a:solidFill>
                  <a:schemeClr val="tx2"/>
                </a:solidFill>
              </a:rPr>
              <a:t> </a:t>
            </a:r>
            <a:r>
              <a:rPr lang="en-US" altLang="ja-JP" sz="3400" b="1" dirty="0" smtClean="0">
                <a:solidFill>
                  <a:schemeClr val="tx2"/>
                </a:solidFill>
              </a:rPr>
              <a:t>Objective</a:t>
            </a:r>
            <a:endParaRPr kumimoji="1" lang="ja-JP" altLang="en-US" sz="3400" b="1" dirty="0">
              <a:solidFill>
                <a:schemeClr val="tx2"/>
              </a:solidFill>
            </a:endParaRPr>
          </a:p>
        </p:txBody>
      </p:sp>
      <p:sp>
        <p:nvSpPr>
          <p:cNvPr id="10" name="正方形/長方形 9"/>
          <p:cNvSpPr/>
          <p:nvPr/>
        </p:nvSpPr>
        <p:spPr>
          <a:xfrm>
            <a:off x="1187624" y="836712"/>
            <a:ext cx="7020000" cy="7200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a:latin typeface="Arial" pitchFamily="34" charset="0"/>
            </a:endParaRPr>
          </a:p>
        </p:txBody>
      </p:sp>
      <p:sp>
        <p:nvSpPr>
          <p:cNvPr id="12" name="テキスト ボックス 11"/>
          <p:cNvSpPr txBox="1"/>
          <p:nvPr/>
        </p:nvSpPr>
        <p:spPr>
          <a:xfrm>
            <a:off x="276649" y="1844824"/>
            <a:ext cx="8615831" cy="3785652"/>
          </a:xfrm>
          <a:prstGeom prst="rect">
            <a:avLst/>
          </a:prstGeom>
          <a:noFill/>
        </p:spPr>
        <p:txBody>
          <a:bodyPr wrap="square" rtlCol="0">
            <a:spAutoFit/>
          </a:bodyPr>
          <a:lstStyle/>
          <a:p>
            <a:pPr marL="514350" indent="-514350" algn="just">
              <a:lnSpc>
                <a:spcPts val="3000"/>
              </a:lnSpc>
              <a:spcBef>
                <a:spcPts val="1800"/>
              </a:spcBef>
              <a:buFont typeface="+mj-lt"/>
              <a:buAutoNum type="arabicPeriod"/>
            </a:pPr>
            <a:r>
              <a:rPr lang="en-US" altLang="ja-JP" sz="2800" b="1" dirty="0" smtClean="0">
                <a:solidFill>
                  <a:schemeClr val="bg1">
                    <a:lumMod val="50000"/>
                  </a:schemeClr>
                </a:solidFill>
                <a:latin typeface="Arial" pitchFamily="34" charset="0"/>
                <a:cs typeface="Arial" pitchFamily="34" charset="0"/>
              </a:rPr>
              <a:t>to develop </a:t>
            </a:r>
            <a:r>
              <a:rPr lang="en-US" altLang="ja-JP" sz="2800" b="1" dirty="0">
                <a:solidFill>
                  <a:schemeClr val="bg1">
                    <a:lumMod val="50000"/>
                  </a:schemeClr>
                </a:solidFill>
                <a:latin typeface="Arial" pitchFamily="34" charset="0"/>
                <a:cs typeface="Arial" pitchFamily="34" charset="0"/>
              </a:rPr>
              <a:t>and </a:t>
            </a:r>
            <a:r>
              <a:rPr lang="en-US" altLang="ja-JP" sz="2800" b="1" dirty="0" smtClean="0">
                <a:solidFill>
                  <a:schemeClr val="bg1">
                    <a:lumMod val="50000"/>
                  </a:schemeClr>
                </a:solidFill>
                <a:latin typeface="Arial" pitchFamily="34" charset="0"/>
                <a:cs typeface="Arial" pitchFamily="34" charset="0"/>
              </a:rPr>
              <a:t>validate </a:t>
            </a:r>
            <a:r>
              <a:rPr lang="en-US" altLang="ja-JP" sz="2800" b="1" dirty="0">
                <a:solidFill>
                  <a:schemeClr val="bg1">
                    <a:lumMod val="50000"/>
                  </a:schemeClr>
                </a:solidFill>
                <a:latin typeface="Arial" pitchFamily="34" charset="0"/>
                <a:cs typeface="Arial" pitchFamily="34" charset="0"/>
              </a:rPr>
              <a:t>a rapid and selective </a:t>
            </a:r>
            <a:r>
              <a:rPr lang="en-US" altLang="ja-JP" sz="2800" b="1" dirty="0" smtClean="0">
                <a:solidFill>
                  <a:schemeClr val="bg1">
                    <a:lumMod val="50000"/>
                  </a:schemeClr>
                </a:solidFill>
                <a:latin typeface="Arial" pitchFamily="34" charset="0"/>
                <a:cs typeface="Arial" pitchFamily="34" charset="0"/>
              </a:rPr>
              <a:t>LC-MS/MS </a:t>
            </a:r>
            <a:r>
              <a:rPr lang="en-US" altLang="ja-JP" sz="2800" b="1" dirty="0">
                <a:solidFill>
                  <a:schemeClr val="bg1">
                    <a:lumMod val="50000"/>
                  </a:schemeClr>
                </a:solidFill>
                <a:latin typeface="Arial" pitchFamily="34" charset="0"/>
                <a:cs typeface="Arial" pitchFamily="34" charset="0"/>
              </a:rPr>
              <a:t>method to determine the plasma concentrations of 5 CYP probe drugs and </a:t>
            </a:r>
            <a:r>
              <a:rPr lang="en-US" altLang="ja-JP" sz="2800" b="1" dirty="0" smtClean="0">
                <a:solidFill>
                  <a:schemeClr val="bg1">
                    <a:lumMod val="50000"/>
                  </a:schemeClr>
                </a:solidFill>
                <a:latin typeface="Arial" pitchFamily="34" charset="0"/>
                <a:cs typeface="Arial" pitchFamily="34" charset="0"/>
              </a:rPr>
              <a:t>by </a:t>
            </a:r>
            <a:r>
              <a:rPr lang="en-US" altLang="ja-JP" sz="2800" b="1" dirty="0">
                <a:solidFill>
                  <a:schemeClr val="bg1">
                    <a:lumMod val="50000"/>
                  </a:schemeClr>
                </a:solidFill>
                <a:latin typeface="Arial" pitchFamily="34" charset="0"/>
                <a:cs typeface="Arial" pitchFamily="34" charset="0"/>
              </a:rPr>
              <a:t>a single-step extraction followed by a single LC-MS/MS run. </a:t>
            </a:r>
            <a:endParaRPr lang="en-US" altLang="ja-JP" sz="2800" b="1" dirty="0" smtClean="0">
              <a:solidFill>
                <a:schemeClr val="bg1">
                  <a:lumMod val="50000"/>
                </a:schemeClr>
              </a:solidFill>
              <a:latin typeface="Arial" pitchFamily="34" charset="0"/>
              <a:cs typeface="Arial" pitchFamily="34" charset="0"/>
            </a:endParaRPr>
          </a:p>
          <a:p>
            <a:pPr marL="514350" indent="-514350" algn="just">
              <a:lnSpc>
                <a:spcPts val="3000"/>
              </a:lnSpc>
              <a:spcBef>
                <a:spcPts val="1800"/>
              </a:spcBef>
              <a:buFont typeface="+mj-lt"/>
              <a:buAutoNum type="arabicPeriod"/>
            </a:pPr>
            <a:r>
              <a:rPr lang="en-US" altLang="ja-JP" sz="2800" b="1" dirty="0" smtClean="0">
                <a:latin typeface="Arial" pitchFamily="34" charset="0"/>
                <a:cs typeface="Arial" pitchFamily="34" charset="0"/>
              </a:rPr>
              <a:t>to clarify </a:t>
            </a:r>
            <a:r>
              <a:rPr lang="en-US" altLang="ja-JP" sz="2800" b="1" dirty="0">
                <a:latin typeface="Arial" pitchFamily="34" charset="0"/>
                <a:cs typeface="Arial" pitchFamily="34" charset="0"/>
              </a:rPr>
              <a:t>the chronological changes in rifampicin-induced CYP </a:t>
            </a:r>
            <a:r>
              <a:rPr lang="en-US" altLang="ja-JP" sz="2800" b="1" dirty="0" smtClean="0">
                <a:latin typeface="Arial" pitchFamily="34" charset="0"/>
                <a:cs typeface="Arial" pitchFamily="34" charset="0"/>
              </a:rPr>
              <a:t>activity </a:t>
            </a:r>
            <a:r>
              <a:rPr lang="en-US" altLang="ja-JP" sz="2800" b="1" dirty="0">
                <a:latin typeface="Arial" pitchFamily="34" charset="0"/>
                <a:cs typeface="Arial" pitchFamily="34" charset="0"/>
              </a:rPr>
              <a:t>after rifampicin </a:t>
            </a:r>
            <a:r>
              <a:rPr lang="en-US" altLang="ja-JP" sz="2800" b="1" dirty="0" smtClean="0">
                <a:latin typeface="Arial" pitchFamily="34" charset="0"/>
                <a:cs typeface="Arial" pitchFamily="34" charset="0"/>
              </a:rPr>
              <a:t>discontinuation, using the Cocktail method.</a:t>
            </a:r>
            <a:endParaRPr lang="ja-JP" altLang="en-US" sz="2800" b="1" dirty="0">
              <a:latin typeface="Arial" pitchFamily="34" charset="0"/>
              <a:cs typeface="Arial" pitchFamily="34" charset="0"/>
            </a:endParaRPr>
          </a:p>
        </p:txBody>
      </p:sp>
      <p:sp>
        <p:nvSpPr>
          <p:cNvPr id="13" name="テキスト ボックス 12"/>
          <p:cNvSpPr txBox="1"/>
          <p:nvPr/>
        </p:nvSpPr>
        <p:spPr>
          <a:xfrm>
            <a:off x="106963" y="1213738"/>
            <a:ext cx="8930074" cy="477054"/>
          </a:xfrm>
          <a:prstGeom prst="rect">
            <a:avLst/>
          </a:prstGeom>
          <a:noFill/>
          <a:ln>
            <a:noFill/>
          </a:ln>
        </p:spPr>
        <p:txBody>
          <a:bodyPr wrap="square" rtlCol="0">
            <a:spAutoFit/>
          </a:bodyPr>
          <a:lstStyle/>
          <a:p>
            <a:pPr>
              <a:lnSpc>
                <a:spcPts val="3000"/>
              </a:lnSpc>
            </a:pPr>
            <a:r>
              <a:rPr lang="en-US" altLang="ja-JP" sz="3200" b="1" i="1" dirty="0" smtClean="0">
                <a:latin typeface="Times New Roman" panose="02020603050405020304" pitchFamily="18" charset="0"/>
                <a:cs typeface="Times New Roman" panose="02020603050405020304" pitchFamily="18" charset="0"/>
              </a:rPr>
              <a:t>In this study, we aimed</a:t>
            </a:r>
            <a:endParaRPr lang="ja-JP" alt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163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89"/>
          <p:cNvSpPr txBox="1">
            <a:spLocks noChangeArrowheads="1"/>
          </p:cNvSpPr>
          <p:nvPr/>
        </p:nvSpPr>
        <p:spPr bwMode="auto">
          <a:xfrm>
            <a:off x="-36512" y="3696629"/>
            <a:ext cx="1344149" cy="584775"/>
          </a:xfrm>
          <a:prstGeom prst="rect">
            <a:avLst/>
          </a:prstGeom>
          <a:noFill/>
          <a:ln w="9525">
            <a:noFill/>
            <a:miter lim="800000"/>
            <a:headEnd/>
            <a:tailEnd/>
          </a:ln>
        </p:spPr>
        <p:txBody>
          <a:bodyPr wrap="square">
            <a:spAutoFit/>
          </a:bodyPr>
          <a:lstStyle/>
          <a:p>
            <a:pPr algn="ctr">
              <a:lnSpc>
                <a:spcPct val="80000"/>
              </a:lnSpc>
              <a:spcBef>
                <a:spcPct val="20000"/>
              </a:spcBef>
              <a:buFont typeface="Arial" charset="0"/>
              <a:buNone/>
            </a:pPr>
            <a:r>
              <a:rPr lang="en-US" altLang="ja-JP" sz="2000" dirty="0">
                <a:latin typeface="Arial" panose="020B0604020202020204" pitchFamily="34" charset="0"/>
                <a:cs typeface="Arial" panose="020B0604020202020204" pitchFamily="34" charset="0"/>
              </a:rPr>
              <a:t>Cocktail </a:t>
            </a:r>
            <a:r>
              <a:rPr lang="en-US" altLang="ja-JP" sz="2000" dirty="0" smtClean="0">
                <a:latin typeface="Arial" panose="020B0604020202020204" pitchFamily="34" charset="0"/>
                <a:cs typeface="Arial" panose="020B0604020202020204" pitchFamily="34" charset="0"/>
              </a:rPr>
              <a:t>study</a:t>
            </a:r>
            <a:endParaRPr lang="ja-JP" altLang="en-US" sz="2000" dirty="0">
              <a:latin typeface="Arial" panose="020B0604020202020204" pitchFamily="34" charset="0"/>
              <a:cs typeface="Arial" panose="020B0604020202020204" pitchFamily="34" charset="0"/>
            </a:endParaRPr>
          </a:p>
        </p:txBody>
      </p:sp>
      <p:sp>
        <p:nvSpPr>
          <p:cNvPr id="31" name="テキスト ボックス 34"/>
          <p:cNvSpPr txBox="1">
            <a:spLocks noChangeArrowheads="1"/>
          </p:cNvSpPr>
          <p:nvPr/>
        </p:nvSpPr>
        <p:spPr bwMode="auto">
          <a:xfrm>
            <a:off x="1465866" y="3164641"/>
            <a:ext cx="639743" cy="387798"/>
          </a:xfrm>
          <a:prstGeom prst="rect">
            <a:avLst/>
          </a:prstGeom>
          <a:noFill/>
          <a:ln w="9525">
            <a:noFill/>
            <a:miter lim="800000"/>
            <a:headEnd/>
            <a:tailEnd/>
          </a:ln>
        </p:spPr>
        <p:txBody>
          <a:bodyPr wrap="square">
            <a:spAutoFit/>
          </a:bodyPr>
          <a:lstStyle/>
          <a:p>
            <a:pPr algn="ctr">
              <a:lnSpc>
                <a:spcPct val="80000"/>
              </a:lnSpc>
              <a:spcBef>
                <a:spcPct val="20000"/>
              </a:spcBef>
              <a:buFont typeface="Arial" charset="0"/>
              <a:buNone/>
            </a:pPr>
            <a:r>
              <a:rPr lang="en-US" altLang="ja-JP" sz="2400" dirty="0">
                <a:latin typeface="Arial" panose="020B0604020202020204" pitchFamily="34" charset="0"/>
                <a:cs typeface="Arial" panose="020B0604020202020204" pitchFamily="34" charset="0"/>
              </a:rPr>
              <a:t>-7</a:t>
            </a:r>
            <a:endParaRPr lang="ja-JP" altLang="en-US" sz="2400" dirty="0">
              <a:latin typeface="Arial" panose="020B0604020202020204" pitchFamily="34" charset="0"/>
              <a:cs typeface="Arial" panose="020B0604020202020204" pitchFamily="34" charset="0"/>
            </a:endParaRPr>
          </a:p>
        </p:txBody>
      </p:sp>
      <p:sp>
        <p:nvSpPr>
          <p:cNvPr id="32" name="テキスト ボックス 35"/>
          <p:cNvSpPr txBox="1">
            <a:spLocks noChangeArrowheads="1"/>
          </p:cNvSpPr>
          <p:nvPr/>
        </p:nvSpPr>
        <p:spPr bwMode="auto">
          <a:xfrm>
            <a:off x="6531210" y="3164641"/>
            <a:ext cx="409190" cy="387798"/>
          </a:xfrm>
          <a:prstGeom prst="rect">
            <a:avLst/>
          </a:prstGeom>
          <a:noFill/>
          <a:ln w="9525">
            <a:noFill/>
            <a:miter lim="800000"/>
            <a:headEnd/>
            <a:tailEnd/>
          </a:ln>
        </p:spPr>
        <p:txBody>
          <a:bodyPr wrap="square">
            <a:spAutoFit/>
          </a:bodyPr>
          <a:lstStyle/>
          <a:p>
            <a:pPr algn="ctr">
              <a:lnSpc>
                <a:spcPct val="80000"/>
              </a:lnSpc>
              <a:spcBef>
                <a:spcPct val="20000"/>
              </a:spcBef>
              <a:buFont typeface="Arial" charset="0"/>
              <a:buNone/>
            </a:pPr>
            <a:r>
              <a:rPr lang="en-US" altLang="ja-JP" sz="2400" dirty="0">
                <a:latin typeface="Arial" panose="020B0604020202020204" pitchFamily="34" charset="0"/>
                <a:cs typeface="Arial" panose="020B0604020202020204" pitchFamily="34" charset="0"/>
              </a:rPr>
              <a:t>3</a:t>
            </a:r>
            <a:endParaRPr lang="ja-JP" altLang="en-US" sz="2400" dirty="0">
              <a:latin typeface="Arial" panose="020B0604020202020204" pitchFamily="34" charset="0"/>
              <a:cs typeface="Arial" panose="020B0604020202020204" pitchFamily="34" charset="0"/>
            </a:endParaRPr>
          </a:p>
        </p:txBody>
      </p:sp>
      <p:sp>
        <p:nvSpPr>
          <p:cNvPr id="33" name="テキスト ボックス 37"/>
          <p:cNvSpPr txBox="1">
            <a:spLocks noChangeArrowheads="1"/>
          </p:cNvSpPr>
          <p:nvPr/>
        </p:nvSpPr>
        <p:spPr bwMode="auto">
          <a:xfrm>
            <a:off x="5153095" y="3164641"/>
            <a:ext cx="411309" cy="387798"/>
          </a:xfrm>
          <a:prstGeom prst="rect">
            <a:avLst/>
          </a:prstGeom>
          <a:noFill/>
          <a:ln w="9525">
            <a:noFill/>
            <a:miter lim="800000"/>
            <a:headEnd/>
            <a:tailEnd/>
          </a:ln>
        </p:spPr>
        <p:txBody>
          <a:bodyPr wrap="square">
            <a:spAutoFit/>
          </a:bodyPr>
          <a:lstStyle/>
          <a:p>
            <a:pPr algn="ctr">
              <a:lnSpc>
                <a:spcPct val="80000"/>
              </a:lnSpc>
              <a:spcBef>
                <a:spcPct val="20000"/>
              </a:spcBef>
              <a:buFont typeface="Arial" charset="0"/>
              <a:buNone/>
            </a:pPr>
            <a:r>
              <a:rPr lang="en-US" altLang="ja-JP" sz="2400" dirty="0">
                <a:latin typeface="Arial" panose="020B0604020202020204" pitchFamily="34" charset="0"/>
                <a:cs typeface="Arial" panose="020B0604020202020204" pitchFamily="34" charset="0"/>
              </a:rPr>
              <a:t>0</a:t>
            </a:r>
            <a:endParaRPr lang="ja-JP" altLang="en-US" sz="2400" dirty="0">
              <a:latin typeface="Arial" panose="020B0604020202020204" pitchFamily="34" charset="0"/>
              <a:cs typeface="Arial" panose="020B0604020202020204" pitchFamily="34" charset="0"/>
            </a:endParaRPr>
          </a:p>
        </p:txBody>
      </p:sp>
      <p:sp>
        <p:nvSpPr>
          <p:cNvPr id="34" name="テキスト ボックス 40"/>
          <p:cNvSpPr txBox="1">
            <a:spLocks noChangeArrowheads="1"/>
          </p:cNvSpPr>
          <p:nvPr/>
        </p:nvSpPr>
        <p:spPr bwMode="auto">
          <a:xfrm>
            <a:off x="8512427" y="3164641"/>
            <a:ext cx="411309" cy="387798"/>
          </a:xfrm>
          <a:prstGeom prst="rect">
            <a:avLst/>
          </a:prstGeom>
          <a:noFill/>
          <a:ln w="9525">
            <a:noFill/>
            <a:miter lim="800000"/>
            <a:headEnd/>
            <a:tailEnd/>
          </a:ln>
        </p:spPr>
        <p:txBody>
          <a:bodyPr wrap="square">
            <a:spAutoFit/>
          </a:bodyPr>
          <a:lstStyle/>
          <a:p>
            <a:pPr algn="ctr">
              <a:lnSpc>
                <a:spcPct val="80000"/>
              </a:lnSpc>
              <a:spcBef>
                <a:spcPct val="20000"/>
              </a:spcBef>
              <a:buFont typeface="Arial" charset="0"/>
              <a:buNone/>
            </a:pPr>
            <a:r>
              <a:rPr lang="en-US" altLang="ja-JP" sz="2400" dirty="0">
                <a:latin typeface="Arial" panose="020B0604020202020204" pitchFamily="34" charset="0"/>
                <a:cs typeface="Arial" panose="020B0604020202020204" pitchFamily="34" charset="0"/>
              </a:rPr>
              <a:t>7</a:t>
            </a:r>
            <a:endParaRPr lang="ja-JP" altLang="en-US" sz="2400" dirty="0">
              <a:latin typeface="Arial" panose="020B0604020202020204" pitchFamily="34" charset="0"/>
              <a:cs typeface="Arial" panose="020B0604020202020204" pitchFamily="34" charset="0"/>
            </a:endParaRPr>
          </a:p>
        </p:txBody>
      </p:sp>
      <p:cxnSp>
        <p:nvCxnSpPr>
          <p:cNvPr id="35" name="直線コネクタ 34"/>
          <p:cNvCxnSpPr/>
          <p:nvPr/>
        </p:nvCxnSpPr>
        <p:spPr bwMode="auto">
          <a:xfrm rot="5400000">
            <a:off x="1668768" y="3592436"/>
            <a:ext cx="2401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auto">
          <a:xfrm rot="5400000">
            <a:off x="6606170" y="3592436"/>
            <a:ext cx="2401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bwMode="auto">
          <a:xfrm rot="5400000">
            <a:off x="8581133" y="3592436"/>
            <a:ext cx="24012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bwMode="auto">
          <a:xfrm rot="5400000">
            <a:off x="5233487" y="3593085"/>
            <a:ext cx="24141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bwMode="auto">
          <a:xfrm>
            <a:off x="1778352" y="3592436"/>
            <a:ext cx="691159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108520" y="3042587"/>
            <a:ext cx="1755686" cy="400110"/>
          </a:xfrm>
          <a:prstGeom prst="rect">
            <a:avLst/>
          </a:prstGeom>
          <a:noFill/>
        </p:spPr>
        <p:txBody>
          <a:bodyPr wrap="square" rtlCol="0">
            <a:spAutoFit/>
          </a:bodyPr>
          <a:lstStyle/>
          <a:p>
            <a:pPr algn="ctr"/>
            <a:r>
              <a:rPr lang="en-US" altLang="ja-JP" sz="2000" dirty="0" smtClean="0">
                <a:latin typeface="Arial" panose="020B0604020202020204" pitchFamily="34" charset="0"/>
                <a:cs typeface="Arial" panose="020B0604020202020204" pitchFamily="34" charset="0"/>
              </a:rPr>
              <a:t>Time (day</a:t>
            </a:r>
            <a:r>
              <a:rPr lang="en-US" altLang="ja-JP" sz="2000" dirty="0">
                <a:latin typeface="Arial" panose="020B0604020202020204" pitchFamily="34" charset="0"/>
                <a:cs typeface="Arial" panose="020B0604020202020204" pitchFamily="34" charset="0"/>
              </a:rPr>
              <a:t>)</a:t>
            </a:r>
            <a:endParaRPr lang="ja-JP" altLang="en-US" sz="2000" dirty="0">
              <a:latin typeface="Arial" panose="020B0604020202020204" pitchFamily="34" charset="0"/>
              <a:cs typeface="Arial" panose="020B0604020202020204" pitchFamily="34" charset="0"/>
            </a:endParaRPr>
          </a:p>
        </p:txBody>
      </p:sp>
      <p:sp>
        <p:nvSpPr>
          <p:cNvPr id="41" name="正方形/長方形 40"/>
          <p:cNvSpPr/>
          <p:nvPr/>
        </p:nvSpPr>
        <p:spPr>
          <a:xfrm>
            <a:off x="1992301" y="2368259"/>
            <a:ext cx="3248743" cy="765342"/>
          </a:xfrm>
          <a:prstGeom prst="rect">
            <a:avLst/>
          </a:prstGeom>
          <a:solidFill>
            <a:schemeClr val="tx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smtClean="0">
                <a:solidFill>
                  <a:schemeClr val="tx1"/>
                </a:solidFill>
                <a:latin typeface="Arial" panose="020B0604020202020204" pitchFamily="34" charset="0"/>
                <a:cs typeface="Arial" panose="020B0604020202020204" pitchFamily="34" charset="0"/>
              </a:rPr>
              <a:t>Rifampicin</a:t>
            </a:r>
          </a:p>
          <a:p>
            <a:pPr algn="ctr"/>
            <a:r>
              <a:rPr lang="en-US" altLang="ja-JP" sz="2000" dirty="0" smtClean="0">
                <a:solidFill>
                  <a:schemeClr val="tx1"/>
                </a:solidFill>
                <a:latin typeface="Arial" panose="020B0604020202020204" pitchFamily="34" charset="0"/>
                <a:cs typeface="Arial" panose="020B0604020202020204" pitchFamily="34" charset="0"/>
              </a:rPr>
              <a:t> 450 mg/day, </a:t>
            </a:r>
            <a:r>
              <a:rPr lang="en-US" altLang="ja-JP" sz="2000" dirty="0" err="1" smtClean="0">
                <a:solidFill>
                  <a:schemeClr val="tx1"/>
                </a:solidFill>
                <a:latin typeface="Arial" panose="020B0604020202020204" pitchFamily="34" charset="0"/>
                <a:cs typeface="Arial" panose="020B0604020202020204" pitchFamily="34" charset="0"/>
              </a:rPr>
              <a:t>s.i.d</a:t>
            </a:r>
            <a:r>
              <a:rPr lang="en-US" altLang="ja-JP" sz="2000" dirty="0" smtClean="0">
                <a:solidFill>
                  <a:schemeClr val="tx1"/>
                </a:solidFill>
                <a:latin typeface="Arial" panose="020B0604020202020204" pitchFamily="34" charset="0"/>
                <a:cs typeface="Arial" panose="020B0604020202020204" pitchFamily="34" charset="0"/>
              </a:rPr>
              <a:t>.</a:t>
            </a:r>
            <a:endParaRPr lang="ja-JP" altLang="en-US" sz="2000" dirty="0">
              <a:solidFill>
                <a:schemeClr val="tx1"/>
              </a:solidFill>
              <a:latin typeface="Arial" panose="020B0604020202020204" pitchFamily="34" charset="0"/>
              <a:cs typeface="Arial" panose="020B0604020202020204" pitchFamily="34" charset="0"/>
            </a:endParaRPr>
          </a:p>
        </p:txBody>
      </p:sp>
      <p:sp>
        <p:nvSpPr>
          <p:cNvPr id="43" name="上矢印 42"/>
          <p:cNvSpPr/>
          <p:nvPr/>
        </p:nvSpPr>
        <p:spPr>
          <a:xfrm>
            <a:off x="8587947" y="4227517"/>
            <a:ext cx="252000" cy="360000"/>
          </a:xfrm>
          <a:prstGeom prst="up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Arial" panose="020B0604020202020204" pitchFamily="34" charset="0"/>
              <a:ea typeface="ＭＳ Ｐゴシック" pitchFamily="50" charset="-128"/>
              <a:cs typeface="Arial" panose="020B0604020202020204" pitchFamily="34" charset="0"/>
            </a:endParaRPr>
          </a:p>
        </p:txBody>
      </p:sp>
      <p:sp>
        <p:nvSpPr>
          <p:cNvPr id="44" name="上矢印 43"/>
          <p:cNvSpPr/>
          <p:nvPr/>
        </p:nvSpPr>
        <p:spPr>
          <a:xfrm>
            <a:off x="6612984" y="4227517"/>
            <a:ext cx="252000" cy="360000"/>
          </a:xfrm>
          <a:prstGeom prst="up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Arial" panose="020B0604020202020204" pitchFamily="34" charset="0"/>
              <a:ea typeface="ＭＳ Ｐゴシック" pitchFamily="50" charset="-128"/>
              <a:cs typeface="Arial" panose="020B0604020202020204" pitchFamily="34" charset="0"/>
            </a:endParaRPr>
          </a:p>
        </p:txBody>
      </p:sp>
      <p:sp>
        <p:nvSpPr>
          <p:cNvPr id="45" name="上矢印 44"/>
          <p:cNvSpPr/>
          <p:nvPr/>
        </p:nvSpPr>
        <p:spPr>
          <a:xfrm>
            <a:off x="5241044" y="4227517"/>
            <a:ext cx="252000" cy="360000"/>
          </a:xfrm>
          <a:prstGeom prst="up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Arial" panose="020B0604020202020204" pitchFamily="34" charset="0"/>
              <a:ea typeface="ＭＳ Ｐゴシック" pitchFamily="50" charset="-128"/>
              <a:cs typeface="Arial" panose="020B0604020202020204" pitchFamily="34" charset="0"/>
            </a:endParaRPr>
          </a:p>
        </p:txBody>
      </p:sp>
      <p:grpSp>
        <p:nvGrpSpPr>
          <p:cNvPr id="46" name="グループ化 45"/>
          <p:cNvGrpSpPr/>
          <p:nvPr/>
        </p:nvGrpSpPr>
        <p:grpSpPr>
          <a:xfrm>
            <a:off x="919593" y="4624051"/>
            <a:ext cx="5380599" cy="1982426"/>
            <a:chOff x="6228542" y="2355711"/>
            <a:chExt cx="2735946" cy="2299530"/>
          </a:xfrm>
        </p:grpSpPr>
        <p:sp>
          <p:nvSpPr>
            <p:cNvPr id="47" name="正方形/長方形 46"/>
            <p:cNvSpPr/>
            <p:nvPr/>
          </p:nvSpPr>
          <p:spPr>
            <a:xfrm>
              <a:off x="6228542" y="2728362"/>
              <a:ext cx="2735946" cy="192524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Arial" panose="020B0604020202020204" pitchFamily="34" charset="0"/>
                <a:cs typeface="Arial" panose="020B0604020202020204" pitchFamily="34" charset="0"/>
              </a:endParaRPr>
            </a:p>
          </p:txBody>
        </p:sp>
        <p:sp>
          <p:nvSpPr>
            <p:cNvPr id="48" name="テキスト ボックス 47"/>
            <p:cNvSpPr txBox="1"/>
            <p:nvPr/>
          </p:nvSpPr>
          <p:spPr>
            <a:xfrm>
              <a:off x="6307966" y="2355711"/>
              <a:ext cx="1434532" cy="464111"/>
            </a:xfrm>
            <a:prstGeom prst="rect">
              <a:avLst/>
            </a:prstGeom>
            <a:solidFill>
              <a:schemeClr val="bg1"/>
            </a:solidFill>
          </p:spPr>
          <p:txBody>
            <a:bodyPr wrap="square" rtlCol="0">
              <a:spAutoFit/>
            </a:bodyPr>
            <a:lstStyle/>
            <a:p>
              <a:r>
                <a:rPr lang="en-US" altLang="ja-JP" sz="2000" dirty="0">
                  <a:latin typeface="Arial" panose="020B0604020202020204" pitchFamily="34" charset="0"/>
                  <a:ea typeface="ＭＳ Ｐゴシック" pitchFamily="50" charset="-128"/>
                  <a:cs typeface="Arial" panose="020B0604020202020204" pitchFamily="34" charset="0"/>
                </a:rPr>
                <a:t>Cocktail </a:t>
              </a:r>
              <a:r>
                <a:rPr lang="en-US" altLang="ja-JP" sz="2000" dirty="0" smtClean="0">
                  <a:latin typeface="Arial" panose="020B0604020202020204" pitchFamily="34" charset="0"/>
                  <a:ea typeface="ＭＳ Ｐゴシック" pitchFamily="50" charset="-128"/>
                  <a:cs typeface="Arial" panose="020B0604020202020204" pitchFamily="34" charset="0"/>
                </a:rPr>
                <a:t>drug (</a:t>
              </a:r>
              <a:r>
                <a:rPr lang="en-US" altLang="ja-JP" sz="2000" i="1" dirty="0" err="1" smtClean="0">
                  <a:latin typeface="Arial" panose="020B0604020202020204" pitchFamily="34" charset="0"/>
                  <a:ea typeface="ＭＳ Ｐゴシック" pitchFamily="50" charset="-128"/>
                  <a:cs typeface="Arial" panose="020B0604020202020204" pitchFamily="34" charset="0"/>
                </a:rPr>
                <a:t>p.o.</a:t>
              </a:r>
              <a:r>
                <a:rPr lang="en-US" altLang="ja-JP" sz="2000" dirty="0" smtClean="0">
                  <a:latin typeface="Arial" panose="020B0604020202020204" pitchFamily="34" charset="0"/>
                  <a:ea typeface="ＭＳ Ｐゴシック" pitchFamily="50" charset="-128"/>
                  <a:cs typeface="Arial" panose="020B0604020202020204" pitchFamily="34" charset="0"/>
                </a:rPr>
                <a:t>) </a:t>
              </a:r>
              <a:endParaRPr lang="en-US" altLang="ja-JP" sz="2000" dirty="0">
                <a:latin typeface="Arial" panose="020B0604020202020204" pitchFamily="34" charset="0"/>
                <a:ea typeface="ＭＳ Ｐゴシック" pitchFamily="50" charset="-128"/>
                <a:cs typeface="Arial" panose="020B0604020202020204" pitchFamily="34" charset="0"/>
              </a:endParaRPr>
            </a:p>
          </p:txBody>
        </p:sp>
        <p:sp>
          <p:nvSpPr>
            <p:cNvPr id="49" name="テキスト ボックス 48"/>
            <p:cNvSpPr txBox="1"/>
            <p:nvPr/>
          </p:nvSpPr>
          <p:spPr>
            <a:xfrm>
              <a:off x="6542565" y="2761461"/>
              <a:ext cx="1692059" cy="1892142"/>
            </a:xfrm>
            <a:prstGeom prst="rect">
              <a:avLst/>
            </a:prstGeom>
            <a:noFill/>
          </p:spPr>
          <p:txBody>
            <a:bodyPr wrap="square" rtlCol="0">
              <a:spAutoFit/>
            </a:bodyPr>
            <a:lstStyle/>
            <a:p>
              <a:r>
                <a:rPr lang="ja-JP" altLang="en-US" sz="2000" dirty="0" smtClean="0">
                  <a:latin typeface="Arial" panose="020B0604020202020204" pitchFamily="34" charset="0"/>
                  <a:ea typeface="ＭＳ Ｐゴシック" pitchFamily="50" charset="-128"/>
                  <a:cs typeface="Arial" panose="020B0604020202020204" pitchFamily="34" charset="0"/>
                </a:rPr>
                <a:t>・</a:t>
              </a:r>
              <a:r>
                <a:rPr lang="en-US" altLang="ja-JP" sz="2000" dirty="0" smtClean="0">
                  <a:latin typeface="Arial" panose="020B0604020202020204" pitchFamily="34" charset="0"/>
                  <a:ea typeface="ＭＳ Ｐゴシック" pitchFamily="50" charset="-128"/>
                  <a:cs typeface="Arial" panose="020B0604020202020204" pitchFamily="34" charset="0"/>
                </a:rPr>
                <a:t>Caffeine</a:t>
              </a:r>
            </a:p>
            <a:p>
              <a:r>
                <a:rPr lang="ja-JP" altLang="en-US" sz="2000" dirty="0" smtClean="0">
                  <a:latin typeface="Arial" panose="020B0604020202020204" pitchFamily="34" charset="0"/>
                  <a:ea typeface="ＭＳ Ｐゴシック" pitchFamily="50" charset="-128"/>
                  <a:cs typeface="Arial" panose="020B0604020202020204" pitchFamily="34" charset="0"/>
                </a:rPr>
                <a:t>・</a:t>
              </a:r>
              <a:r>
                <a:rPr lang="en-US" altLang="ja-JP" sz="2000" dirty="0" smtClean="0">
                  <a:latin typeface="Arial" panose="020B0604020202020204" pitchFamily="34" charset="0"/>
                  <a:ea typeface="ＭＳ Ｐゴシック" pitchFamily="50" charset="-128"/>
                  <a:cs typeface="Arial" panose="020B0604020202020204" pitchFamily="34" charset="0"/>
                </a:rPr>
                <a:t>Losartan</a:t>
              </a:r>
            </a:p>
            <a:p>
              <a:r>
                <a:rPr lang="ja-JP" altLang="en-US" sz="2000" dirty="0" smtClean="0">
                  <a:latin typeface="Arial" panose="020B0604020202020204" pitchFamily="34" charset="0"/>
                  <a:ea typeface="ＭＳ Ｐゴシック" pitchFamily="50" charset="-128"/>
                  <a:cs typeface="Arial" panose="020B0604020202020204" pitchFamily="34" charset="0"/>
                </a:rPr>
                <a:t>・</a:t>
              </a:r>
              <a:r>
                <a:rPr lang="en-US" altLang="ja-JP" sz="2000" dirty="0" smtClean="0">
                  <a:latin typeface="Arial" panose="020B0604020202020204" pitchFamily="34" charset="0"/>
                  <a:ea typeface="ＭＳ Ｐゴシック" pitchFamily="50" charset="-128"/>
                  <a:cs typeface="Arial" panose="020B0604020202020204" pitchFamily="34" charset="0"/>
                </a:rPr>
                <a:t>Omeprazole</a:t>
              </a:r>
              <a:r>
                <a:rPr lang="en-US" altLang="ja-JP" sz="2000" baseline="30000" dirty="0" smtClean="0">
                  <a:latin typeface="Times New Roman"/>
                  <a:cs typeface="Times New Roman"/>
                </a:rPr>
                <a:t> </a:t>
              </a:r>
              <a:endParaRPr lang="en-US" altLang="ja-JP" sz="2000" dirty="0" smtClean="0">
                <a:latin typeface="Arial" panose="020B0604020202020204" pitchFamily="34" charset="0"/>
                <a:ea typeface="ＭＳ Ｐゴシック" pitchFamily="50" charset="-128"/>
                <a:cs typeface="Arial" panose="020B0604020202020204" pitchFamily="34" charset="0"/>
              </a:endParaRPr>
            </a:p>
            <a:p>
              <a:r>
                <a:rPr lang="ja-JP" altLang="en-US" sz="2000" dirty="0" smtClean="0">
                  <a:latin typeface="Arial" panose="020B0604020202020204" pitchFamily="34" charset="0"/>
                  <a:ea typeface="ＭＳ Ｐゴシック" pitchFamily="50" charset="-128"/>
                  <a:cs typeface="Arial" panose="020B0604020202020204" pitchFamily="34" charset="0"/>
                </a:rPr>
                <a:t>・</a:t>
              </a:r>
              <a:r>
                <a:rPr lang="en-US" altLang="ja-JP" sz="2000" dirty="0" smtClean="0">
                  <a:latin typeface="Arial" panose="020B0604020202020204" pitchFamily="34" charset="0"/>
                  <a:ea typeface="ＭＳ Ｐゴシック" pitchFamily="50" charset="-128"/>
                  <a:cs typeface="Arial" panose="020B0604020202020204" pitchFamily="34" charset="0"/>
                </a:rPr>
                <a:t>Dextromethorphan</a:t>
              </a:r>
            </a:p>
            <a:p>
              <a:r>
                <a:rPr lang="ja-JP" altLang="en-US" sz="2000" dirty="0" smtClean="0">
                  <a:latin typeface="Arial" panose="020B0604020202020204" pitchFamily="34" charset="0"/>
                  <a:ea typeface="ＭＳ Ｐゴシック" pitchFamily="50" charset="-128"/>
                  <a:cs typeface="Arial" panose="020B0604020202020204" pitchFamily="34" charset="0"/>
                </a:rPr>
                <a:t>・</a:t>
              </a:r>
              <a:r>
                <a:rPr lang="en-US" altLang="ja-JP" sz="2000" dirty="0" smtClean="0">
                  <a:latin typeface="Arial" panose="020B0604020202020204" pitchFamily="34" charset="0"/>
                  <a:ea typeface="ＭＳ Ｐゴシック" pitchFamily="50" charset="-128"/>
                  <a:cs typeface="Arial" panose="020B0604020202020204" pitchFamily="34" charset="0"/>
                </a:rPr>
                <a:t>Midazolam</a:t>
              </a:r>
              <a:endParaRPr kumimoji="1" lang="ja-JP" altLang="en-US" sz="2000" dirty="0">
                <a:latin typeface="Arial" panose="020B0604020202020204" pitchFamily="34" charset="0"/>
                <a:ea typeface="ＭＳ Ｐゴシック" pitchFamily="50" charset="-128"/>
                <a:cs typeface="Arial" panose="020B0604020202020204" pitchFamily="34" charset="0"/>
              </a:endParaRPr>
            </a:p>
          </p:txBody>
        </p:sp>
        <p:sp>
          <p:nvSpPr>
            <p:cNvPr id="50" name="テキスト ボックス 49"/>
            <p:cNvSpPr txBox="1"/>
            <p:nvPr/>
          </p:nvSpPr>
          <p:spPr>
            <a:xfrm>
              <a:off x="7802519" y="2763099"/>
              <a:ext cx="864210" cy="1892142"/>
            </a:xfrm>
            <a:prstGeom prst="rect">
              <a:avLst/>
            </a:prstGeom>
            <a:noFill/>
          </p:spPr>
          <p:txBody>
            <a:bodyPr wrap="square" rtlCol="0">
              <a:spAutoFit/>
            </a:bodyPr>
            <a:lstStyle/>
            <a:p>
              <a:pPr algn="r"/>
              <a:r>
                <a:rPr lang="en-US" altLang="ja-JP" sz="2000" dirty="0" smtClean="0">
                  <a:latin typeface="Arial" panose="020B0604020202020204" pitchFamily="34" charset="0"/>
                  <a:ea typeface="ＭＳ Ｐゴシック" pitchFamily="50" charset="-128"/>
                  <a:cs typeface="Arial" panose="020B0604020202020204" pitchFamily="34" charset="0"/>
                </a:rPr>
                <a:t>100 mg</a:t>
              </a:r>
            </a:p>
            <a:p>
              <a:pPr algn="r"/>
              <a:r>
                <a:rPr lang="en-US" altLang="ja-JP" sz="2000" dirty="0" smtClean="0">
                  <a:latin typeface="Arial" panose="020B0604020202020204" pitchFamily="34" charset="0"/>
                  <a:ea typeface="ＭＳ Ｐゴシック" pitchFamily="50" charset="-128"/>
                  <a:cs typeface="Arial" panose="020B0604020202020204" pitchFamily="34" charset="0"/>
                </a:rPr>
                <a:t>50 mg</a:t>
              </a:r>
            </a:p>
            <a:p>
              <a:pPr algn="r"/>
              <a:r>
                <a:rPr lang="en-US" altLang="ja-JP" sz="2000" dirty="0" smtClean="0">
                  <a:latin typeface="Arial" panose="020B0604020202020204" pitchFamily="34" charset="0"/>
                  <a:ea typeface="ＭＳ Ｐゴシック" pitchFamily="50" charset="-128"/>
                  <a:cs typeface="Arial" panose="020B0604020202020204" pitchFamily="34" charset="0"/>
                </a:rPr>
                <a:t>20 mg</a:t>
              </a:r>
            </a:p>
            <a:p>
              <a:pPr algn="r"/>
              <a:r>
                <a:rPr kumimoji="1" lang="en-US" altLang="ja-JP" sz="2000" dirty="0" smtClean="0">
                  <a:latin typeface="Arial" panose="020B0604020202020204" pitchFamily="34" charset="0"/>
                  <a:ea typeface="ＭＳ Ｐゴシック" pitchFamily="50" charset="-128"/>
                  <a:cs typeface="Arial" panose="020B0604020202020204" pitchFamily="34" charset="0"/>
                </a:rPr>
                <a:t>30 mg</a:t>
              </a:r>
            </a:p>
            <a:p>
              <a:pPr algn="r"/>
              <a:r>
                <a:rPr kumimoji="1" lang="en-US" altLang="ja-JP" sz="2000" dirty="0" smtClean="0">
                  <a:latin typeface="Arial" panose="020B0604020202020204" pitchFamily="34" charset="0"/>
                  <a:ea typeface="ＭＳ Ｐゴシック" pitchFamily="50" charset="-128"/>
                  <a:cs typeface="Arial" panose="020B0604020202020204" pitchFamily="34" charset="0"/>
                </a:rPr>
                <a:t>15 </a:t>
              </a:r>
              <a:r>
                <a:rPr kumimoji="1" lang="en-US" altLang="ja-JP" sz="2000" dirty="0" err="1" smtClean="0">
                  <a:latin typeface="Arial" panose="020B0604020202020204" pitchFamily="34" charset="0"/>
                  <a:ea typeface="ＭＳ Ｐゴシック" pitchFamily="50" charset="-128"/>
                  <a:cs typeface="Arial" panose="020B0604020202020204" pitchFamily="34" charset="0"/>
                </a:rPr>
                <a:t>μg</a:t>
              </a:r>
              <a:r>
                <a:rPr kumimoji="1" lang="en-US" altLang="ja-JP" sz="2000" dirty="0" smtClean="0">
                  <a:latin typeface="Arial" panose="020B0604020202020204" pitchFamily="34" charset="0"/>
                  <a:ea typeface="ＭＳ Ｐゴシック" pitchFamily="50" charset="-128"/>
                  <a:cs typeface="Arial" panose="020B0604020202020204" pitchFamily="34" charset="0"/>
                </a:rPr>
                <a:t>/kg</a:t>
              </a:r>
              <a:endParaRPr kumimoji="1" lang="ja-JP" altLang="en-US" sz="2000" dirty="0">
                <a:latin typeface="Arial" panose="020B0604020202020204" pitchFamily="34" charset="0"/>
                <a:ea typeface="ＭＳ Ｐゴシック" pitchFamily="50" charset="-128"/>
                <a:cs typeface="Arial" panose="020B0604020202020204" pitchFamily="34" charset="0"/>
              </a:endParaRPr>
            </a:p>
          </p:txBody>
        </p:sp>
      </p:grpSp>
      <p:sp>
        <p:nvSpPr>
          <p:cNvPr id="51" name="テキスト ボックス 50"/>
          <p:cNvSpPr txBox="1"/>
          <p:nvPr/>
        </p:nvSpPr>
        <p:spPr>
          <a:xfrm>
            <a:off x="919594" y="3773928"/>
            <a:ext cx="1755686" cy="461665"/>
          </a:xfrm>
          <a:prstGeom prst="rect">
            <a:avLst/>
          </a:prstGeom>
          <a:noFill/>
        </p:spPr>
        <p:txBody>
          <a:bodyPr wrap="square" rtlCol="0">
            <a:spAutoFit/>
          </a:bodyPr>
          <a:lstStyle/>
          <a:p>
            <a:pPr algn="ctr"/>
            <a:r>
              <a:rPr lang="en-US" altLang="ja-JP" sz="2400" dirty="0">
                <a:latin typeface="Arial" panose="020B0604020202020204" pitchFamily="34" charset="0"/>
                <a:cs typeface="Arial" panose="020B0604020202020204" pitchFamily="34" charset="0"/>
              </a:rPr>
              <a:t>c</a:t>
            </a:r>
            <a:r>
              <a:rPr lang="en-US" altLang="ja-JP" sz="2400" dirty="0" smtClean="0">
                <a:latin typeface="Arial" panose="020B0604020202020204" pitchFamily="34" charset="0"/>
                <a:cs typeface="Arial" panose="020B0604020202020204" pitchFamily="34" charset="0"/>
              </a:rPr>
              <a:t>ontrol</a:t>
            </a:r>
            <a:endParaRPr lang="ja-JP" altLang="en-US" sz="2400" dirty="0">
              <a:latin typeface="Arial" panose="020B0604020202020204" pitchFamily="34" charset="0"/>
              <a:cs typeface="Arial" panose="020B0604020202020204" pitchFamily="34" charset="0"/>
            </a:endParaRPr>
          </a:p>
        </p:txBody>
      </p:sp>
      <p:sp>
        <p:nvSpPr>
          <p:cNvPr id="52" name="テキスト ボックス 51"/>
          <p:cNvSpPr txBox="1"/>
          <p:nvPr/>
        </p:nvSpPr>
        <p:spPr>
          <a:xfrm>
            <a:off x="4818869" y="3781943"/>
            <a:ext cx="1088435" cy="461665"/>
          </a:xfrm>
          <a:prstGeom prst="rect">
            <a:avLst/>
          </a:prstGeom>
          <a:noFill/>
        </p:spPr>
        <p:txBody>
          <a:bodyPr wrap="square" rtlCol="0">
            <a:spAutoFit/>
          </a:bodyPr>
          <a:lstStyle/>
          <a:p>
            <a:pPr algn="ctr"/>
            <a:r>
              <a:rPr lang="en-US" altLang="ja-JP" sz="2400" dirty="0">
                <a:latin typeface="Arial" panose="020B0604020202020204" pitchFamily="34" charset="0"/>
                <a:cs typeface="Arial" panose="020B0604020202020204" pitchFamily="34" charset="0"/>
              </a:rPr>
              <a:t>d</a:t>
            </a:r>
            <a:r>
              <a:rPr lang="en-US" altLang="ja-JP" sz="2400" dirty="0" smtClean="0">
                <a:latin typeface="Arial" panose="020B0604020202020204" pitchFamily="34" charset="0"/>
                <a:cs typeface="Arial" panose="020B0604020202020204" pitchFamily="34" charset="0"/>
              </a:rPr>
              <a:t>ay 0</a:t>
            </a:r>
            <a:endParaRPr lang="ja-JP" altLang="en-US" sz="2400" dirty="0">
              <a:latin typeface="Arial" panose="020B0604020202020204" pitchFamily="34" charset="0"/>
              <a:cs typeface="Arial" panose="020B0604020202020204" pitchFamily="34" charset="0"/>
            </a:endParaRPr>
          </a:p>
        </p:txBody>
      </p:sp>
      <p:sp>
        <p:nvSpPr>
          <p:cNvPr id="53" name="テキスト ボックス 52"/>
          <p:cNvSpPr txBox="1"/>
          <p:nvPr/>
        </p:nvSpPr>
        <p:spPr>
          <a:xfrm>
            <a:off x="6170185" y="3769243"/>
            <a:ext cx="1088435" cy="461665"/>
          </a:xfrm>
          <a:prstGeom prst="rect">
            <a:avLst/>
          </a:prstGeom>
          <a:noFill/>
        </p:spPr>
        <p:txBody>
          <a:bodyPr wrap="square" rtlCol="0">
            <a:spAutoFit/>
          </a:bodyPr>
          <a:lstStyle/>
          <a:p>
            <a:pPr algn="ctr"/>
            <a:r>
              <a:rPr lang="en-US" altLang="ja-JP" sz="2400" dirty="0">
                <a:latin typeface="Arial" panose="020B0604020202020204" pitchFamily="34" charset="0"/>
                <a:cs typeface="Arial" panose="020B0604020202020204" pitchFamily="34" charset="0"/>
              </a:rPr>
              <a:t>d</a:t>
            </a:r>
            <a:r>
              <a:rPr lang="en-US" altLang="ja-JP" sz="2400" dirty="0" smtClean="0">
                <a:latin typeface="Arial" panose="020B0604020202020204" pitchFamily="34" charset="0"/>
                <a:cs typeface="Arial" panose="020B0604020202020204" pitchFamily="34" charset="0"/>
              </a:rPr>
              <a:t>ay 3</a:t>
            </a:r>
            <a:endParaRPr lang="ja-JP" altLang="en-US" sz="2400" dirty="0">
              <a:latin typeface="Arial" panose="020B0604020202020204" pitchFamily="34" charset="0"/>
              <a:cs typeface="Arial" panose="020B0604020202020204" pitchFamily="34" charset="0"/>
            </a:endParaRPr>
          </a:p>
        </p:txBody>
      </p:sp>
      <p:sp>
        <p:nvSpPr>
          <p:cNvPr id="54" name="テキスト ボックス 53"/>
          <p:cNvSpPr txBox="1"/>
          <p:nvPr/>
        </p:nvSpPr>
        <p:spPr>
          <a:xfrm>
            <a:off x="8164085" y="3769243"/>
            <a:ext cx="1088435" cy="461665"/>
          </a:xfrm>
          <a:prstGeom prst="rect">
            <a:avLst/>
          </a:prstGeom>
          <a:noFill/>
        </p:spPr>
        <p:txBody>
          <a:bodyPr wrap="square" rtlCol="0">
            <a:spAutoFit/>
          </a:bodyPr>
          <a:lstStyle/>
          <a:p>
            <a:pPr algn="ctr"/>
            <a:r>
              <a:rPr lang="en-US" altLang="ja-JP" sz="2400" dirty="0">
                <a:latin typeface="Arial" panose="020B0604020202020204" pitchFamily="34" charset="0"/>
                <a:cs typeface="Arial" panose="020B0604020202020204" pitchFamily="34" charset="0"/>
              </a:rPr>
              <a:t>d</a:t>
            </a:r>
            <a:r>
              <a:rPr lang="en-US" altLang="ja-JP" sz="2400" dirty="0" smtClean="0">
                <a:latin typeface="Arial" panose="020B0604020202020204" pitchFamily="34" charset="0"/>
                <a:cs typeface="Arial" panose="020B0604020202020204" pitchFamily="34" charset="0"/>
              </a:rPr>
              <a:t>ay 7</a:t>
            </a:r>
            <a:endParaRPr lang="ja-JP" altLang="en-US" sz="2400" dirty="0">
              <a:latin typeface="Arial" panose="020B0604020202020204" pitchFamily="34" charset="0"/>
              <a:cs typeface="Arial" panose="020B0604020202020204" pitchFamily="34" charset="0"/>
            </a:endParaRPr>
          </a:p>
        </p:txBody>
      </p:sp>
      <p:sp>
        <p:nvSpPr>
          <p:cNvPr id="30" name="上矢印 29"/>
          <p:cNvSpPr/>
          <p:nvPr/>
        </p:nvSpPr>
        <p:spPr>
          <a:xfrm>
            <a:off x="1652352" y="4227517"/>
            <a:ext cx="252000" cy="360000"/>
          </a:xfrm>
          <a:prstGeom prst="upArrow">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Arial" panose="020B0604020202020204" pitchFamily="34" charset="0"/>
              <a:ea typeface="ＭＳ Ｐゴシック" pitchFamily="50" charset="-128"/>
              <a:cs typeface="Arial" panose="020B0604020202020204" pitchFamily="34" charset="0"/>
            </a:endParaRPr>
          </a:p>
        </p:txBody>
      </p:sp>
      <p:sp>
        <p:nvSpPr>
          <p:cNvPr id="55" name="テキスト ボックス 54"/>
          <p:cNvSpPr txBox="1"/>
          <p:nvPr/>
        </p:nvSpPr>
        <p:spPr>
          <a:xfrm>
            <a:off x="3676328" y="5135"/>
            <a:ext cx="1810367" cy="615553"/>
          </a:xfrm>
          <a:prstGeom prst="rect">
            <a:avLst/>
          </a:prstGeom>
          <a:noFill/>
        </p:spPr>
        <p:txBody>
          <a:bodyPr wrap="none" rtlCol="0">
            <a:spAutoFit/>
          </a:bodyPr>
          <a:lstStyle/>
          <a:p>
            <a:pPr algn="ctr"/>
            <a:r>
              <a:rPr lang="en-US" altLang="ja-JP" sz="3400" b="1" dirty="0" smtClean="0">
                <a:solidFill>
                  <a:schemeClr val="tx2"/>
                </a:solidFill>
              </a:rPr>
              <a:t>Methods</a:t>
            </a:r>
            <a:endParaRPr kumimoji="1" lang="ja-JP" altLang="en-US" sz="3400" b="1" dirty="0">
              <a:solidFill>
                <a:schemeClr val="tx2"/>
              </a:solidFill>
            </a:endParaRPr>
          </a:p>
        </p:txBody>
      </p:sp>
      <p:sp>
        <p:nvSpPr>
          <p:cNvPr id="56" name="正方形/長方形 55"/>
          <p:cNvSpPr/>
          <p:nvPr/>
        </p:nvSpPr>
        <p:spPr>
          <a:xfrm>
            <a:off x="72496" y="573013"/>
            <a:ext cx="8964000" cy="7200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a:latin typeface="Arial" pitchFamily="34" charset="0"/>
            </a:endParaRPr>
          </a:p>
        </p:txBody>
      </p:sp>
      <p:sp>
        <p:nvSpPr>
          <p:cNvPr id="57" name="正方形/長方形 56"/>
          <p:cNvSpPr/>
          <p:nvPr/>
        </p:nvSpPr>
        <p:spPr>
          <a:xfrm>
            <a:off x="72496" y="730814"/>
            <a:ext cx="8964000" cy="892552"/>
          </a:xfrm>
          <a:prstGeom prst="rect">
            <a:avLst/>
          </a:prstGeom>
        </p:spPr>
        <p:txBody>
          <a:bodyPr wrap="square">
            <a:spAutoFit/>
          </a:bodyPr>
          <a:lstStyle/>
          <a:p>
            <a:r>
              <a:rPr lang="en-US" altLang="ja-JP" sz="2800" b="1" dirty="0" smtClean="0">
                <a:solidFill>
                  <a:srgbClr val="002060"/>
                </a:solidFill>
                <a:latin typeface="Arial" pitchFamily="34" charset="0"/>
                <a:ea typeface="ＭＳ Ｐゴシック" pitchFamily="50" charset="-128"/>
                <a:cs typeface="Arial" pitchFamily="34" charset="0"/>
              </a:rPr>
              <a:t>Subjects: </a:t>
            </a:r>
          </a:p>
          <a:p>
            <a:pPr indent="452438"/>
            <a:r>
              <a:rPr lang="en-US" altLang="ja-JP" sz="2400" dirty="0" smtClean="0">
                <a:latin typeface="Arial" pitchFamily="34" charset="0"/>
                <a:cs typeface="Arial" pitchFamily="34" charset="0"/>
              </a:rPr>
              <a:t>13 healthy men </a:t>
            </a:r>
            <a:r>
              <a:rPr lang="en-US" altLang="ja-JP" sz="2400" dirty="0">
                <a:latin typeface="Arial" pitchFamily="34" charset="0"/>
                <a:cs typeface="Arial" pitchFamily="34" charset="0"/>
              </a:rPr>
              <a:t>(aged 33.6±2.4 years, 71.1±10.9</a:t>
            </a:r>
            <a:r>
              <a:rPr lang="ja-JP" altLang="en-US" sz="2400" dirty="0">
                <a:latin typeface="Arial" panose="020B0604020202020204" pitchFamily="34" charset="0"/>
                <a:cs typeface="Arial" panose="020B0604020202020204" pitchFamily="34" charset="0"/>
              </a:rPr>
              <a:t> </a:t>
            </a:r>
            <a:r>
              <a:rPr lang="en-US" altLang="ja-JP" sz="2400" dirty="0">
                <a:latin typeface="Arial" panose="020B0604020202020204" pitchFamily="34" charset="0"/>
                <a:cs typeface="Arial" panose="020B0604020202020204" pitchFamily="34" charset="0"/>
              </a:rPr>
              <a:t>kg</a:t>
            </a:r>
            <a:r>
              <a:rPr lang="ja-JP" altLang="en-US" sz="2400" dirty="0">
                <a:latin typeface="Arial" panose="020B0604020202020204" pitchFamily="34" charset="0"/>
                <a:cs typeface="Arial" panose="020B0604020202020204" pitchFamily="34" charset="0"/>
              </a:rPr>
              <a:t> </a:t>
            </a:r>
            <a:r>
              <a:rPr lang="en-US" altLang="ja-JP" sz="2400" dirty="0" smtClean="0">
                <a:latin typeface="Arial" pitchFamily="34" charset="0"/>
                <a:cs typeface="Arial" pitchFamily="34" charset="0"/>
              </a:rPr>
              <a:t>)</a:t>
            </a:r>
            <a:endParaRPr lang="en-US" altLang="ja-JP" sz="2400" dirty="0">
              <a:latin typeface="Arial" pitchFamily="34" charset="0"/>
              <a:ea typeface="ＭＳ Ｐゴシック" pitchFamily="50" charset="-128"/>
              <a:cs typeface="Arial" pitchFamily="34" charset="0"/>
            </a:endParaRPr>
          </a:p>
        </p:txBody>
      </p:sp>
      <p:sp>
        <p:nvSpPr>
          <p:cNvPr id="58" name="正方形/長方形 57"/>
          <p:cNvSpPr/>
          <p:nvPr/>
        </p:nvSpPr>
        <p:spPr>
          <a:xfrm>
            <a:off x="72496" y="1776891"/>
            <a:ext cx="8964000" cy="523220"/>
          </a:xfrm>
          <a:prstGeom prst="rect">
            <a:avLst/>
          </a:prstGeom>
        </p:spPr>
        <p:txBody>
          <a:bodyPr wrap="square">
            <a:spAutoFit/>
          </a:bodyPr>
          <a:lstStyle/>
          <a:p>
            <a:r>
              <a:rPr lang="en-US" altLang="ja-JP" sz="2800" b="1" dirty="0">
                <a:solidFill>
                  <a:srgbClr val="002060"/>
                </a:solidFill>
                <a:latin typeface="Arial" pitchFamily="34" charset="0"/>
                <a:cs typeface="Arial" pitchFamily="34" charset="0"/>
              </a:rPr>
              <a:t>Study </a:t>
            </a:r>
            <a:r>
              <a:rPr lang="en-US" altLang="ja-JP" sz="2800" b="1" dirty="0" smtClean="0">
                <a:solidFill>
                  <a:srgbClr val="002060"/>
                </a:solidFill>
                <a:latin typeface="Arial" pitchFamily="34" charset="0"/>
                <a:cs typeface="Arial" pitchFamily="34" charset="0"/>
              </a:rPr>
              <a:t>design:</a:t>
            </a:r>
            <a:endParaRPr lang="en-US" altLang="ja-JP" sz="2400" dirty="0">
              <a:latin typeface="Arial" pitchFamily="34" charset="0"/>
              <a:ea typeface="ＭＳ Ｐゴシック" pitchFamily="50" charset="-128"/>
              <a:cs typeface="Arial" pitchFamily="34" charset="0"/>
            </a:endParaRPr>
          </a:p>
        </p:txBody>
      </p:sp>
    </p:spTree>
    <p:extLst>
      <p:ext uri="{BB962C8B-B14F-4D97-AF65-F5344CB8AC3E}">
        <p14:creationId xmlns:p14="http://schemas.microsoft.com/office/powerpoint/2010/main" val="245054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テキスト ボックス 75"/>
          <p:cNvSpPr txBox="1"/>
          <p:nvPr/>
        </p:nvSpPr>
        <p:spPr>
          <a:xfrm>
            <a:off x="562302" y="1012744"/>
            <a:ext cx="2436886" cy="400110"/>
          </a:xfrm>
          <a:prstGeom prst="rect">
            <a:avLst/>
          </a:prstGeom>
          <a:noFill/>
        </p:spPr>
        <p:txBody>
          <a:bodyPr wrap="none" rtlCol="0">
            <a:spAutoFit/>
          </a:bodyPr>
          <a:lstStyle/>
          <a:p>
            <a:r>
              <a:rPr lang="en-US" altLang="ja-JP" sz="2000" b="1" dirty="0" smtClean="0">
                <a:solidFill>
                  <a:srgbClr val="FF0000"/>
                </a:solidFill>
                <a:latin typeface="Arial" panose="020B0604020202020204" pitchFamily="34" charset="0"/>
                <a:cs typeface="Arial" panose="020B0604020202020204" pitchFamily="34" charset="0"/>
              </a:rPr>
              <a:t>Caffeine (CYP1A2)</a:t>
            </a:r>
            <a:endParaRPr lang="ja-JP" altLang="en-US" sz="2000" b="1" dirty="0">
              <a:solidFill>
                <a:srgbClr val="FF0000"/>
              </a:solidFill>
              <a:latin typeface="Arial" panose="020B0604020202020204" pitchFamily="34" charset="0"/>
              <a:cs typeface="Arial" panose="020B0604020202020204" pitchFamily="34" charset="0"/>
            </a:endParaRPr>
          </a:p>
        </p:txBody>
      </p:sp>
      <p:sp>
        <p:nvSpPr>
          <p:cNvPr id="78" name="テキスト ボックス 77"/>
          <p:cNvSpPr txBox="1"/>
          <p:nvPr/>
        </p:nvSpPr>
        <p:spPr>
          <a:xfrm>
            <a:off x="6156176" y="1012666"/>
            <a:ext cx="3034805" cy="400110"/>
          </a:xfrm>
          <a:prstGeom prst="rect">
            <a:avLst/>
          </a:prstGeom>
          <a:noFill/>
        </p:spPr>
        <p:txBody>
          <a:bodyPr wrap="none" rtlCol="0">
            <a:spAutoFit/>
          </a:bodyPr>
          <a:lstStyle/>
          <a:p>
            <a:r>
              <a:rPr lang="en-US" altLang="ja-JP" sz="2000" b="1" dirty="0" smtClean="0">
                <a:solidFill>
                  <a:srgbClr val="3333FF"/>
                </a:solidFill>
                <a:latin typeface="Arial" panose="020B0604020202020204" pitchFamily="34" charset="0"/>
                <a:cs typeface="Arial" panose="020B0604020202020204" pitchFamily="34" charset="0"/>
              </a:rPr>
              <a:t>Omeprazole (CYP2C19)</a:t>
            </a:r>
            <a:endParaRPr lang="ja-JP" altLang="en-US" sz="2000" b="1" dirty="0">
              <a:solidFill>
                <a:srgbClr val="3333FF"/>
              </a:solidFill>
              <a:latin typeface="Arial" panose="020B0604020202020204" pitchFamily="34" charset="0"/>
              <a:cs typeface="Arial" panose="020B0604020202020204" pitchFamily="34" charset="0"/>
            </a:endParaRPr>
          </a:p>
        </p:txBody>
      </p:sp>
      <p:sp>
        <p:nvSpPr>
          <p:cNvPr id="79" name="テキスト ボックス 78"/>
          <p:cNvSpPr txBox="1"/>
          <p:nvPr/>
        </p:nvSpPr>
        <p:spPr>
          <a:xfrm>
            <a:off x="96780" y="3888789"/>
            <a:ext cx="3720890" cy="400110"/>
          </a:xfrm>
          <a:prstGeom prst="rect">
            <a:avLst/>
          </a:prstGeom>
          <a:noFill/>
        </p:spPr>
        <p:txBody>
          <a:bodyPr wrap="none" rtlCol="0">
            <a:spAutoFit/>
          </a:bodyPr>
          <a:lstStyle/>
          <a:p>
            <a:r>
              <a:rPr lang="en-US" altLang="ja-JP" sz="2000" b="1" dirty="0" err="1" smtClean="0">
                <a:solidFill>
                  <a:srgbClr val="660066"/>
                </a:solidFill>
                <a:latin typeface="Arial" panose="020B0604020202020204" pitchFamily="34" charset="0"/>
                <a:cs typeface="Arial" panose="020B0604020202020204" pitchFamily="34" charset="0"/>
              </a:rPr>
              <a:t>Dextromethprphan</a:t>
            </a:r>
            <a:r>
              <a:rPr lang="en-US" altLang="ja-JP" sz="2000" b="1" dirty="0" smtClean="0">
                <a:solidFill>
                  <a:srgbClr val="660066"/>
                </a:solidFill>
                <a:latin typeface="Arial" panose="020B0604020202020204" pitchFamily="34" charset="0"/>
                <a:cs typeface="Arial" panose="020B0604020202020204" pitchFamily="34" charset="0"/>
              </a:rPr>
              <a:t> (CYP2D6)</a:t>
            </a:r>
            <a:endParaRPr lang="ja-JP" altLang="en-US" sz="2000" b="1" dirty="0">
              <a:solidFill>
                <a:srgbClr val="660066"/>
              </a:solidFill>
              <a:latin typeface="Arial" panose="020B0604020202020204" pitchFamily="34" charset="0"/>
              <a:cs typeface="Arial" panose="020B0604020202020204" pitchFamily="34" charset="0"/>
            </a:endParaRPr>
          </a:p>
        </p:txBody>
      </p:sp>
      <p:sp>
        <p:nvSpPr>
          <p:cNvPr id="80" name="テキスト ボックス 79"/>
          <p:cNvSpPr txBox="1"/>
          <p:nvPr/>
        </p:nvSpPr>
        <p:spPr>
          <a:xfrm>
            <a:off x="4113662" y="3888789"/>
            <a:ext cx="2735044" cy="400110"/>
          </a:xfrm>
          <a:prstGeom prst="rect">
            <a:avLst/>
          </a:prstGeom>
          <a:noFill/>
        </p:spPr>
        <p:txBody>
          <a:bodyPr wrap="none" rtlCol="0">
            <a:spAutoFit/>
          </a:bodyPr>
          <a:lstStyle/>
          <a:p>
            <a:r>
              <a:rPr lang="en-US" altLang="ja-JP" sz="2000" b="1" dirty="0" smtClean="0">
                <a:solidFill>
                  <a:srgbClr val="008000"/>
                </a:solidFill>
                <a:latin typeface="Arial" panose="020B0604020202020204" pitchFamily="34" charset="0"/>
                <a:cs typeface="Arial" panose="020B0604020202020204" pitchFamily="34" charset="0"/>
              </a:rPr>
              <a:t>Midazolam (CYP3A4)</a:t>
            </a:r>
            <a:endParaRPr lang="ja-JP" altLang="en-US" sz="2000" b="1" dirty="0">
              <a:solidFill>
                <a:srgbClr val="008000"/>
              </a:solidFill>
              <a:latin typeface="Arial" panose="020B0604020202020204" pitchFamily="34" charset="0"/>
              <a:cs typeface="Arial" panose="020B0604020202020204" pitchFamily="34" charset="0"/>
            </a:endParaRPr>
          </a:p>
        </p:txBody>
      </p:sp>
      <p:sp>
        <p:nvSpPr>
          <p:cNvPr id="92" name="テキスト ボックス 91"/>
          <p:cNvSpPr txBox="1"/>
          <p:nvPr/>
        </p:nvSpPr>
        <p:spPr>
          <a:xfrm>
            <a:off x="3347864" y="1012615"/>
            <a:ext cx="2579552" cy="400110"/>
          </a:xfrm>
          <a:prstGeom prst="rect">
            <a:avLst/>
          </a:prstGeom>
          <a:noFill/>
        </p:spPr>
        <p:txBody>
          <a:bodyPr wrap="none" rtlCol="0">
            <a:spAutoFit/>
          </a:bodyPr>
          <a:lstStyle/>
          <a:p>
            <a:r>
              <a:rPr lang="en-US" altLang="ja-JP" sz="2000" b="1" dirty="0" smtClean="0">
                <a:solidFill>
                  <a:srgbClr val="3333FF"/>
                </a:solidFill>
                <a:latin typeface="Arial" panose="020B0604020202020204" pitchFamily="34" charset="0"/>
                <a:cs typeface="Arial" panose="020B0604020202020204" pitchFamily="34" charset="0"/>
              </a:rPr>
              <a:t>Losartan (CYP2C9) </a:t>
            </a:r>
            <a:endParaRPr lang="ja-JP" altLang="en-US" sz="2000" b="1" dirty="0">
              <a:solidFill>
                <a:srgbClr val="3333FF"/>
              </a:solidFill>
              <a:latin typeface="Arial" panose="020B0604020202020204" pitchFamily="34" charset="0"/>
              <a:cs typeface="Arial" panose="020B0604020202020204" pitchFamily="34" charset="0"/>
            </a:endParaRPr>
          </a:p>
        </p:txBody>
      </p:sp>
      <p:sp>
        <p:nvSpPr>
          <p:cNvPr id="86" name="テキスト ボックス 85"/>
          <p:cNvSpPr txBox="1"/>
          <p:nvPr/>
        </p:nvSpPr>
        <p:spPr>
          <a:xfrm>
            <a:off x="7432074" y="6453336"/>
            <a:ext cx="1632178" cy="307777"/>
          </a:xfrm>
          <a:prstGeom prst="rect">
            <a:avLst/>
          </a:prstGeom>
          <a:noFill/>
        </p:spPr>
        <p:txBody>
          <a:bodyPr wrap="none" rtlCol="0">
            <a:spAutoFit/>
          </a:bodyPr>
          <a:lstStyle/>
          <a:p>
            <a:r>
              <a:rPr kumimoji="1" lang="en-US" altLang="ja-JP" sz="1400" dirty="0" err="1" smtClean="0">
                <a:latin typeface="Arial" pitchFamily="34" charset="0"/>
                <a:ea typeface="ＭＳ Ｐゴシック" pitchFamily="50" charset="-128"/>
              </a:rPr>
              <a:t>mean±SD</a:t>
            </a:r>
            <a:r>
              <a:rPr kumimoji="1" lang="en-US" altLang="ja-JP" sz="1400" dirty="0" smtClean="0">
                <a:latin typeface="Arial" pitchFamily="34" charset="0"/>
                <a:ea typeface="ＭＳ Ｐゴシック" pitchFamily="50" charset="-128"/>
              </a:rPr>
              <a:t> (n=13)</a:t>
            </a:r>
            <a:endParaRPr kumimoji="1" lang="ja-JP" altLang="en-US" sz="1400" dirty="0">
              <a:latin typeface="Arial" pitchFamily="34" charset="0"/>
              <a:ea typeface="ＭＳ Ｐゴシック" pitchFamily="50" charset="-128"/>
            </a:endParaRPr>
          </a:p>
        </p:txBody>
      </p:sp>
      <p:sp>
        <p:nvSpPr>
          <p:cNvPr id="88" name="テキスト ボックス 87"/>
          <p:cNvSpPr txBox="1"/>
          <p:nvPr/>
        </p:nvSpPr>
        <p:spPr>
          <a:xfrm>
            <a:off x="35495" y="44624"/>
            <a:ext cx="9001001" cy="913070"/>
          </a:xfrm>
          <a:prstGeom prst="rect">
            <a:avLst/>
          </a:prstGeom>
          <a:noFill/>
        </p:spPr>
        <p:txBody>
          <a:bodyPr wrap="square" rtlCol="0">
            <a:spAutoFit/>
          </a:bodyPr>
          <a:lstStyle/>
          <a:p>
            <a:pPr algn="ctr">
              <a:lnSpc>
                <a:spcPts val="3200"/>
              </a:lnSpc>
            </a:pPr>
            <a:r>
              <a:rPr lang="en-US" altLang="ja-JP" sz="3200" b="1" dirty="0">
                <a:solidFill>
                  <a:schemeClr val="tx2"/>
                </a:solidFill>
              </a:rPr>
              <a:t>Plasma concentration of </a:t>
            </a:r>
            <a:r>
              <a:rPr lang="en-US" altLang="ja-JP" sz="3200" b="1" dirty="0" smtClean="0">
                <a:solidFill>
                  <a:schemeClr val="tx2"/>
                </a:solidFill>
              </a:rPr>
              <a:t>CYP probe drugs </a:t>
            </a:r>
            <a:r>
              <a:rPr lang="en-US" altLang="ja-JP" sz="3200" b="1" dirty="0">
                <a:solidFill>
                  <a:schemeClr val="tx2"/>
                </a:solidFill>
              </a:rPr>
              <a:t>after oral administration of cocktail drugs </a:t>
            </a:r>
            <a:endParaRPr kumimoji="1" lang="ja-JP" altLang="en-US" sz="3200" b="1" dirty="0">
              <a:solidFill>
                <a:schemeClr val="tx2"/>
              </a:solidFill>
            </a:endParaRPr>
          </a:p>
        </p:txBody>
      </p:sp>
      <p:sp>
        <p:nvSpPr>
          <p:cNvPr id="91" name="正方形/長方形 90"/>
          <p:cNvSpPr/>
          <p:nvPr/>
        </p:nvSpPr>
        <p:spPr>
          <a:xfrm>
            <a:off x="72496" y="908720"/>
            <a:ext cx="8964000" cy="7200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a:latin typeface="Arial" pitchFamily="34" charset="0"/>
            </a:endParaRPr>
          </a:p>
        </p:txBody>
      </p:sp>
      <p:pic>
        <p:nvPicPr>
          <p:cNvPr id="99" name="図 98"/>
          <p:cNvPicPr/>
          <p:nvPr/>
        </p:nvPicPr>
        <p:blipFill rotWithShape="1">
          <a:blip r:embed="rId3" cstate="print">
            <a:extLst>
              <a:ext uri="{28A0092B-C50C-407E-A947-70E740481C1C}">
                <a14:useLocalDpi xmlns:a14="http://schemas.microsoft.com/office/drawing/2010/main" val="0"/>
              </a:ext>
            </a:extLst>
          </a:blip>
          <a:srcRect r="51386"/>
          <a:stretch/>
        </p:blipFill>
        <p:spPr bwMode="auto">
          <a:xfrm>
            <a:off x="392772" y="796696"/>
            <a:ext cx="2810377" cy="3145790"/>
          </a:xfrm>
          <a:prstGeom prst="rect">
            <a:avLst/>
          </a:prstGeom>
          <a:noFill/>
          <a:extLst>
            <a:ext uri="{909E8E84-426E-40DD-AFC4-6F175D3DCCD1}">
              <a14:hiddenFill xmlns:a14="http://schemas.microsoft.com/office/drawing/2010/main">
                <a:solidFill>
                  <a:srgbClr val="FFFFFF"/>
                </a:solidFill>
              </a14:hiddenFill>
            </a:ext>
          </a:extLst>
        </p:spPr>
      </p:pic>
      <p:pic>
        <p:nvPicPr>
          <p:cNvPr id="93" name="図 92"/>
          <p:cNvPicPr/>
          <p:nvPr/>
        </p:nvPicPr>
        <p:blipFill rotWithShape="1">
          <a:blip r:embed="rId4" cstate="email">
            <a:extLst>
              <a:ext uri="{28A0092B-C50C-407E-A947-70E740481C1C}">
                <a14:useLocalDpi xmlns:a14="http://schemas.microsoft.com/office/drawing/2010/main"/>
              </a:ext>
            </a:extLst>
          </a:blip>
          <a:srcRect t="17261" r="48017" b="2785"/>
          <a:stretch/>
        </p:blipFill>
        <p:spPr bwMode="auto">
          <a:xfrm>
            <a:off x="3324440" y="1340768"/>
            <a:ext cx="297575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95" name="図 94"/>
          <p:cNvPicPr/>
          <p:nvPr/>
        </p:nvPicPr>
        <p:blipFill rotWithShape="1">
          <a:blip r:embed="rId5" cstate="email">
            <a:extLst>
              <a:ext uri="{28A0092B-C50C-407E-A947-70E740481C1C}">
                <a14:useLocalDpi xmlns:a14="http://schemas.microsoft.com/office/drawing/2010/main"/>
              </a:ext>
            </a:extLst>
          </a:blip>
          <a:srcRect t="18406" r="49342"/>
          <a:stretch/>
        </p:blipFill>
        <p:spPr bwMode="auto">
          <a:xfrm>
            <a:off x="6188005" y="1340768"/>
            <a:ext cx="2920500" cy="2566774"/>
          </a:xfrm>
          <a:prstGeom prst="rect">
            <a:avLst/>
          </a:prstGeom>
          <a:noFill/>
          <a:ln>
            <a:noFill/>
          </a:ln>
        </p:spPr>
      </p:pic>
      <p:pic>
        <p:nvPicPr>
          <p:cNvPr id="100" name="図 99"/>
          <p:cNvPicPr/>
          <p:nvPr/>
        </p:nvPicPr>
        <p:blipFill rotWithShape="1">
          <a:blip r:embed="rId6" cstate="email">
            <a:extLst>
              <a:ext uri="{28A0092B-C50C-407E-A947-70E740481C1C}">
                <a14:useLocalDpi xmlns:a14="http://schemas.microsoft.com/office/drawing/2010/main"/>
              </a:ext>
            </a:extLst>
          </a:blip>
          <a:srcRect t="17697" r="49594"/>
          <a:stretch/>
        </p:blipFill>
        <p:spPr bwMode="auto">
          <a:xfrm>
            <a:off x="443127" y="4293096"/>
            <a:ext cx="2904737" cy="2586980"/>
          </a:xfrm>
          <a:prstGeom prst="rect">
            <a:avLst/>
          </a:prstGeom>
          <a:noFill/>
          <a:ln>
            <a:noFill/>
          </a:ln>
        </p:spPr>
      </p:pic>
      <p:pic>
        <p:nvPicPr>
          <p:cNvPr id="101" name="図 100"/>
          <p:cNvPicPr/>
          <p:nvPr/>
        </p:nvPicPr>
        <p:blipFill rotWithShape="1">
          <a:blip r:embed="rId7" cstate="email">
            <a:extLst>
              <a:ext uri="{28A0092B-C50C-407E-A947-70E740481C1C}">
                <a14:useLocalDpi xmlns:a14="http://schemas.microsoft.com/office/drawing/2010/main"/>
              </a:ext>
            </a:extLst>
          </a:blip>
          <a:srcRect t="16843" r="50771" b="3218"/>
          <a:stretch/>
        </p:blipFill>
        <p:spPr bwMode="auto">
          <a:xfrm>
            <a:off x="3967711" y="4293096"/>
            <a:ext cx="2836537" cy="2520280"/>
          </a:xfrm>
          <a:prstGeom prst="rect">
            <a:avLst/>
          </a:prstGeom>
          <a:noFill/>
          <a:ln>
            <a:noFill/>
          </a:ln>
        </p:spPr>
      </p:pic>
    </p:spTree>
    <p:extLst>
      <p:ext uri="{BB962C8B-B14F-4D97-AF65-F5344CB8AC3E}">
        <p14:creationId xmlns:p14="http://schemas.microsoft.com/office/powerpoint/2010/main" val="958353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テキスト ボックス 15"/>
          <p:cNvSpPr txBox="1"/>
          <p:nvPr/>
        </p:nvSpPr>
        <p:spPr>
          <a:xfrm>
            <a:off x="3131840" y="4117208"/>
            <a:ext cx="377026" cy="2368000"/>
          </a:xfrm>
          <a:prstGeom prst="rect">
            <a:avLst/>
          </a:prstGeom>
          <a:noFill/>
        </p:spPr>
        <p:txBody>
          <a:bodyPr vert="vert270" wrap="square" rtlCol="0">
            <a:spAutoFit/>
          </a:bodyPr>
          <a:lstStyle/>
          <a:p>
            <a:pPr algn="ctr">
              <a:lnSpc>
                <a:spcPts val="1511"/>
              </a:lnSpc>
            </a:pPr>
            <a:r>
              <a:rPr lang="en-US" altLang="ja-JP" sz="1200" dirty="0" err="1" smtClean="0">
                <a:latin typeface="Arial" pitchFamily="34" charset="0"/>
                <a:cs typeface="Arial" pitchFamily="34" charset="0"/>
              </a:rPr>
              <a:t>AUC</a:t>
            </a:r>
            <a:r>
              <a:rPr lang="en-US" altLang="ja-JP" sz="1200" baseline="-25000" dirty="0" err="1" smtClean="0">
                <a:latin typeface="Arial" pitchFamily="34" charset="0"/>
                <a:cs typeface="Arial" pitchFamily="34" charset="0"/>
              </a:rPr>
              <a:t>drug</a:t>
            </a:r>
            <a:r>
              <a:rPr lang="en-US" altLang="ja-JP" sz="1200" baseline="-25000" dirty="0" smtClean="0">
                <a:latin typeface="Arial" pitchFamily="34" charset="0"/>
                <a:cs typeface="Arial" pitchFamily="34" charset="0"/>
              </a:rPr>
              <a:t> </a:t>
            </a:r>
            <a:r>
              <a:rPr lang="en-US" altLang="ja-JP" sz="1200" dirty="0" smtClean="0">
                <a:latin typeface="Arial" pitchFamily="34" charset="0"/>
                <a:cs typeface="Arial" pitchFamily="34" charset="0"/>
              </a:rPr>
              <a:t>/</a:t>
            </a:r>
            <a:r>
              <a:rPr lang="en-US" altLang="ja-JP" sz="1200" dirty="0" err="1" smtClean="0">
                <a:latin typeface="Arial" pitchFamily="34" charset="0"/>
                <a:cs typeface="Arial" pitchFamily="34" charset="0"/>
              </a:rPr>
              <a:t>AUC</a:t>
            </a:r>
            <a:r>
              <a:rPr lang="en-US" altLang="ja-JP" sz="1200" baseline="-25000" dirty="0" err="1" smtClean="0">
                <a:latin typeface="Arial" pitchFamily="34" charset="0"/>
                <a:cs typeface="Arial" pitchFamily="34" charset="0"/>
              </a:rPr>
              <a:t>metabolite</a:t>
            </a:r>
            <a:r>
              <a:rPr lang="en-US" altLang="ja-JP" sz="1200" dirty="0" smtClean="0">
                <a:latin typeface="Arial" pitchFamily="34" charset="0"/>
                <a:cs typeface="Arial" pitchFamily="34" charset="0"/>
              </a:rPr>
              <a:t> in plasma</a:t>
            </a:r>
            <a:endParaRPr lang="ja-JP" altLang="en-US" sz="1200" dirty="0">
              <a:latin typeface="Arial" pitchFamily="34" charset="0"/>
              <a:cs typeface="Arial" pitchFamily="34" charset="0"/>
            </a:endParaRPr>
          </a:p>
        </p:txBody>
      </p:sp>
      <p:sp>
        <p:nvSpPr>
          <p:cNvPr id="76" name="テキスト ボックス 75"/>
          <p:cNvSpPr txBox="1"/>
          <p:nvPr/>
        </p:nvSpPr>
        <p:spPr>
          <a:xfrm>
            <a:off x="562302" y="1012744"/>
            <a:ext cx="2436886" cy="400110"/>
          </a:xfrm>
          <a:prstGeom prst="rect">
            <a:avLst/>
          </a:prstGeom>
          <a:noFill/>
        </p:spPr>
        <p:txBody>
          <a:bodyPr wrap="none" rtlCol="0">
            <a:spAutoFit/>
          </a:bodyPr>
          <a:lstStyle/>
          <a:p>
            <a:r>
              <a:rPr lang="en-US" altLang="ja-JP" sz="2000" b="1" dirty="0" smtClean="0">
                <a:solidFill>
                  <a:srgbClr val="FF0000"/>
                </a:solidFill>
                <a:latin typeface="Arial" panose="020B0604020202020204" pitchFamily="34" charset="0"/>
                <a:cs typeface="Arial" panose="020B0604020202020204" pitchFamily="34" charset="0"/>
              </a:rPr>
              <a:t>Caffeine (CYP1A2)</a:t>
            </a:r>
            <a:endParaRPr lang="ja-JP" altLang="en-US" sz="2000" b="1" dirty="0">
              <a:solidFill>
                <a:srgbClr val="FF0000"/>
              </a:solidFill>
              <a:latin typeface="Arial" panose="020B0604020202020204" pitchFamily="34" charset="0"/>
              <a:cs typeface="Arial" panose="020B0604020202020204" pitchFamily="34" charset="0"/>
            </a:endParaRPr>
          </a:p>
        </p:txBody>
      </p:sp>
      <p:sp>
        <p:nvSpPr>
          <p:cNvPr id="78" name="テキスト ボックス 77"/>
          <p:cNvSpPr txBox="1"/>
          <p:nvPr/>
        </p:nvSpPr>
        <p:spPr>
          <a:xfrm>
            <a:off x="6156176" y="1012666"/>
            <a:ext cx="3034805" cy="400110"/>
          </a:xfrm>
          <a:prstGeom prst="rect">
            <a:avLst/>
          </a:prstGeom>
          <a:noFill/>
        </p:spPr>
        <p:txBody>
          <a:bodyPr wrap="none" rtlCol="0">
            <a:spAutoFit/>
          </a:bodyPr>
          <a:lstStyle/>
          <a:p>
            <a:r>
              <a:rPr lang="en-US" altLang="ja-JP" sz="2000" b="1" dirty="0" smtClean="0">
                <a:solidFill>
                  <a:srgbClr val="3333FF"/>
                </a:solidFill>
                <a:latin typeface="Arial" panose="020B0604020202020204" pitchFamily="34" charset="0"/>
                <a:cs typeface="Arial" panose="020B0604020202020204" pitchFamily="34" charset="0"/>
              </a:rPr>
              <a:t>Omeprazole (CYP2C19)</a:t>
            </a:r>
            <a:endParaRPr lang="ja-JP" altLang="en-US" sz="2000" b="1" dirty="0">
              <a:solidFill>
                <a:srgbClr val="3333FF"/>
              </a:solidFill>
              <a:latin typeface="Arial" panose="020B0604020202020204" pitchFamily="34" charset="0"/>
              <a:cs typeface="Arial" panose="020B0604020202020204" pitchFamily="34" charset="0"/>
            </a:endParaRPr>
          </a:p>
        </p:txBody>
      </p:sp>
      <p:sp>
        <p:nvSpPr>
          <p:cNvPr id="79" name="テキスト ボックス 78"/>
          <p:cNvSpPr txBox="1"/>
          <p:nvPr/>
        </p:nvSpPr>
        <p:spPr>
          <a:xfrm>
            <a:off x="0" y="3730351"/>
            <a:ext cx="3720890" cy="400110"/>
          </a:xfrm>
          <a:prstGeom prst="rect">
            <a:avLst/>
          </a:prstGeom>
          <a:noFill/>
        </p:spPr>
        <p:txBody>
          <a:bodyPr wrap="none" rtlCol="0">
            <a:spAutoFit/>
          </a:bodyPr>
          <a:lstStyle/>
          <a:p>
            <a:r>
              <a:rPr lang="en-US" altLang="ja-JP" sz="2000" b="1" dirty="0" err="1" smtClean="0">
                <a:solidFill>
                  <a:srgbClr val="660066"/>
                </a:solidFill>
                <a:latin typeface="Arial" panose="020B0604020202020204" pitchFamily="34" charset="0"/>
                <a:cs typeface="Arial" panose="020B0604020202020204" pitchFamily="34" charset="0"/>
              </a:rPr>
              <a:t>Dextromethprphan</a:t>
            </a:r>
            <a:r>
              <a:rPr lang="en-US" altLang="ja-JP" sz="2000" b="1" dirty="0" smtClean="0">
                <a:solidFill>
                  <a:srgbClr val="660066"/>
                </a:solidFill>
                <a:latin typeface="Arial" panose="020B0604020202020204" pitchFamily="34" charset="0"/>
                <a:cs typeface="Arial" panose="020B0604020202020204" pitchFamily="34" charset="0"/>
              </a:rPr>
              <a:t> (CYP2D6)</a:t>
            </a:r>
            <a:endParaRPr lang="ja-JP" altLang="en-US" sz="2000" b="1" dirty="0">
              <a:solidFill>
                <a:srgbClr val="660066"/>
              </a:solidFill>
              <a:latin typeface="Arial" panose="020B0604020202020204" pitchFamily="34" charset="0"/>
              <a:cs typeface="Arial" panose="020B0604020202020204" pitchFamily="34" charset="0"/>
            </a:endParaRPr>
          </a:p>
        </p:txBody>
      </p:sp>
      <p:sp>
        <p:nvSpPr>
          <p:cNvPr id="80" name="テキスト ボックス 79"/>
          <p:cNvSpPr txBox="1"/>
          <p:nvPr/>
        </p:nvSpPr>
        <p:spPr>
          <a:xfrm>
            <a:off x="3685066" y="3730351"/>
            <a:ext cx="2735044" cy="400110"/>
          </a:xfrm>
          <a:prstGeom prst="rect">
            <a:avLst/>
          </a:prstGeom>
          <a:noFill/>
        </p:spPr>
        <p:txBody>
          <a:bodyPr wrap="none" rtlCol="0">
            <a:spAutoFit/>
          </a:bodyPr>
          <a:lstStyle/>
          <a:p>
            <a:r>
              <a:rPr lang="en-US" altLang="ja-JP" sz="2000" b="1" dirty="0" smtClean="0">
                <a:solidFill>
                  <a:srgbClr val="008000"/>
                </a:solidFill>
                <a:latin typeface="Arial" panose="020B0604020202020204" pitchFamily="34" charset="0"/>
                <a:cs typeface="Arial" panose="020B0604020202020204" pitchFamily="34" charset="0"/>
              </a:rPr>
              <a:t>Midazolam (CYP3A4)</a:t>
            </a:r>
            <a:endParaRPr lang="ja-JP" altLang="en-US" sz="2000" b="1" dirty="0">
              <a:solidFill>
                <a:srgbClr val="008000"/>
              </a:solidFill>
              <a:latin typeface="Arial" panose="020B0604020202020204" pitchFamily="34" charset="0"/>
              <a:cs typeface="Arial" panose="020B0604020202020204" pitchFamily="34" charset="0"/>
            </a:endParaRPr>
          </a:p>
        </p:txBody>
      </p:sp>
      <p:sp>
        <p:nvSpPr>
          <p:cNvPr id="92" name="テキスト ボックス 91"/>
          <p:cNvSpPr txBox="1"/>
          <p:nvPr/>
        </p:nvSpPr>
        <p:spPr>
          <a:xfrm>
            <a:off x="3640493" y="1012615"/>
            <a:ext cx="2579552" cy="400110"/>
          </a:xfrm>
          <a:prstGeom prst="rect">
            <a:avLst/>
          </a:prstGeom>
          <a:noFill/>
        </p:spPr>
        <p:txBody>
          <a:bodyPr wrap="none" rtlCol="0">
            <a:spAutoFit/>
          </a:bodyPr>
          <a:lstStyle/>
          <a:p>
            <a:r>
              <a:rPr lang="en-US" altLang="ja-JP" sz="2000" b="1" dirty="0" smtClean="0">
                <a:solidFill>
                  <a:srgbClr val="3333FF"/>
                </a:solidFill>
                <a:latin typeface="Arial" panose="020B0604020202020204" pitchFamily="34" charset="0"/>
                <a:cs typeface="Arial" panose="020B0604020202020204" pitchFamily="34" charset="0"/>
              </a:rPr>
              <a:t>Losartan (CYP2C9) </a:t>
            </a:r>
            <a:endParaRPr lang="ja-JP" altLang="en-US" sz="2000" b="1" dirty="0">
              <a:solidFill>
                <a:srgbClr val="3333FF"/>
              </a:solidFill>
              <a:latin typeface="Arial" panose="020B0604020202020204" pitchFamily="34" charset="0"/>
              <a:cs typeface="Arial" panose="020B0604020202020204" pitchFamily="34" charset="0"/>
            </a:endParaRPr>
          </a:p>
        </p:txBody>
      </p:sp>
      <p:sp>
        <p:nvSpPr>
          <p:cNvPr id="97" name="テキスト ボックス 96"/>
          <p:cNvSpPr txBox="1"/>
          <p:nvPr/>
        </p:nvSpPr>
        <p:spPr>
          <a:xfrm>
            <a:off x="578865" y="3122300"/>
            <a:ext cx="644728"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control</a:t>
            </a:r>
            <a:endParaRPr lang="ja-JP" altLang="en-US" sz="1200" dirty="0">
              <a:latin typeface="Arial" panose="020B0604020202020204" pitchFamily="34" charset="0"/>
              <a:cs typeface="Arial" panose="020B0604020202020204" pitchFamily="34" charset="0"/>
            </a:endParaRPr>
          </a:p>
        </p:txBody>
      </p:sp>
      <p:sp>
        <p:nvSpPr>
          <p:cNvPr id="98" name="テキスト ボックス 97"/>
          <p:cNvSpPr txBox="1"/>
          <p:nvPr/>
        </p:nvSpPr>
        <p:spPr>
          <a:xfrm>
            <a:off x="1217380" y="3122300"/>
            <a:ext cx="559769"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d</a:t>
            </a:r>
            <a:r>
              <a:rPr lang="en-US" altLang="ja-JP" sz="1200" dirty="0" smtClean="0">
                <a:latin typeface="Arial" panose="020B0604020202020204" pitchFamily="34" charset="0"/>
                <a:cs typeface="Arial" panose="020B0604020202020204" pitchFamily="34" charset="0"/>
              </a:rPr>
              <a:t>ay 0</a:t>
            </a:r>
            <a:endParaRPr lang="ja-JP" altLang="en-US" sz="1200" dirty="0">
              <a:latin typeface="Arial" panose="020B0604020202020204" pitchFamily="34" charset="0"/>
              <a:cs typeface="Arial" panose="020B0604020202020204" pitchFamily="34" charset="0"/>
            </a:endParaRPr>
          </a:p>
        </p:txBody>
      </p:sp>
      <p:sp>
        <p:nvSpPr>
          <p:cNvPr id="82" name="テキスト ボックス 81"/>
          <p:cNvSpPr txBox="1"/>
          <p:nvPr/>
        </p:nvSpPr>
        <p:spPr>
          <a:xfrm>
            <a:off x="31526" y="803388"/>
            <a:ext cx="364010" cy="3114715"/>
          </a:xfrm>
          <a:prstGeom prst="rect">
            <a:avLst/>
          </a:prstGeom>
          <a:noFill/>
        </p:spPr>
        <p:txBody>
          <a:bodyPr vert="vert270" wrap="square" rtlCol="0">
            <a:spAutoFit/>
          </a:bodyPr>
          <a:lstStyle/>
          <a:p>
            <a:pPr algn="ctr">
              <a:lnSpc>
                <a:spcPts val="1511"/>
              </a:lnSpc>
            </a:pPr>
            <a:r>
              <a:rPr lang="en-US" altLang="ja-JP" sz="1200" dirty="0" smtClean="0">
                <a:latin typeface="Arial" pitchFamily="34" charset="0"/>
                <a:cs typeface="Arial" pitchFamily="34" charset="0"/>
              </a:rPr>
              <a:t>Concentration ratio (</a:t>
            </a:r>
            <a:r>
              <a:rPr lang="en-US" altLang="ja-JP" sz="1200" dirty="0">
                <a:latin typeface="Arial" panose="020B0604020202020204" pitchFamily="34" charset="0"/>
                <a:cs typeface="Arial" panose="020B0604020202020204" pitchFamily="34" charset="0"/>
              </a:rPr>
              <a:t>drug/metabolite</a:t>
            </a:r>
            <a:r>
              <a:rPr lang="en-US" altLang="ja-JP" sz="1200" dirty="0" smtClean="0">
                <a:latin typeface="Arial" panose="020B0604020202020204" pitchFamily="34" charset="0"/>
                <a:cs typeface="Arial" panose="020B0604020202020204" pitchFamily="34" charset="0"/>
              </a:rPr>
              <a:t>)</a:t>
            </a:r>
            <a:endParaRPr lang="ja-JP" altLang="en-US" sz="1200" dirty="0">
              <a:latin typeface="Arial" pitchFamily="34" charset="0"/>
              <a:cs typeface="Arial" pitchFamily="34" charset="0"/>
            </a:endParaRPr>
          </a:p>
        </p:txBody>
      </p:sp>
      <p:sp>
        <p:nvSpPr>
          <p:cNvPr id="94" name="テキスト ボックス 93"/>
          <p:cNvSpPr txBox="1"/>
          <p:nvPr/>
        </p:nvSpPr>
        <p:spPr>
          <a:xfrm>
            <a:off x="3106814" y="1102216"/>
            <a:ext cx="369332" cy="2280354"/>
          </a:xfrm>
          <a:prstGeom prst="rect">
            <a:avLst/>
          </a:prstGeom>
          <a:noFill/>
        </p:spPr>
        <p:txBody>
          <a:bodyPr vert="vert270" wrap="square" rtlCol="0">
            <a:spAutoFit/>
          </a:bodyPr>
          <a:lstStyle/>
          <a:p>
            <a:r>
              <a:rPr lang="en-US" altLang="ja-JP" sz="1200" dirty="0" smtClean="0">
                <a:latin typeface="Arial" panose="020B0604020202020204" pitchFamily="34" charset="0"/>
                <a:cs typeface="Arial" panose="020B0604020202020204" pitchFamily="34" charset="0"/>
              </a:rPr>
              <a:t>Urinary ratio (drug/metabolite)</a:t>
            </a:r>
            <a:endParaRPr lang="ja-JP" altLang="en-US" sz="1200" dirty="0">
              <a:latin typeface="Arial" pitchFamily="34" charset="0"/>
              <a:cs typeface="Arial" pitchFamily="34" charset="0"/>
            </a:endParaRPr>
          </a:p>
        </p:txBody>
      </p:sp>
      <p:sp>
        <p:nvSpPr>
          <p:cNvPr id="114" name="テキスト ボックス 113"/>
          <p:cNvSpPr txBox="1"/>
          <p:nvPr/>
        </p:nvSpPr>
        <p:spPr>
          <a:xfrm>
            <a:off x="257870" y="1492141"/>
            <a:ext cx="39786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0.8</a:t>
            </a:r>
            <a:endParaRPr lang="ja-JP" altLang="en-US" sz="1200" dirty="0">
              <a:latin typeface="Arial" panose="020B0604020202020204" pitchFamily="34" charset="0"/>
              <a:cs typeface="Arial" panose="020B0604020202020204" pitchFamily="34" charset="0"/>
            </a:endParaRPr>
          </a:p>
        </p:txBody>
      </p:sp>
      <p:sp>
        <p:nvSpPr>
          <p:cNvPr id="115" name="テキスト ボックス 114"/>
          <p:cNvSpPr txBox="1"/>
          <p:nvPr/>
        </p:nvSpPr>
        <p:spPr>
          <a:xfrm>
            <a:off x="257870" y="1851541"/>
            <a:ext cx="39786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0.6</a:t>
            </a:r>
            <a:endParaRPr lang="ja-JP" altLang="en-US" sz="1200" dirty="0">
              <a:latin typeface="Arial" panose="020B0604020202020204" pitchFamily="34" charset="0"/>
              <a:cs typeface="Arial" panose="020B0604020202020204" pitchFamily="34" charset="0"/>
            </a:endParaRPr>
          </a:p>
        </p:txBody>
      </p:sp>
      <p:sp>
        <p:nvSpPr>
          <p:cNvPr id="116" name="テキスト ボックス 115"/>
          <p:cNvSpPr txBox="1"/>
          <p:nvPr/>
        </p:nvSpPr>
        <p:spPr>
          <a:xfrm>
            <a:off x="257870" y="2222247"/>
            <a:ext cx="39786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0.4</a:t>
            </a:r>
            <a:endParaRPr lang="ja-JP" altLang="en-US" sz="1200" dirty="0">
              <a:latin typeface="Arial" panose="020B0604020202020204" pitchFamily="34" charset="0"/>
              <a:cs typeface="Arial" panose="020B0604020202020204" pitchFamily="34" charset="0"/>
            </a:endParaRPr>
          </a:p>
        </p:txBody>
      </p:sp>
      <p:sp>
        <p:nvSpPr>
          <p:cNvPr id="117" name="テキスト ボックス 116"/>
          <p:cNvSpPr txBox="1"/>
          <p:nvPr/>
        </p:nvSpPr>
        <p:spPr>
          <a:xfrm>
            <a:off x="257870" y="2588637"/>
            <a:ext cx="39786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0.2</a:t>
            </a:r>
            <a:endParaRPr lang="ja-JP" altLang="en-US" sz="1200" dirty="0">
              <a:latin typeface="Arial" panose="020B0604020202020204" pitchFamily="34" charset="0"/>
              <a:cs typeface="Arial" panose="020B0604020202020204" pitchFamily="34" charset="0"/>
            </a:endParaRPr>
          </a:p>
        </p:txBody>
      </p:sp>
      <p:sp>
        <p:nvSpPr>
          <p:cNvPr id="118" name="テキスト ボックス 117"/>
          <p:cNvSpPr txBox="1"/>
          <p:nvPr/>
        </p:nvSpPr>
        <p:spPr>
          <a:xfrm>
            <a:off x="391220" y="2956694"/>
            <a:ext cx="26962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0</a:t>
            </a:r>
            <a:endParaRPr lang="ja-JP" altLang="en-US" sz="1200" dirty="0">
              <a:latin typeface="Arial" panose="020B0604020202020204" pitchFamily="34" charset="0"/>
              <a:cs typeface="Arial" panose="020B0604020202020204" pitchFamily="34" charset="0"/>
            </a:endParaRPr>
          </a:p>
        </p:txBody>
      </p:sp>
      <p:sp>
        <p:nvSpPr>
          <p:cNvPr id="120" name="テキスト ボックス 119"/>
          <p:cNvSpPr txBox="1"/>
          <p:nvPr/>
        </p:nvSpPr>
        <p:spPr>
          <a:xfrm>
            <a:off x="1770463" y="3122300"/>
            <a:ext cx="559769"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d</a:t>
            </a:r>
            <a:r>
              <a:rPr lang="en-US" altLang="ja-JP" sz="1200" dirty="0" smtClean="0">
                <a:latin typeface="Arial" panose="020B0604020202020204" pitchFamily="34" charset="0"/>
                <a:cs typeface="Arial" panose="020B0604020202020204" pitchFamily="34" charset="0"/>
              </a:rPr>
              <a:t>ay 3</a:t>
            </a:r>
            <a:endParaRPr lang="ja-JP" altLang="en-US" sz="1200" dirty="0">
              <a:latin typeface="Arial" panose="020B0604020202020204" pitchFamily="34" charset="0"/>
              <a:cs typeface="Arial" panose="020B0604020202020204" pitchFamily="34" charset="0"/>
            </a:endParaRPr>
          </a:p>
        </p:txBody>
      </p:sp>
      <p:sp>
        <p:nvSpPr>
          <p:cNvPr id="123" name="テキスト ボックス 122"/>
          <p:cNvSpPr txBox="1"/>
          <p:nvPr/>
        </p:nvSpPr>
        <p:spPr>
          <a:xfrm>
            <a:off x="2317947" y="3122300"/>
            <a:ext cx="559769"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d</a:t>
            </a:r>
            <a:r>
              <a:rPr lang="en-US" altLang="ja-JP" sz="1200" dirty="0" smtClean="0">
                <a:latin typeface="Arial" panose="020B0604020202020204" pitchFamily="34" charset="0"/>
                <a:cs typeface="Arial" panose="020B0604020202020204" pitchFamily="34" charset="0"/>
              </a:rPr>
              <a:t>ay 7</a:t>
            </a:r>
            <a:endParaRPr lang="ja-JP" altLang="en-US" sz="1200" dirty="0">
              <a:latin typeface="Arial" panose="020B0604020202020204" pitchFamily="34" charset="0"/>
              <a:cs typeface="Arial" panose="020B0604020202020204" pitchFamily="34" charset="0"/>
            </a:endParaRPr>
          </a:p>
        </p:txBody>
      </p:sp>
      <p:sp>
        <p:nvSpPr>
          <p:cNvPr id="133" name="テキスト ボックス 132"/>
          <p:cNvSpPr txBox="1"/>
          <p:nvPr/>
        </p:nvSpPr>
        <p:spPr>
          <a:xfrm>
            <a:off x="3713871" y="3099305"/>
            <a:ext cx="644728"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control</a:t>
            </a:r>
            <a:endParaRPr lang="ja-JP" altLang="en-US" sz="1200" dirty="0">
              <a:latin typeface="Arial" panose="020B0604020202020204" pitchFamily="34" charset="0"/>
              <a:cs typeface="Arial" panose="020B0604020202020204" pitchFamily="34" charset="0"/>
            </a:endParaRPr>
          </a:p>
        </p:txBody>
      </p:sp>
      <p:sp>
        <p:nvSpPr>
          <p:cNvPr id="134" name="テキスト ボックス 133"/>
          <p:cNvSpPr txBox="1"/>
          <p:nvPr/>
        </p:nvSpPr>
        <p:spPr>
          <a:xfrm>
            <a:off x="4352386" y="3099305"/>
            <a:ext cx="559769"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d</a:t>
            </a:r>
            <a:r>
              <a:rPr lang="en-US" altLang="ja-JP" sz="1200" dirty="0" smtClean="0">
                <a:latin typeface="Arial" panose="020B0604020202020204" pitchFamily="34" charset="0"/>
                <a:cs typeface="Arial" panose="020B0604020202020204" pitchFamily="34" charset="0"/>
              </a:rPr>
              <a:t>ay 0</a:t>
            </a:r>
            <a:endParaRPr lang="ja-JP" altLang="en-US" sz="1200" dirty="0">
              <a:latin typeface="Arial" panose="020B0604020202020204" pitchFamily="34" charset="0"/>
              <a:cs typeface="Arial" panose="020B0604020202020204" pitchFamily="34" charset="0"/>
            </a:endParaRPr>
          </a:p>
        </p:txBody>
      </p:sp>
      <p:sp>
        <p:nvSpPr>
          <p:cNvPr id="138" name="テキスト ボックス 137"/>
          <p:cNvSpPr txBox="1"/>
          <p:nvPr/>
        </p:nvSpPr>
        <p:spPr>
          <a:xfrm>
            <a:off x="3392876" y="1469146"/>
            <a:ext cx="39786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1.5</a:t>
            </a:r>
            <a:endParaRPr lang="ja-JP" altLang="en-US" sz="1200" dirty="0">
              <a:latin typeface="Arial" panose="020B0604020202020204" pitchFamily="34" charset="0"/>
              <a:cs typeface="Arial" panose="020B0604020202020204" pitchFamily="34" charset="0"/>
            </a:endParaRPr>
          </a:p>
        </p:txBody>
      </p:sp>
      <p:sp>
        <p:nvSpPr>
          <p:cNvPr id="139" name="テキスト ボックス 138"/>
          <p:cNvSpPr txBox="1"/>
          <p:nvPr/>
        </p:nvSpPr>
        <p:spPr>
          <a:xfrm>
            <a:off x="3392876" y="1940440"/>
            <a:ext cx="397866" cy="277000"/>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1.0</a:t>
            </a:r>
            <a:endParaRPr lang="ja-JP" altLang="en-US" sz="1200" dirty="0">
              <a:latin typeface="Arial" panose="020B0604020202020204" pitchFamily="34" charset="0"/>
              <a:cs typeface="Arial" panose="020B0604020202020204" pitchFamily="34" charset="0"/>
            </a:endParaRPr>
          </a:p>
        </p:txBody>
      </p:sp>
      <p:sp>
        <p:nvSpPr>
          <p:cNvPr id="140" name="テキスト ボックス 139"/>
          <p:cNvSpPr txBox="1"/>
          <p:nvPr/>
        </p:nvSpPr>
        <p:spPr>
          <a:xfrm>
            <a:off x="3392876" y="2454021"/>
            <a:ext cx="39786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0.5</a:t>
            </a:r>
            <a:endParaRPr lang="ja-JP" altLang="en-US" sz="1200" dirty="0">
              <a:latin typeface="Arial" panose="020B0604020202020204" pitchFamily="34" charset="0"/>
              <a:cs typeface="Arial" panose="020B0604020202020204" pitchFamily="34" charset="0"/>
            </a:endParaRPr>
          </a:p>
        </p:txBody>
      </p:sp>
      <p:sp>
        <p:nvSpPr>
          <p:cNvPr id="141" name="テキスト ボックス 140"/>
          <p:cNvSpPr txBox="1"/>
          <p:nvPr/>
        </p:nvSpPr>
        <p:spPr>
          <a:xfrm>
            <a:off x="3526226" y="2933699"/>
            <a:ext cx="26962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0</a:t>
            </a:r>
            <a:endParaRPr lang="ja-JP" altLang="en-US" sz="1200" dirty="0">
              <a:latin typeface="Arial" panose="020B0604020202020204" pitchFamily="34" charset="0"/>
              <a:cs typeface="Arial" panose="020B0604020202020204" pitchFamily="34" charset="0"/>
            </a:endParaRPr>
          </a:p>
        </p:txBody>
      </p:sp>
      <p:sp>
        <p:nvSpPr>
          <p:cNvPr id="142" name="テキスト ボックス 141"/>
          <p:cNvSpPr txBox="1"/>
          <p:nvPr/>
        </p:nvSpPr>
        <p:spPr>
          <a:xfrm>
            <a:off x="4905469" y="3099305"/>
            <a:ext cx="559769"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d</a:t>
            </a:r>
            <a:r>
              <a:rPr lang="en-US" altLang="ja-JP" sz="1200" dirty="0" smtClean="0">
                <a:latin typeface="Arial" panose="020B0604020202020204" pitchFamily="34" charset="0"/>
                <a:cs typeface="Arial" panose="020B0604020202020204" pitchFamily="34" charset="0"/>
              </a:rPr>
              <a:t>ay 3</a:t>
            </a:r>
            <a:endParaRPr lang="ja-JP" altLang="en-US" sz="1200" dirty="0">
              <a:latin typeface="Arial" panose="020B0604020202020204" pitchFamily="34" charset="0"/>
              <a:cs typeface="Arial" panose="020B0604020202020204" pitchFamily="34" charset="0"/>
            </a:endParaRPr>
          </a:p>
        </p:txBody>
      </p:sp>
      <p:sp>
        <p:nvSpPr>
          <p:cNvPr id="143" name="テキスト ボックス 142"/>
          <p:cNvSpPr txBox="1"/>
          <p:nvPr/>
        </p:nvSpPr>
        <p:spPr>
          <a:xfrm>
            <a:off x="5452953" y="3099305"/>
            <a:ext cx="559769"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d</a:t>
            </a:r>
            <a:r>
              <a:rPr lang="en-US" altLang="ja-JP" sz="1200" dirty="0" smtClean="0">
                <a:latin typeface="Arial" panose="020B0604020202020204" pitchFamily="34" charset="0"/>
                <a:cs typeface="Arial" panose="020B0604020202020204" pitchFamily="34" charset="0"/>
              </a:rPr>
              <a:t>ay 7</a:t>
            </a:r>
            <a:endParaRPr lang="ja-JP" altLang="en-US" sz="1200" dirty="0">
              <a:latin typeface="Arial" panose="020B0604020202020204" pitchFamily="34" charset="0"/>
              <a:cs typeface="Arial" panose="020B0604020202020204" pitchFamily="34" charset="0"/>
            </a:endParaRPr>
          </a:p>
        </p:txBody>
      </p:sp>
      <p:sp>
        <p:nvSpPr>
          <p:cNvPr id="144" name="テキスト ボックス 143"/>
          <p:cNvSpPr txBox="1"/>
          <p:nvPr/>
        </p:nvSpPr>
        <p:spPr>
          <a:xfrm>
            <a:off x="6804320" y="3100085"/>
            <a:ext cx="644728"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control</a:t>
            </a:r>
            <a:endParaRPr lang="ja-JP" altLang="en-US" sz="1200" dirty="0">
              <a:latin typeface="Arial" panose="020B0604020202020204" pitchFamily="34" charset="0"/>
              <a:cs typeface="Arial" panose="020B0604020202020204" pitchFamily="34" charset="0"/>
            </a:endParaRPr>
          </a:p>
        </p:txBody>
      </p:sp>
      <p:sp>
        <p:nvSpPr>
          <p:cNvPr id="145" name="テキスト ボックス 144"/>
          <p:cNvSpPr txBox="1"/>
          <p:nvPr/>
        </p:nvSpPr>
        <p:spPr>
          <a:xfrm>
            <a:off x="7442835" y="3100085"/>
            <a:ext cx="559769"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d</a:t>
            </a:r>
            <a:r>
              <a:rPr lang="en-US" altLang="ja-JP" sz="1200" dirty="0" smtClean="0">
                <a:latin typeface="Arial" panose="020B0604020202020204" pitchFamily="34" charset="0"/>
                <a:cs typeface="Arial" panose="020B0604020202020204" pitchFamily="34" charset="0"/>
              </a:rPr>
              <a:t>ay 0</a:t>
            </a:r>
            <a:endParaRPr lang="ja-JP" altLang="en-US" sz="1200" dirty="0">
              <a:latin typeface="Arial" panose="020B0604020202020204" pitchFamily="34" charset="0"/>
              <a:cs typeface="Arial" panose="020B0604020202020204" pitchFamily="34" charset="0"/>
            </a:endParaRPr>
          </a:p>
        </p:txBody>
      </p:sp>
      <p:sp>
        <p:nvSpPr>
          <p:cNvPr id="146" name="テキスト ボックス 145"/>
          <p:cNvSpPr txBox="1"/>
          <p:nvPr/>
        </p:nvSpPr>
        <p:spPr>
          <a:xfrm>
            <a:off x="6473800" y="1469926"/>
            <a:ext cx="39786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4.0</a:t>
            </a:r>
            <a:endParaRPr lang="ja-JP" altLang="en-US" sz="1200" dirty="0">
              <a:latin typeface="Arial" panose="020B0604020202020204" pitchFamily="34" charset="0"/>
              <a:cs typeface="Arial" panose="020B0604020202020204" pitchFamily="34" charset="0"/>
            </a:endParaRPr>
          </a:p>
        </p:txBody>
      </p:sp>
      <p:sp>
        <p:nvSpPr>
          <p:cNvPr id="147" name="テキスト ボックス 146"/>
          <p:cNvSpPr txBox="1"/>
          <p:nvPr/>
        </p:nvSpPr>
        <p:spPr>
          <a:xfrm>
            <a:off x="6483325" y="1844824"/>
            <a:ext cx="39786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3.0</a:t>
            </a:r>
            <a:endParaRPr lang="ja-JP" altLang="en-US" sz="1200" dirty="0">
              <a:latin typeface="Arial" panose="020B0604020202020204" pitchFamily="34" charset="0"/>
              <a:cs typeface="Arial" panose="020B0604020202020204" pitchFamily="34" charset="0"/>
            </a:endParaRPr>
          </a:p>
        </p:txBody>
      </p:sp>
      <p:sp>
        <p:nvSpPr>
          <p:cNvPr id="148" name="テキスト ボックス 147"/>
          <p:cNvSpPr txBox="1"/>
          <p:nvPr/>
        </p:nvSpPr>
        <p:spPr>
          <a:xfrm>
            <a:off x="6483325" y="2214389"/>
            <a:ext cx="39786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2.0</a:t>
            </a:r>
            <a:endParaRPr lang="ja-JP" altLang="en-US" sz="1200" dirty="0">
              <a:latin typeface="Arial" panose="020B0604020202020204" pitchFamily="34" charset="0"/>
              <a:cs typeface="Arial" panose="020B0604020202020204" pitchFamily="34" charset="0"/>
            </a:endParaRPr>
          </a:p>
        </p:txBody>
      </p:sp>
      <p:sp>
        <p:nvSpPr>
          <p:cNvPr id="149" name="テキスト ボックス 148"/>
          <p:cNvSpPr txBox="1"/>
          <p:nvPr/>
        </p:nvSpPr>
        <p:spPr>
          <a:xfrm>
            <a:off x="6616675" y="2934479"/>
            <a:ext cx="26962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0</a:t>
            </a:r>
            <a:endParaRPr lang="ja-JP" altLang="en-US" sz="1200" dirty="0">
              <a:latin typeface="Arial" panose="020B0604020202020204" pitchFamily="34" charset="0"/>
              <a:cs typeface="Arial" panose="020B0604020202020204" pitchFamily="34" charset="0"/>
            </a:endParaRPr>
          </a:p>
        </p:txBody>
      </p:sp>
      <p:sp>
        <p:nvSpPr>
          <p:cNvPr id="150" name="テキスト ボックス 149"/>
          <p:cNvSpPr txBox="1"/>
          <p:nvPr/>
        </p:nvSpPr>
        <p:spPr>
          <a:xfrm>
            <a:off x="7995918" y="3100085"/>
            <a:ext cx="559769"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d</a:t>
            </a:r>
            <a:r>
              <a:rPr lang="en-US" altLang="ja-JP" sz="1200" dirty="0" smtClean="0">
                <a:latin typeface="Arial" panose="020B0604020202020204" pitchFamily="34" charset="0"/>
                <a:cs typeface="Arial" panose="020B0604020202020204" pitchFamily="34" charset="0"/>
              </a:rPr>
              <a:t>ay 3</a:t>
            </a:r>
            <a:endParaRPr lang="ja-JP" altLang="en-US" sz="1200" dirty="0">
              <a:latin typeface="Arial" panose="020B0604020202020204" pitchFamily="34" charset="0"/>
              <a:cs typeface="Arial" panose="020B0604020202020204" pitchFamily="34" charset="0"/>
            </a:endParaRPr>
          </a:p>
        </p:txBody>
      </p:sp>
      <p:sp>
        <p:nvSpPr>
          <p:cNvPr id="151" name="テキスト ボックス 150"/>
          <p:cNvSpPr txBox="1"/>
          <p:nvPr/>
        </p:nvSpPr>
        <p:spPr>
          <a:xfrm>
            <a:off x="8543402" y="3100085"/>
            <a:ext cx="559769"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d</a:t>
            </a:r>
            <a:r>
              <a:rPr lang="en-US" altLang="ja-JP" sz="1200" dirty="0" smtClean="0">
                <a:latin typeface="Arial" panose="020B0604020202020204" pitchFamily="34" charset="0"/>
                <a:cs typeface="Arial" panose="020B0604020202020204" pitchFamily="34" charset="0"/>
              </a:rPr>
              <a:t>ay 7</a:t>
            </a:r>
            <a:endParaRPr lang="ja-JP" altLang="en-US" sz="1200" dirty="0">
              <a:latin typeface="Arial" panose="020B0604020202020204" pitchFamily="34" charset="0"/>
              <a:cs typeface="Arial" panose="020B0604020202020204" pitchFamily="34" charset="0"/>
            </a:endParaRPr>
          </a:p>
        </p:txBody>
      </p:sp>
      <p:sp>
        <p:nvSpPr>
          <p:cNvPr id="152" name="テキスト ボックス 151"/>
          <p:cNvSpPr txBox="1"/>
          <p:nvPr/>
        </p:nvSpPr>
        <p:spPr>
          <a:xfrm>
            <a:off x="6478390" y="2594605"/>
            <a:ext cx="39786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1.0</a:t>
            </a:r>
            <a:endParaRPr lang="ja-JP" altLang="en-US" sz="1200" dirty="0">
              <a:latin typeface="Arial" panose="020B0604020202020204" pitchFamily="34" charset="0"/>
              <a:cs typeface="Arial" panose="020B0604020202020204" pitchFamily="34" charset="0"/>
            </a:endParaRPr>
          </a:p>
        </p:txBody>
      </p:sp>
      <p:sp>
        <p:nvSpPr>
          <p:cNvPr id="153" name="テキスト ボックス 152"/>
          <p:cNvSpPr txBox="1"/>
          <p:nvPr/>
        </p:nvSpPr>
        <p:spPr>
          <a:xfrm>
            <a:off x="7262179" y="1827424"/>
            <a:ext cx="315748" cy="461665"/>
          </a:xfrm>
          <a:prstGeom prst="rect">
            <a:avLst/>
          </a:prstGeom>
          <a:noFill/>
        </p:spPr>
        <p:txBody>
          <a:bodyPr wrap="square" rtlCol="0">
            <a:spAutoFit/>
          </a:bodyPr>
          <a:lstStyle/>
          <a:p>
            <a:pPr algn="ctr"/>
            <a:r>
              <a:rPr lang="en-US" altLang="ja-JP" sz="24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76" name="グループ化 55"/>
          <p:cNvGrpSpPr/>
          <p:nvPr/>
        </p:nvGrpSpPr>
        <p:grpSpPr>
          <a:xfrm>
            <a:off x="7131214" y="2101882"/>
            <a:ext cx="581883" cy="112514"/>
            <a:chOff x="-1044624" y="836712"/>
            <a:chExt cx="1044624" cy="432048"/>
          </a:xfrm>
        </p:grpSpPr>
        <p:cxnSp>
          <p:nvCxnSpPr>
            <p:cNvPr id="177" name="直線コネクタ 176"/>
            <p:cNvCxnSpPr/>
            <p:nvPr/>
          </p:nvCxnSpPr>
          <p:spPr>
            <a:xfrm>
              <a:off x="-1044624" y="836712"/>
              <a:ext cx="0"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a:off x="-1044624" y="836712"/>
              <a:ext cx="10446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a:off x="0" y="836712"/>
              <a:ext cx="0"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 name="グループ化 61"/>
          <p:cNvGrpSpPr/>
          <p:nvPr/>
        </p:nvGrpSpPr>
        <p:grpSpPr>
          <a:xfrm>
            <a:off x="7136005" y="1842484"/>
            <a:ext cx="1057968" cy="268160"/>
            <a:chOff x="-1089252" y="836712"/>
            <a:chExt cx="1044624" cy="432048"/>
          </a:xfrm>
        </p:grpSpPr>
        <p:cxnSp>
          <p:nvCxnSpPr>
            <p:cNvPr id="181" name="直線コネクタ 180"/>
            <p:cNvCxnSpPr/>
            <p:nvPr/>
          </p:nvCxnSpPr>
          <p:spPr>
            <a:xfrm>
              <a:off x="-1089252" y="836712"/>
              <a:ext cx="0"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a:off x="-1089252" y="836712"/>
              <a:ext cx="10446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a:off x="-44628" y="836712"/>
              <a:ext cx="0"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 name="テキスト ボックス 183"/>
          <p:cNvSpPr txBox="1"/>
          <p:nvPr/>
        </p:nvSpPr>
        <p:spPr>
          <a:xfrm>
            <a:off x="7487087" y="1556792"/>
            <a:ext cx="315748" cy="461665"/>
          </a:xfrm>
          <a:prstGeom prst="rect">
            <a:avLst/>
          </a:prstGeom>
          <a:noFill/>
        </p:spPr>
        <p:txBody>
          <a:bodyPr wrap="square" rtlCol="0">
            <a:spAutoFit/>
          </a:bodyPr>
          <a:lstStyle/>
          <a:p>
            <a:pPr algn="ctr"/>
            <a:r>
              <a:rPr lang="en-US" altLang="ja-JP" sz="24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5" name="テキスト ボックス 184"/>
          <p:cNvSpPr txBox="1"/>
          <p:nvPr/>
        </p:nvSpPr>
        <p:spPr>
          <a:xfrm>
            <a:off x="340553" y="4419070"/>
            <a:ext cx="354584"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1</a:t>
            </a:r>
            <a:r>
              <a:rPr lang="en-US" altLang="ja-JP" sz="1200" dirty="0" smtClean="0">
                <a:latin typeface="Arial" panose="020B0604020202020204" pitchFamily="34" charset="0"/>
                <a:cs typeface="Arial" panose="020B0604020202020204" pitchFamily="34" charset="0"/>
              </a:rPr>
              <a:t>0</a:t>
            </a:r>
            <a:endParaRPr lang="ja-JP" altLang="en-US" sz="1200" dirty="0">
              <a:latin typeface="Arial" panose="020B0604020202020204" pitchFamily="34" charset="0"/>
              <a:cs typeface="Arial" panose="020B0604020202020204" pitchFamily="34" charset="0"/>
            </a:endParaRPr>
          </a:p>
        </p:txBody>
      </p:sp>
      <p:sp>
        <p:nvSpPr>
          <p:cNvPr id="189" name="テキスト ボックス 188"/>
          <p:cNvSpPr txBox="1"/>
          <p:nvPr/>
        </p:nvSpPr>
        <p:spPr>
          <a:xfrm>
            <a:off x="413942" y="4709904"/>
            <a:ext cx="269626"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8</a:t>
            </a:r>
            <a:endParaRPr lang="ja-JP" altLang="en-US" sz="1200" dirty="0">
              <a:latin typeface="Arial" panose="020B0604020202020204" pitchFamily="34" charset="0"/>
              <a:cs typeface="Arial" panose="020B0604020202020204" pitchFamily="34" charset="0"/>
            </a:endParaRPr>
          </a:p>
        </p:txBody>
      </p:sp>
      <p:sp>
        <p:nvSpPr>
          <p:cNvPr id="190" name="テキスト ボックス 189"/>
          <p:cNvSpPr txBox="1"/>
          <p:nvPr/>
        </p:nvSpPr>
        <p:spPr>
          <a:xfrm>
            <a:off x="413942" y="5024209"/>
            <a:ext cx="26962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6</a:t>
            </a:r>
            <a:endParaRPr lang="ja-JP" altLang="en-US" sz="1200" dirty="0">
              <a:latin typeface="Arial" panose="020B0604020202020204" pitchFamily="34" charset="0"/>
              <a:cs typeface="Arial" panose="020B0604020202020204" pitchFamily="34" charset="0"/>
            </a:endParaRPr>
          </a:p>
        </p:txBody>
      </p:sp>
      <p:sp>
        <p:nvSpPr>
          <p:cNvPr id="191" name="テキスト ボックス 190"/>
          <p:cNvSpPr txBox="1"/>
          <p:nvPr/>
        </p:nvSpPr>
        <p:spPr>
          <a:xfrm>
            <a:off x="413942" y="5312241"/>
            <a:ext cx="26962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4</a:t>
            </a:r>
            <a:endParaRPr lang="ja-JP" altLang="en-US" sz="1200" dirty="0">
              <a:latin typeface="Arial" panose="020B0604020202020204" pitchFamily="34" charset="0"/>
              <a:cs typeface="Arial" panose="020B0604020202020204" pitchFamily="34" charset="0"/>
            </a:endParaRPr>
          </a:p>
        </p:txBody>
      </p:sp>
      <p:sp>
        <p:nvSpPr>
          <p:cNvPr id="192" name="テキスト ボックス 191"/>
          <p:cNvSpPr txBox="1"/>
          <p:nvPr/>
        </p:nvSpPr>
        <p:spPr>
          <a:xfrm>
            <a:off x="413942" y="5607893"/>
            <a:ext cx="26962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2</a:t>
            </a:r>
            <a:endParaRPr lang="ja-JP" altLang="en-US" sz="1200" dirty="0">
              <a:latin typeface="Arial" panose="020B0604020202020204" pitchFamily="34" charset="0"/>
              <a:cs typeface="Arial" panose="020B0604020202020204" pitchFamily="34" charset="0"/>
            </a:endParaRPr>
          </a:p>
        </p:txBody>
      </p:sp>
      <p:sp>
        <p:nvSpPr>
          <p:cNvPr id="193" name="テキスト ボックス 192"/>
          <p:cNvSpPr txBox="1"/>
          <p:nvPr/>
        </p:nvSpPr>
        <p:spPr>
          <a:xfrm>
            <a:off x="413942" y="5905561"/>
            <a:ext cx="26962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0</a:t>
            </a:r>
            <a:endParaRPr lang="ja-JP" altLang="en-US" sz="1200" dirty="0">
              <a:latin typeface="Arial" panose="020B0604020202020204" pitchFamily="34" charset="0"/>
              <a:cs typeface="Arial" panose="020B0604020202020204" pitchFamily="34" charset="0"/>
            </a:endParaRPr>
          </a:p>
        </p:txBody>
      </p:sp>
      <p:sp>
        <p:nvSpPr>
          <p:cNvPr id="194" name="テキスト ボックス 193"/>
          <p:cNvSpPr txBox="1"/>
          <p:nvPr/>
        </p:nvSpPr>
        <p:spPr>
          <a:xfrm>
            <a:off x="578865" y="6028908"/>
            <a:ext cx="644728"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control</a:t>
            </a:r>
            <a:endParaRPr lang="ja-JP" altLang="en-US" sz="1200" dirty="0">
              <a:latin typeface="Arial" panose="020B0604020202020204" pitchFamily="34" charset="0"/>
              <a:cs typeface="Arial" panose="020B0604020202020204" pitchFamily="34" charset="0"/>
            </a:endParaRPr>
          </a:p>
        </p:txBody>
      </p:sp>
      <p:sp>
        <p:nvSpPr>
          <p:cNvPr id="195" name="テキスト ボックス 194"/>
          <p:cNvSpPr txBox="1"/>
          <p:nvPr/>
        </p:nvSpPr>
        <p:spPr>
          <a:xfrm>
            <a:off x="1217380" y="6028908"/>
            <a:ext cx="559769"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d</a:t>
            </a:r>
            <a:r>
              <a:rPr lang="en-US" altLang="ja-JP" sz="1200" dirty="0" smtClean="0">
                <a:latin typeface="Arial" panose="020B0604020202020204" pitchFamily="34" charset="0"/>
                <a:cs typeface="Arial" panose="020B0604020202020204" pitchFamily="34" charset="0"/>
              </a:rPr>
              <a:t>ay 0</a:t>
            </a:r>
            <a:endParaRPr lang="ja-JP" altLang="en-US" sz="1200" dirty="0">
              <a:latin typeface="Arial" panose="020B0604020202020204" pitchFamily="34" charset="0"/>
              <a:cs typeface="Arial" panose="020B0604020202020204" pitchFamily="34" charset="0"/>
            </a:endParaRPr>
          </a:p>
        </p:txBody>
      </p:sp>
      <p:sp>
        <p:nvSpPr>
          <p:cNvPr id="196" name="テキスト ボックス 195"/>
          <p:cNvSpPr txBox="1"/>
          <p:nvPr/>
        </p:nvSpPr>
        <p:spPr>
          <a:xfrm>
            <a:off x="1770463" y="6028908"/>
            <a:ext cx="559769"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d</a:t>
            </a:r>
            <a:r>
              <a:rPr lang="en-US" altLang="ja-JP" sz="1200" dirty="0" smtClean="0">
                <a:latin typeface="Arial" panose="020B0604020202020204" pitchFamily="34" charset="0"/>
                <a:cs typeface="Arial" panose="020B0604020202020204" pitchFamily="34" charset="0"/>
              </a:rPr>
              <a:t>ay 3</a:t>
            </a:r>
            <a:endParaRPr lang="ja-JP" altLang="en-US" sz="1200" dirty="0">
              <a:latin typeface="Arial" panose="020B0604020202020204" pitchFamily="34" charset="0"/>
              <a:cs typeface="Arial" panose="020B0604020202020204" pitchFamily="34" charset="0"/>
            </a:endParaRPr>
          </a:p>
        </p:txBody>
      </p:sp>
      <p:sp>
        <p:nvSpPr>
          <p:cNvPr id="197" name="テキスト ボックス 196"/>
          <p:cNvSpPr txBox="1"/>
          <p:nvPr/>
        </p:nvSpPr>
        <p:spPr>
          <a:xfrm>
            <a:off x="2317947" y="6028908"/>
            <a:ext cx="559769"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d</a:t>
            </a:r>
            <a:r>
              <a:rPr lang="en-US" altLang="ja-JP" sz="1200" dirty="0" smtClean="0">
                <a:latin typeface="Arial" panose="020B0604020202020204" pitchFamily="34" charset="0"/>
                <a:cs typeface="Arial" panose="020B0604020202020204" pitchFamily="34" charset="0"/>
              </a:rPr>
              <a:t>ay 7</a:t>
            </a:r>
            <a:endParaRPr lang="ja-JP" altLang="en-US" sz="1200" dirty="0">
              <a:latin typeface="Arial" panose="020B0604020202020204" pitchFamily="34" charset="0"/>
              <a:cs typeface="Arial" panose="020B0604020202020204" pitchFamily="34" charset="0"/>
            </a:endParaRPr>
          </a:p>
        </p:txBody>
      </p:sp>
      <p:grpSp>
        <p:nvGrpSpPr>
          <p:cNvPr id="20" name="グループ化 19"/>
          <p:cNvGrpSpPr/>
          <p:nvPr/>
        </p:nvGrpSpPr>
        <p:grpSpPr>
          <a:xfrm>
            <a:off x="3511243" y="4174963"/>
            <a:ext cx="2495512" cy="2135850"/>
            <a:chOff x="3511243" y="4174963"/>
            <a:chExt cx="2495512" cy="2135850"/>
          </a:xfrm>
        </p:grpSpPr>
        <p:sp>
          <p:nvSpPr>
            <p:cNvPr id="219" name="テキスト ボックス 218"/>
            <p:cNvSpPr txBox="1"/>
            <p:nvPr/>
          </p:nvSpPr>
          <p:spPr>
            <a:xfrm>
              <a:off x="4152478" y="4174963"/>
              <a:ext cx="833059" cy="461665"/>
            </a:xfrm>
            <a:prstGeom prst="rect">
              <a:avLst/>
            </a:prstGeom>
            <a:noFill/>
          </p:spPr>
          <p:txBody>
            <a:bodyPr wrap="square" rtlCol="0">
              <a:spAutoFit/>
            </a:bodyPr>
            <a:lstStyle/>
            <a:p>
              <a:pPr algn="ctr"/>
              <a:r>
                <a:rPr lang="en-US" altLang="ja-JP" sz="2400" dirty="0" smtClean="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0" name="テキスト ボックス 199"/>
            <p:cNvSpPr txBox="1"/>
            <p:nvPr/>
          </p:nvSpPr>
          <p:spPr>
            <a:xfrm>
              <a:off x="3707904" y="6033814"/>
              <a:ext cx="644728"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control</a:t>
              </a:r>
              <a:endParaRPr lang="ja-JP" altLang="en-US" sz="1200" dirty="0">
                <a:latin typeface="Arial" panose="020B0604020202020204" pitchFamily="34" charset="0"/>
                <a:cs typeface="Arial" panose="020B0604020202020204" pitchFamily="34" charset="0"/>
              </a:endParaRPr>
            </a:p>
          </p:txBody>
        </p:sp>
        <p:sp>
          <p:nvSpPr>
            <p:cNvPr id="201" name="テキスト ボックス 200"/>
            <p:cNvSpPr txBox="1"/>
            <p:nvPr/>
          </p:nvSpPr>
          <p:spPr>
            <a:xfrm>
              <a:off x="4346419" y="6033814"/>
              <a:ext cx="559769"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d</a:t>
              </a:r>
              <a:r>
                <a:rPr lang="en-US" altLang="ja-JP" sz="1200" dirty="0" smtClean="0">
                  <a:latin typeface="Arial" panose="020B0604020202020204" pitchFamily="34" charset="0"/>
                  <a:cs typeface="Arial" panose="020B0604020202020204" pitchFamily="34" charset="0"/>
                </a:rPr>
                <a:t>ay 0</a:t>
              </a:r>
              <a:endParaRPr lang="ja-JP" altLang="en-US" sz="1200" dirty="0">
                <a:latin typeface="Arial" panose="020B0604020202020204" pitchFamily="34" charset="0"/>
                <a:cs typeface="Arial" panose="020B0604020202020204" pitchFamily="34" charset="0"/>
              </a:endParaRPr>
            </a:p>
          </p:txBody>
        </p:sp>
        <p:sp>
          <p:nvSpPr>
            <p:cNvPr id="202" name="テキスト ボックス 201"/>
            <p:cNvSpPr txBox="1"/>
            <p:nvPr/>
          </p:nvSpPr>
          <p:spPr>
            <a:xfrm>
              <a:off x="4899502" y="6033814"/>
              <a:ext cx="559769"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d</a:t>
              </a:r>
              <a:r>
                <a:rPr lang="en-US" altLang="ja-JP" sz="1200" dirty="0" smtClean="0">
                  <a:latin typeface="Arial" panose="020B0604020202020204" pitchFamily="34" charset="0"/>
                  <a:cs typeface="Arial" panose="020B0604020202020204" pitchFamily="34" charset="0"/>
                </a:rPr>
                <a:t>ay 3</a:t>
              </a:r>
              <a:endParaRPr lang="ja-JP" altLang="en-US" sz="1200" dirty="0">
                <a:latin typeface="Arial" panose="020B0604020202020204" pitchFamily="34" charset="0"/>
                <a:cs typeface="Arial" panose="020B0604020202020204" pitchFamily="34" charset="0"/>
              </a:endParaRPr>
            </a:p>
          </p:txBody>
        </p:sp>
        <p:sp>
          <p:nvSpPr>
            <p:cNvPr id="203" name="テキスト ボックス 202"/>
            <p:cNvSpPr txBox="1"/>
            <p:nvPr/>
          </p:nvSpPr>
          <p:spPr>
            <a:xfrm>
              <a:off x="5446986" y="6033814"/>
              <a:ext cx="559769"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d</a:t>
              </a:r>
              <a:r>
                <a:rPr lang="en-US" altLang="ja-JP" sz="1200" dirty="0" smtClean="0">
                  <a:latin typeface="Arial" panose="020B0604020202020204" pitchFamily="34" charset="0"/>
                  <a:cs typeface="Arial" panose="020B0604020202020204" pitchFamily="34" charset="0"/>
                </a:rPr>
                <a:t>ay 7</a:t>
              </a:r>
              <a:endParaRPr lang="ja-JP" altLang="en-US" sz="1200" dirty="0">
                <a:latin typeface="Arial" panose="020B0604020202020204" pitchFamily="34" charset="0"/>
                <a:cs typeface="Arial" panose="020B0604020202020204" pitchFamily="34" charset="0"/>
              </a:endParaRPr>
            </a:p>
          </p:txBody>
        </p:sp>
        <p:sp>
          <p:nvSpPr>
            <p:cNvPr id="204" name="テキスト ボックス 203"/>
            <p:cNvSpPr txBox="1"/>
            <p:nvPr/>
          </p:nvSpPr>
          <p:spPr>
            <a:xfrm>
              <a:off x="3513010" y="4408912"/>
              <a:ext cx="269626"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5</a:t>
              </a:r>
              <a:endParaRPr lang="ja-JP" altLang="en-US" sz="1200" dirty="0">
                <a:latin typeface="Arial" panose="020B0604020202020204" pitchFamily="34" charset="0"/>
                <a:cs typeface="Arial" panose="020B0604020202020204" pitchFamily="34" charset="0"/>
              </a:endParaRPr>
            </a:p>
          </p:txBody>
        </p:sp>
        <p:sp>
          <p:nvSpPr>
            <p:cNvPr id="205" name="テキスト ボックス 204"/>
            <p:cNvSpPr txBox="1"/>
            <p:nvPr/>
          </p:nvSpPr>
          <p:spPr>
            <a:xfrm>
              <a:off x="3511243" y="4699746"/>
              <a:ext cx="26962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4</a:t>
              </a:r>
              <a:endParaRPr lang="ja-JP" altLang="en-US" sz="1200" dirty="0">
                <a:latin typeface="Arial" panose="020B0604020202020204" pitchFamily="34" charset="0"/>
                <a:cs typeface="Arial" panose="020B0604020202020204" pitchFamily="34" charset="0"/>
              </a:endParaRPr>
            </a:p>
          </p:txBody>
        </p:sp>
        <p:sp>
          <p:nvSpPr>
            <p:cNvPr id="206" name="テキスト ボックス 205"/>
            <p:cNvSpPr txBox="1"/>
            <p:nvPr/>
          </p:nvSpPr>
          <p:spPr>
            <a:xfrm>
              <a:off x="3511243" y="5014051"/>
              <a:ext cx="269626"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3</a:t>
              </a:r>
              <a:endParaRPr lang="ja-JP" altLang="en-US" sz="1200" dirty="0">
                <a:latin typeface="Arial" panose="020B0604020202020204" pitchFamily="34" charset="0"/>
                <a:cs typeface="Arial" panose="020B0604020202020204" pitchFamily="34" charset="0"/>
              </a:endParaRPr>
            </a:p>
          </p:txBody>
        </p:sp>
        <p:sp>
          <p:nvSpPr>
            <p:cNvPr id="207" name="テキスト ボックス 206"/>
            <p:cNvSpPr txBox="1"/>
            <p:nvPr/>
          </p:nvSpPr>
          <p:spPr>
            <a:xfrm>
              <a:off x="3511243" y="5302083"/>
              <a:ext cx="269626"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2</a:t>
              </a:r>
              <a:endParaRPr lang="ja-JP" altLang="en-US" sz="1200" dirty="0">
                <a:latin typeface="Arial" panose="020B0604020202020204" pitchFamily="34" charset="0"/>
                <a:cs typeface="Arial" panose="020B0604020202020204" pitchFamily="34" charset="0"/>
              </a:endParaRPr>
            </a:p>
          </p:txBody>
        </p:sp>
        <p:sp>
          <p:nvSpPr>
            <p:cNvPr id="208" name="テキスト ボックス 207"/>
            <p:cNvSpPr txBox="1"/>
            <p:nvPr/>
          </p:nvSpPr>
          <p:spPr>
            <a:xfrm>
              <a:off x="3511243" y="5597735"/>
              <a:ext cx="269626" cy="276999"/>
            </a:xfrm>
            <a:prstGeom prst="rect">
              <a:avLst/>
            </a:prstGeom>
            <a:noFill/>
          </p:spPr>
          <p:txBody>
            <a:bodyPr wrap="none" rtlCol="0">
              <a:spAutoFit/>
            </a:bodyPr>
            <a:lstStyle/>
            <a:p>
              <a:r>
                <a:rPr lang="en-US" altLang="ja-JP" sz="1200" dirty="0">
                  <a:latin typeface="Arial" panose="020B0604020202020204" pitchFamily="34" charset="0"/>
                  <a:cs typeface="Arial" panose="020B0604020202020204" pitchFamily="34" charset="0"/>
                </a:rPr>
                <a:t>1</a:t>
              </a:r>
              <a:endParaRPr lang="ja-JP" altLang="en-US" sz="1200" dirty="0">
                <a:latin typeface="Arial" panose="020B0604020202020204" pitchFamily="34" charset="0"/>
                <a:cs typeface="Arial" panose="020B0604020202020204" pitchFamily="34" charset="0"/>
              </a:endParaRPr>
            </a:p>
          </p:txBody>
        </p:sp>
        <p:sp>
          <p:nvSpPr>
            <p:cNvPr id="209" name="テキスト ボックス 208"/>
            <p:cNvSpPr txBox="1"/>
            <p:nvPr/>
          </p:nvSpPr>
          <p:spPr>
            <a:xfrm>
              <a:off x="3511243" y="5895403"/>
              <a:ext cx="269626" cy="276999"/>
            </a:xfrm>
            <a:prstGeom prst="rect">
              <a:avLst/>
            </a:prstGeom>
            <a:noFill/>
          </p:spPr>
          <p:txBody>
            <a:bodyPr wrap="none" rtlCol="0">
              <a:spAutoFit/>
            </a:bodyPr>
            <a:lstStyle/>
            <a:p>
              <a:r>
                <a:rPr lang="en-US" altLang="ja-JP" sz="1200" dirty="0" smtClean="0">
                  <a:latin typeface="Arial" panose="020B0604020202020204" pitchFamily="34" charset="0"/>
                  <a:cs typeface="Arial" panose="020B0604020202020204" pitchFamily="34" charset="0"/>
                </a:rPr>
                <a:t>0</a:t>
              </a:r>
              <a:endParaRPr lang="ja-JP" altLang="en-US" sz="1200" dirty="0">
                <a:latin typeface="Arial" panose="020B0604020202020204" pitchFamily="34" charset="0"/>
                <a:cs typeface="Arial" panose="020B0604020202020204" pitchFamily="34" charset="0"/>
              </a:endParaRPr>
            </a:p>
          </p:txBody>
        </p:sp>
        <p:sp>
          <p:nvSpPr>
            <p:cNvPr id="210" name="テキスト ボックス 209"/>
            <p:cNvSpPr txBox="1"/>
            <p:nvPr/>
          </p:nvSpPr>
          <p:spPr>
            <a:xfrm>
              <a:off x="4114900" y="4445595"/>
              <a:ext cx="512648" cy="461665"/>
            </a:xfrm>
            <a:prstGeom prst="rect">
              <a:avLst/>
            </a:prstGeom>
            <a:noFill/>
          </p:spPr>
          <p:txBody>
            <a:bodyPr wrap="square" rtlCol="0">
              <a:spAutoFit/>
            </a:bodyPr>
            <a:lstStyle/>
            <a:p>
              <a:pPr algn="ctr"/>
              <a:r>
                <a:rPr lang="en-US" altLang="ja-JP" sz="2400" dirty="0" smtClean="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11" name="グループ化 55"/>
            <p:cNvGrpSpPr/>
            <p:nvPr/>
          </p:nvGrpSpPr>
          <p:grpSpPr>
            <a:xfrm>
              <a:off x="4055244" y="4720053"/>
              <a:ext cx="581883" cy="112514"/>
              <a:chOff x="-1044624" y="836712"/>
              <a:chExt cx="1044624" cy="432048"/>
            </a:xfrm>
          </p:grpSpPr>
          <p:cxnSp>
            <p:nvCxnSpPr>
              <p:cNvPr id="212" name="直線コネクタ 211"/>
              <p:cNvCxnSpPr/>
              <p:nvPr/>
            </p:nvCxnSpPr>
            <p:spPr>
              <a:xfrm>
                <a:off x="-1044624" y="836712"/>
                <a:ext cx="0"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a:off x="-1044624" y="836712"/>
                <a:ext cx="10446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0" y="836712"/>
                <a:ext cx="0"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 name="グループ化 61"/>
            <p:cNvGrpSpPr/>
            <p:nvPr/>
          </p:nvGrpSpPr>
          <p:grpSpPr>
            <a:xfrm>
              <a:off x="4050509" y="4460655"/>
              <a:ext cx="1067494" cy="268160"/>
              <a:chOff x="-1098658" y="836712"/>
              <a:chExt cx="1054030" cy="432048"/>
            </a:xfrm>
          </p:grpSpPr>
          <p:cxnSp>
            <p:nvCxnSpPr>
              <p:cNvPr id="216" name="直線コネクタ 215"/>
              <p:cNvCxnSpPr/>
              <p:nvPr/>
            </p:nvCxnSpPr>
            <p:spPr>
              <a:xfrm>
                <a:off x="-1098658" y="836712"/>
                <a:ext cx="0"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1089252" y="836712"/>
                <a:ext cx="10446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a:off x="-44628" y="836712"/>
                <a:ext cx="0" cy="43204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6" name="テキスト ボックス 85"/>
          <p:cNvSpPr txBox="1"/>
          <p:nvPr/>
        </p:nvSpPr>
        <p:spPr>
          <a:xfrm>
            <a:off x="7420053" y="6184921"/>
            <a:ext cx="1632178" cy="307777"/>
          </a:xfrm>
          <a:prstGeom prst="rect">
            <a:avLst/>
          </a:prstGeom>
          <a:noFill/>
        </p:spPr>
        <p:txBody>
          <a:bodyPr wrap="none" rtlCol="0">
            <a:spAutoFit/>
          </a:bodyPr>
          <a:lstStyle/>
          <a:p>
            <a:r>
              <a:rPr kumimoji="1" lang="en-US" altLang="ja-JP" sz="1400" dirty="0" err="1" smtClean="0">
                <a:latin typeface="Arial" pitchFamily="34" charset="0"/>
                <a:ea typeface="ＭＳ Ｐゴシック" pitchFamily="50" charset="-128"/>
              </a:rPr>
              <a:t>mean±SD</a:t>
            </a:r>
            <a:r>
              <a:rPr kumimoji="1" lang="en-US" altLang="ja-JP" sz="1400" dirty="0" smtClean="0">
                <a:latin typeface="Arial" pitchFamily="34" charset="0"/>
                <a:ea typeface="ＭＳ Ｐゴシック" pitchFamily="50" charset="-128"/>
              </a:rPr>
              <a:t> (n=13)</a:t>
            </a:r>
            <a:endParaRPr kumimoji="1" lang="ja-JP" altLang="en-US" sz="1400" dirty="0">
              <a:latin typeface="Arial" pitchFamily="34" charset="0"/>
              <a:ea typeface="ＭＳ Ｐゴシック" pitchFamily="50" charset="-128"/>
            </a:endParaRPr>
          </a:p>
        </p:txBody>
      </p:sp>
      <p:sp>
        <p:nvSpPr>
          <p:cNvPr id="89" name="テキスト ボックス 88"/>
          <p:cNvSpPr txBox="1"/>
          <p:nvPr/>
        </p:nvSpPr>
        <p:spPr>
          <a:xfrm>
            <a:off x="35496" y="3978393"/>
            <a:ext cx="369332" cy="2280354"/>
          </a:xfrm>
          <a:prstGeom prst="rect">
            <a:avLst/>
          </a:prstGeom>
          <a:noFill/>
        </p:spPr>
        <p:txBody>
          <a:bodyPr vert="vert270" wrap="square" rtlCol="0">
            <a:spAutoFit/>
          </a:bodyPr>
          <a:lstStyle/>
          <a:p>
            <a:r>
              <a:rPr lang="en-US" altLang="ja-JP" sz="1200" dirty="0" smtClean="0">
                <a:latin typeface="Arial" panose="020B0604020202020204" pitchFamily="34" charset="0"/>
                <a:cs typeface="Arial" panose="020B0604020202020204" pitchFamily="34" charset="0"/>
              </a:rPr>
              <a:t>Urinary ratio (drug/metabolite)</a:t>
            </a:r>
            <a:endParaRPr lang="ja-JP" altLang="en-US" sz="1200" dirty="0">
              <a:latin typeface="Arial" pitchFamily="34" charset="0"/>
              <a:cs typeface="Arial" pitchFamily="34" charset="0"/>
            </a:endParaRPr>
          </a:p>
        </p:txBody>
      </p:sp>
      <p:sp>
        <p:nvSpPr>
          <p:cNvPr id="90" name="テキスト ボックス 89"/>
          <p:cNvSpPr txBox="1"/>
          <p:nvPr/>
        </p:nvSpPr>
        <p:spPr>
          <a:xfrm>
            <a:off x="6261271" y="1052736"/>
            <a:ext cx="364010" cy="3114715"/>
          </a:xfrm>
          <a:prstGeom prst="rect">
            <a:avLst/>
          </a:prstGeom>
          <a:noFill/>
        </p:spPr>
        <p:txBody>
          <a:bodyPr vert="vert270" wrap="square" rtlCol="0">
            <a:spAutoFit/>
          </a:bodyPr>
          <a:lstStyle/>
          <a:p>
            <a:pPr algn="ctr">
              <a:lnSpc>
                <a:spcPts val="1511"/>
              </a:lnSpc>
            </a:pPr>
            <a:r>
              <a:rPr lang="en-US" altLang="ja-JP" sz="1200" dirty="0" smtClean="0">
                <a:latin typeface="Arial" pitchFamily="34" charset="0"/>
                <a:cs typeface="Arial" pitchFamily="34" charset="0"/>
              </a:rPr>
              <a:t>Concentration ratio (</a:t>
            </a:r>
            <a:r>
              <a:rPr lang="en-US" altLang="ja-JP" sz="1200" dirty="0">
                <a:latin typeface="Arial" panose="020B0604020202020204" pitchFamily="34" charset="0"/>
                <a:cs typeface="Arial" panose="020B0604020202020204" pitchFamily="34" charset="0"/>
              </a:rPr>
              <a:t>drug/metabolite</a:t>
            </a:r>
            <a:r>
              <a:rPr lang="en-US" altLang="ja-JP" sz="1200" dirty="0" smtClean="0">
                <a:latin typeface="Arial" panose="020B0604020202020204" pitchFamily="34" charset="0"/>
                <a:cs typeface="Arial" panose="020B0604020202020204" pitchFamily="34" charset="0"/>
              </a:rPr>
              <a:t>)</a:t>
            </a:r>
            <a:endParaRPr lang="ja-JP" altLang="en-US" sz="1200" dirty="0">
              <a:latin typeface="Arial" pitchFamily="34" charset="0"/>
              <a:cs typeface="Arial" pitchFamily="34" charset="0"/>
            </a:endParaRPr>
          </a:p>
        </p:txBody>
      </p:sp>
      <p:sp>
        <p:nvSpPr>
          <p:cNvPr id="96" name="テキスト ボックス 95"/>
          <p:cNvSpPr txBox="1"/>
          <p:nvPr/>
        </p:nvSpPr>
        <p:spPr>
          <a:xfrm>
            <a:off x="7262179" y="6485208"/>
            <a:ext cx="1866228" cy="307777"/>
          </a:xfrm>
          <a:prstGeom prst="rect">
            <a:avLst/>
          </a:prstGeom>
          <a:noFill/>
        </p:spPr>
        <p:txBody>
          <a:bodyPr wrap="square" rtlCol="0">
            <a:spAutoFit/>
          </a:bodyPr>
          <a:lstStyle/>
          <a:p>
            <a:pPr algn="r"/>
            <a:r>
              <a:rPr lang="ja-JP" altLang="en-US" sz="1400" dirty="0" smtClean="0">
                <a:latin typeface="Arial" pitchFamily="34" charset="0"/>
                <a:cs typeface="Arial" pitchFamily="34" charset="0"/>
              </a:rPr>
              <a:t> </a:t>
            </a:r>
            <a:r>
              <a:rPr lang="en-US" altLang="ja-JP" sz="1400" dirty="0" smtClean="0">
                <a:latin typeface="Arial" pitchFamily="34" charset="0"/>
                <a:cs typeface="Arial" pitchFamily="34" charset="0"/>
              </a:rPr>
              <a:t>*p&lt;0.05, **p&lt;0.01</a:t>
            </a:r>
          </a:p>
        </p:txBody>
      </p:sp>
      <p:pic>
        <p:nvPicPr>
          <p:cNvPr id="2" name="図 1"/>
          <p:cNvPicPr>
            <a:picLocks noChangeAspect="1"/>
          </p:cNvPicPr>
          <p:nvPr/>
        </p:nvPicPr>
        <p:blipFill>
          <a:blip r:embed="rId4"/>
          <a:stretch>
            <a:fillRect/>
          </a:stretch>
        </p:blipFill>
        <p:spPr>
          <a:xfrm>
            <a:off x="544278" y="1430686"/>
            <a:ext cx="2413559" cy="1800000"/>
          </a:xfrm>
          <a:prstGeom prst="rect">
            <a:avLst/>
          </a:prstGeom>
        </p:spPr>
      </p:pic>
      <p:pic>
        <p:nvPicPr>
          <p:cNvPr id="5" name="図 4"/>
          <p:cNvPicPr>
            <a:picLocks noChangeAspect="1"/>
          </p:cNvPicPr>
          <p:nvPr/>
        </p:nvPicPr>
        <p:blipFill>
          <a:blip r:embed="rId5"/>
          <a:stretch>
            <a:fillRect/>
          </a:stretch>
        </p:blipFill>
        <p:spPr>
          <a:xfrm>
            <a:off x="3682775" y="1430686"/>
            <a:ext cx="2413559" cy="1800000"/>
          </a:xfrm>
          <a:prstGeom prst="rect">
            <a:avLst/>
          </a:prstGeom>
        </p:spPr>
      </p:pic>
      <p:pic>
        <p:nvPicPr>
          <p:cNvPr id="6" name="図 5"/>
          <p:cNvPicPr>
            <a:picLocks noChangeAspect="1"/>
          </p:cNvPicPr>
          <p:nvPr/>
        </p:nvPicPr>
        <p:blipFill>
          <a:blip r:embed="rId6"/>
          <a:stretch>
            <a:fillRect/>
          </a:stretch>
        </p:blipFill>
        <p:spPr>
          <a:xfrm>
            <a:off x="6758817" y="1430686"/>
            <a:ext cx="2413559" cy="1800000"/>
          </a:xfrm>
          <a:prstGeom prst="rect">
            <a:avLst/>
          </a:prstGeom>
        </p:spPr>
      </p:pic>
      <p:pic>
        <p:nvPicPr>
          <p:cNvPr id="7" name="図 6"/>
          <p:cNvPicPr>
            <a:picLocks noChangeAspect="1"/>
          </p:cNvPicPr>
          <p:nvPr/>
        </p:nvPicPr>
        <p:blipFill>
          <a:blip r:embed="rId7"/>
          <a:stretch>
            <a:fillRect/>
          </a:stretch>
        </p:blipFill>
        <p:spPr>
          <a:xfrm>
            <a:off x="539059" y="4377104"/>
            <a:ext cx="2413559" cy="1800000"/>
          </a:xfrm>
          <a:prstGeom prst="rect">
            <a:avLst/>
          </a:prstGeom>
        </p:spPr>
      </p:pic>
      <p:pic>
        <p:nvPicPr>
          <p:cNvPr id="8" name="図 7"/>
          <p:cNvPicPr>
            <a:picLocks noChangeAspect="1"/>
          </p:cNvPicPr>
          <p:nvPr/>
        </p:nvPicPr>
        <p:blipFill>
          <a:blip r:embed="rId8"/>
          <a:stretch>
            <a:fillRect/>
          </a:stretch>
        </p:blipFill>
        <p:spPr>
          <a:xfrm>
            <a:off x="3682775" y="4377104"/>
            <a:ext cx="2413559" cy="1800000"/>
          </a:xfrm>
          <a:prstGeom prst="rect">
            <a:avLst/>
          </a:prstGeom>
        </p:spPr>
      </p:pic>
      <p:sp>
        <p:nvSpPr>
          <p:cNvPr id="88" name="テキスト ボックス 87"/>
          <p:cNvSpPr txBox="1"/>
          <p:nvPr/>
        </p:nvSpPr>
        <p:spPr>
          <a:xfrm>
            <a:off x="35495" y="44624"/>
            <a:ext cx="9001001" cy="913070"/>
          </a:xfrm>
          <a:prstGeom prst="rect">
            <a:avLst/>
          </a:prstGeom>
          <a:noFill/>
        </p:spPr>
        <p:txBody>
          <a:bodyPr wrap="square" rtlCol="0">
            <a:spAutoFit/>
          </a:bodyPr>
          <a:lstStyle/>
          <a:p>
            <a:pPr algn="ctr">
              <a:lnSpc>
                <a:spcPts val="3200"/>
              </a:lnSpc>
            </a:pPr>
            <a:r>
              <a:rPr lang="en-US" altLang="ja-JP" sz="3200" b="1" dirty="0" smtClean="0">
                <a:solidFill>
                  <a:schemeClr val="tx2"/>
                </a:solidFill>
              </a:rPr>
              <a:t>Chronological </a:t>
            </a:r>
            <a:r>
              <a:rPr lang="en-US" altLang="ja-JP" sz="3200" b="1" dirty="0">
                <a:solidFill>
                  <a:schemeClr val="tx2"/>
                </a:solidFill>
              </a:rPr>
              <a:t>changes in rifampicin-induced CYP enzyme activity after rifampicin </a:t>
            </a:r>
            <a:r>
              <a:rPr lang="en-US" altLang="ja-JP" sz="3200" b="1" dirty="0" smtClean="0">
                <a:solidFill>
                  <a:schemeClr val="tx2"/>
                </a:solidFill>
              </a:rPr>
              <a:t>discontinuation</a:t>
            </a:r>
            <a:endParaRPr kumimoji="1" lang="ja-JP" altLang="en-US" sz="3200" b="1" dirty="0">
              <a:solidFill>
                <a:schemeClr val="tx2"/>
              </a:solidFill>
            </a:endParaRPr>
          </a:p>
        </p:txBody>
      </p:sp>
      <p:sp>
        <p:nvSpPr>
          <p:cNvPr id="91" name="正方形/長方形 90"/>
          <p:cNvSpPr/>
          <p:nvPr/>
        </p:nvSpPr>
        <p:spPr>
          <a:xfrm>
            <a:off x="72496" y="908720"/>
            <a:ext cx="8964000" cy="7200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a:latin typeface="Arial" pitchFamily="34" charset="0"/>
            </a:endParaRPr>
          </a:p>
        </p:txBody>
      </p:sp>
      <p:sp>
        <p:nvSpPr>
          <p:cNvPr id="100" name="テキスト ボックス 99"/>
          <p:cNvSpPr txBox="1"/>
          <p:nvPr/>
        </p:nvSpPr>
        <p:spPr>
          <a:xfrm>
            <a:off x="20982" y="6519313"/>
            <a:ext cx="6353864" cy="338554"/>
          </a:xfrm>
          <a:prstGeom prst="rect">
            <a:avLst/>
          </a:prstGeom>
          <a:noFill/>
        </p:spPr>
        <p:txBody>
          <a:bodyPr wrap="square" rtlCol="0">
            <a:spAutoFit/>
          </a:bodyPr>
          <a:lstStyle/>
          <a:p>
            <a:r>
              <a:rPr lang="en-US" altLang="ja-JP" sz="1600" b="1" i="1" dirty="0" smtClean="0">
                <a:latin typeface="Times New Roman" pitchFamily="18" charset="0"/>
                <a:cs typeface="Times New Roman" pitchFamily="18" charset="0"/>
              </a:rPr>
              <a:t>Inui et al</a:t>
            </a:r>
            <a:r>
              <a:rPr lang="en-US" altLang="ja-JP" sz="1600" b="1" i="1" dirty="0">
                <a:latin typeface="Times New Roman" pitchFamily="18" charset="0"/>
                <a:cs typeface="Times New Roman" pitchFamily="18" charset="0"/>
              </a:rPr>
              <a:t>, </a:t>
            </a:r>
            <a:r>
              <a:rPr lang="en-US" altLang="ja-JP" sz="1600" b="1" i="1" dirty="0" err="1" smtClean="0">
                <a:latin typeface="Times New Roman" pitchFamily="18" charset="0"/>
                <a:cs typeface="Times New Roman" pitchFamily="18" charset="0"/>
              </a:rPr>
              <a:t>Clin</a:t>
            </a:r>
            <a:r>
              <a:rPr lang="en-US" altLang="ja-JP" sz="1600" b="1" i="1" dirty="0" smtClean="0">
                <a:latin typeface="Times New Roman" pitchFamily="18" charset="0"/>
                <a:cs typeface="Times New Roman" pitchFamily="18" charset="0"/>
              </a:rPr>
              <a:t>. </a:t>
            </a:r>
            <a:r>
              <a:rPr lang="en-US" altLang="ja-JP" sz="1600" b="1" i="1" dirty="0" err="1" smtClean="0">
                <a:latin typeface="Times New Roman" pitchFamily="18" charset="0"/>
                <a:cs typeface="Times New Roman" pitchFamily="18" charset="0"/>
              </a:rPr>
              <a:t>Pharmacol</a:t>
            </a:r>
            <a:r>
              <a:rPr lang="en-US" altLang="ja-JP" sz="1600" b="1" i="1" dirty="0" smtClean="0">
                <a:latin typeface="Times New Roman" pitchFamily="18" charset="0"/>
                <a:cs typeface="Times New Roman" pitchFamily="18" charset="0"/>
              </a:rPr>
              <a:t>. </a:t>
            </a:r>
            <a:r>
              <a:rPr lang="en-US" altLang="ja-JP" sz="1600" b="1" i="1" dirty="0" err="1" smtClean="0">
                <a:latin typeface="Times New Roman" pitchFamily="18" charset="0"/>
                <a:cs typeface="Times New Roman" pitchFamily="18" charset="0"/>
              </a:rPr>
              <a:t>Ther</a:t>
            </a:r>
            <a:r>
              <a:rPr lang="en-US" altLang="ja-JP" sz="1600" b="1" i="1" dirty="0" smtClean="0">
                <a:latin typeface="Times New Roman" pitchFamily="18" charset="0"/>
                <a:cs typeface="Times New Roman" pitchFamily="18" charset="0"/>
              </a:rPr>
              <a:t>. 96: 702–8 </a:t>
            </a:r>
            <a:r>
              <a:rPr lang="en-US" altLang="ja-JP" sz="1600" b="1" i="1" dirty="0">
                <a:latin typeface="Times New Roman" pitchFamily="18" charset="0"/>
                <a:cs typeface="Times New Roman" pitchFamily="18" charset="0"/>
              </a:rPr>
              <a:t>(</a:t>
            </a:r>
            <a:r>
              <a:rPr lang="en-US" altLang="ja-JP" sz="1600" b="1" i="1" dirty="0" smtClean="0">
                <a:latin typeface="Times New Roman" pitchFamily="18" charset="0"/>
                <a:cs typeface="Times New Roman" pitchFamily="18" charset="0"/>
              </a:rPr>
              <a:t>2013)</a:t>
            </a:r>
            <a:endParaRPr kumimoji="1" lang="en-US" altLang="ja-JP" sz="1600" b="1"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2779992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107504" y="908720"/>
            <a:ext cx="8931409" cy="3631763"/>
          </a:xfrm>
          <a:prstGeom prst="rect">
            <a:avLst/>
          </a:prstGeom>
          <a:noFill/>
        </p:spPr>
        <p:txBody>
          <a:bodyPr wrap="square" rtlCol="0">
            <a:spAutoFit/>
          </a:bodyPr>
          <a:lstStyle/>
          <a:p>
            <a:pPr marL="342900" indent="-342900" algn="just">
              <a:lnSpc>
                <a:spcPts val="2800"/>
              </a:lnSpc>
              <a:spcBef>
                <a:spcPts val="1200"/>
              </a:spcBef>
              <a:buFont typeface="Wingdings" panose="05000000000000000000" pitchFamily="2" charset="2"/>
              <a:buChar char="ü"/>
            </a:pPr>
            <a:r>
              <a:rPr lang="en-US" altLang="ja-JP" sz="2400" b="1" dirty="0">
                <a:latin typeface="Arial" pitchFamily="34" charset="0"/>
                <a:cs typeface="Arial" pitchFamily="34" charset="0"/>
              </a:rPr>
              <a:t>We developed and validated a rapid and selective </a:t>
            </a:r>
            <a:r>
              <a:rPr lang="en-US" altLang="ja-JP" sz="2400" b="1" dirty="0" smtClean="0">
                <a:latin typeface="Arial" pitchFamily="34" charset="0"/>
                <a:cs typeface="Arial" pitchFamily="34" charset="0"/>
              </a:rPr>
              <a:t>LC-MS/MS </a:t>
            </a:r>
            <a:r>
              <a:rPr lang="en-US" altLang="ja-JP" sz="2400" b="1" dirty="0">
                <a:latin typeface="Arial" pitchFamily="34" charset="0"/>
                <a:cs typeface="Arial" pitchFamily="34" charset="0"/>
              </a:rPr>
              <a:t>method to determine the plasma concentrations of 5 CYP probe drugs and metabolites </a:t>
            </a:r>
            <a:r>
              <a:rPr lang="en-US" altLang="ja-JP" sz="2400" b="1" dirty="0" smtClean="0">
                <a:latin typeface="Arial" pitchFamily="34" charset="0"/>
                <a:cs typeface="Arial" pitchFamily="34" charset="0"/>
              </a:rPr>
              <a:t>by </a:t>
            </a:r>
            <a:r>
              <a:rPr lang="en-US" altLang="ja-JP" sz="2400" b="1" dirty="0">
                <a:latin typeface="Arial" pitchFamily="34" charset="0"/>
                <a:cs typeface="Arial" pitchFamily="34" charset="0"/>
              </a:rPr>
              <a:t>a single-step extraction followed by a single LC-MS/MS run. </a:t>
            </a:r>
            <a:endParaRPr lang="en-US" altLang="ja-JP" sz="2400" b="1" dirty="0" smtClean="0">
              <a:latin typeface="Arial" pitchFamily="34" charset="0"/>
              <a:cs typeface="Arial" pitchFamily="34" charset="0"/>
            </a:endParaRPr>
          </a:p>
          <a:p>
            <a:pPr marL="342900" indent="-342900" algn="just">
              <a:lnSpc>
                <a:spcPts val="2800"/>
              </a:lnSpc>
              <a:spcBef>
                <a:spcPts val="1200"/>
              </a:spcBef>
              <a:buFont typeface="Wingdings" panose="05000000000000000000" pitchFamily="2" charset="2"/>
              <a:buChar char="ü"/>
            </a:pPr>
            <a:r>
              <a:rPr lang="en-US" altLang="ja-JP" sz="2400" b="1" dirty="0" smtClean="0">
                <a:latin typeface="Arial" pitchFamily="34" charset="0"/>
                <a:cs typeface="Arial" pitchFamily="34" charset="0"/>
              </a:rPr>
              <a:t>The </a:t>
            </a:r>
            <a:r>
              <a:rPr lang="en-US" altLang="ja-JP" sz="2400" b="1" dirty="0">
                <a:latin typeface="Arial" pitchFamily="34" charset="0"/>
                <a:cs typeface="Arial" pitchFamily="34" charset="0"/>
              </a:rPr>
              <a:t>assay had high accuracy and reliability for plasma </a:t>
            </a:r>
            <a:r>
              <a:rPr lang="en-US" altLang="ja-JP" sz="2400" b="1" dirty="0" smtClean="0">
                <a:latin typeface="Arial" pitchFamily="34" charset="0"/>
                <a:cs typeface="Arial" pitchFamily="34" charset="0"/>
              </a:rPr>
              <a:t>and urine samples.</a:t>
            </a:r>
          </a:p>
          <a:p>
            <a:pPr marL="342900" indent="-342900" algn="just">
              <a:lnSpc>
                <a:spcPts val="2800"/>
              </a:lnSpc>
              <a:spcBef>
                <a:spcPts val="1200"/>
              </a:spcBef>
              <a:buFont typeface="Wingdings" panose="05000000000000000000" pitchFamily="2" charset="2"/>
              <a:buChar char="ü"/>
            </a:pPr>
            <a:r>
              <a:rPr lang="en-US" altLang="ja-JP" sz="2400" b="1" dirty="0">
                <a:latin typeface="Arial" pitchFamily="34" charset="0"/>
                <a:cs typeface="Arial" pitchFamily="34" charset="0"/>
              </a:rPr>
              <a:t>The </a:t>
            </a:r>
            <a:r>
              <a:rPr lang="en-US" altLang="ja-JP" sz="2400" b="1" dirty="0" smtClean="0">
                <a:latin typeface="Arial" pitchFamily="34" charset="0"/>
                <a:cs typeface="Arial" pitchFamily="34" charset="0"/>
              </a:rPr>
              <a:t>induction of CYP2C19 </a:t>
            </a:r>
            <a:r>
              <a:rPr lang="en-US" altLang="ja-JP" sz="2400" b="1" dirty="0">
                <a:latin typeface="Arial" pitchFamily="34" charset="0"/>
                <a:cs typeface="Arial" pitchFamily="34" charset="0"/>
              </a:rPr>
              <a:t>and </a:t>
            </a:r>
            <a:r>
              <a:rPr lang="en-US" altLang="ja-JP" sz="2400" b="1" dirty="0" smtClean="0">
                <a:latin typeface="Arial" pitchFamily="34" charset="0"/>
                <a:cs typeface="Arial" pitchFamily="34" charset="0"/>
              </a:rPr>
              <a:t>CYP3A4 activities </a:t>
            </a:r>
            <a:r>
              <a:rPr lang="en-US" altLang="ja-JP" sz="2400" b="1" dirty="0">
                <a:latin typeface="Arial" pitchFamily="34" charset="0"/>
                <a:cs typeface="Arial" pitchFamily="34" charset="0"/>
              </a:rPr>
              <a:t>by rifampicin remained </a:t>
            </a:r>
            <a:r>
              <a:rPr lang="en-US" altLang="ja-JP" sz="2400" b="1" dirty="0" smtClean="0">
                <a:latin typeface="Arial" pitchFamily="34" charset="0"/>
                <a:cs typeface="Arial" pitchFamily="34" charset="0"/>
              </a:rPr>
              <a:t>at </a:t>
            </a:r>
            <a:r>
              <a:rPr lang="en-US" altLang="ja-JP" sz="2400" b="1" dirty="0">
                <a:latin typeface="Arial" pitchFamily="34" charset="0"/>
                <a:cs typeface="Arial" pitchFamily="34" charset="0"/>
              </a:rPr>
              <a:t>4 days after the </a:t>
            </a:r>
            <a:r>
              <a:rPr lang="en-US" altLang="ja-JP" sz="2400" b="1" dirty="0" smtClean="0">
                <a:latin typeface="Arial" pitchFamily="34" charset="0"/>
                <a:cs typeface="Arial" pitchFamily="34" charset="0"/>
              </a:rPr>
              <a:t>rifampicin-discontinuation </a:t>
            </a:r>
            <a:r>
              <a:rPr lang="en-US" altLang="ja-JP" sz="2400" b="1" dirty="0">
                <a:latin typeface="Arial" pitchFamily="34" charset="0"/>
                <a:cs typeface="Arial" pitchFamily="34" charset="0"/>
              </a:rPr>
              <a:t>and returned to baseline levels 8 </a:t>
            </a:r>
            <a:r>
              <a:rPr lang="en-US" altLang="ja-JP" sz="2400" b="1" dirty="0" smtClean="0">
                <a:latin typeface="Arial" pitchFamily="34" charset="0"/>
                <a:cs typeface="Arial" pitchFamily="34" charset="0"/>
              </a:rPr>
              <a:t>days.</a:t>
            </a:r>
            <a:endParaRPr lang="en-US" altLang="ja-JP" sz="2400" b="1" dirty="0">
              <a:latin typeface="Arial" pitchFamily="34" charset="0"/>
              <a:cs typeface="Arial" pitchFamily="34" charset="0"/>
            </a:endParaRPr>
          </a:p>
        </p:txBody>
      </p:sp>
      <p:sp>
        <p:nvSpPr>
          <p:cNvPr id="27" name="テキスト ボックス 26"/>
          <p:cNvSpPr txBox="1"/>
          <p:nvPr/>
        </p:nvSpPr>
        <p:spPr>
          <a:xfrm>
            <a:off x="3434915" y="76488"/>
            <a:ext cx="2276585" cy="646331"/>
          </a:xfrm>
          <a:prstGeom prst="rect">
            <a:avLst/>
          </a:prstGeom>
          <a:noFill/>
        </p:spPr>
        <p:txBody>
          <a:bodyPr wrap="none" rtlCol="0">
            <a:spAutoFit/>
          </a:bodyPr>
          <a:lstStyle/>
          <a:p>
            <a:r>
              <a:rPr lang="en-US" altLang="ja-JP" sz="3600" b="1" dirty="0" smtClean="0">
                <a:solidFill>
                  <a:schemeClr val="tx2"/>
                </a:solidFill>
              </a:rPr>
              <a:t>Conclusion</a:t>
            </a:r>
            <a:endParaRPr kumimoji="1" lang="ja-JP" altLang="en-US" sz="3600" b="1" dirty="0">
              <a:solidFill>
                <a:schemeClr val="tx2"/>
              </a:solidFill>
            </a:endParaRPr>
          </a:p>
        </p:txBody>
      </p:sp>
      <p:sp>
        <p:nvSpPr>
          <p:cNvPr id="30" name="正方形/長方形 29"/>
          <p:cNvSpPr/>
          <p:nvPr/>
        </p:nvSpPr>
        <p:spPr>
          <a:xfrm>
            <a:off x="395536" y="733187"/>
            <a:ext cx="8501508" cy="7200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a:latin typeface="Arial" pitchFamily="34" charset="0"/>
            </a:endParaRPr>
          </a:p>
        </p:txBody>
      </p:sp>
      <p:sp>
        <p:nvSpPr>
          <p:cNvPr id="5" name="テキスト ボックス 4"/>
          <p:cNvSpPr txBox="1"/>
          <p:nvPr/>
        </p:nvSpPr>
        <p:spPr>
          <a:xfrm>
            <a:off x="106963" y="5085184"/>
            <a:ext cx="8930074" cy="1246495"/>
          </a:xfrm>
          <a:prstGeom prst="rect">
            <a:avLst/>
          </a:prstGeom>
          <a:noFill/>
          <a:ln>
            <a:solidFill>
              <a:srgbClr val="FF0000"/>
            </a:solidFill>
          </a:ln>
        </p:spPr>
        <p:txBody>
          <a:bodyPr wrap="square" rtlCol="0">
            <a:spAutoFit/>
          </a:bodyPr>
          <a:lstStyle/>
          <a:p>
            <a:pPr algn="just">
              <a:lnSpc>
                <a:spcPts val="3000"/>
              </a:lnSpc>
            </a:pPr>
            <a:r>
              <a:rPr lang="en-US" altLang="ja-JP" sz="2800" b="1" i="1" dirty="0" smtClean="0">
                <a:latin typeface="Times New Roman" panose="02020603050405020304" pitchFamily="18" charset="0"/>
                <a:cs typeface="Times New Roman" panose="02020603050405020304" pitchFamily="18" charset="0"/>
              </a:rPr>
              <a:t>Our cocktail </a:t>
            </a:r>
            <a:r>
              <a:rPr lang="en-US" altLang="ja-JP" sz="2800" b="1" i="1" dirty="0">
                <a:latin typeface="Times New Roman" panose="02020603050405020304" pitchFamily="18" charset="0"/>
                <a:cs typeface="Times New Roman" panose="02020603050405020304" pitchFamily="18" charset="0"/>
              </a:rPr>
              <a:t>approach </a:t>
            </a:r>
            <a:r>
              <a:rPr lang="en-US" altLang="ja-JP" sz="2800" b="1" i="1" dirty="0" smtClean="0">
                <a:latin typeface="Times New Roman" panose="02020603050405020304" pitchFamily="18" charset="0"/>
                <a:cs typeface="Times New Roman" panose="02020603050405020304" pitchFamily="18" charset="0"/>
              </a:rPr>
              <a:t>enables </a:t>
            </a:r>
            <a:r>
              <a:rPr lang="en-US" altLang="ja-JP" sz="2800" b="1" i="1" dirty="0">
                <a:latin typeface="Times New Roman" panose="02020603050405020304" pitchFamily="18" charset="0"/>
                <a:cs typeface="Times New Roman" panose="02020603050405020304" pitchFamily="18" charset="0"/>
              </a:rPr>
              <a:t>in vivo assessment of the activity of various drug-metabolizing enzymes and the detection of potential drug interactions in a single assay</a:t>
            </a:r>
            <a:r>
              <a:rPr lang="en-US" altLang="ja-JP" sz="2800" b="1" i="1" dirty="0" smtClean="0">
                <a:latin typeface="Times New Roman" panose="02020603050405020304" pitchFamily="18" charset="0"/>
                <a:cs typeface="Times New Roman" panose="02020603050405020304" pitchFamily="18" charset="0"/>
              </a:rPr>
              <a:t>.</a:t>
            </a:r>
            <a:endParaRPr lang="ja-JP" altLang="en-US" sz="2800" b="1" i="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13813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7197" y="6070844"/>
            <a:ext cx="8629606" cy="707886"/>
          </a:xfrm>
          <a:prstGeom prst="rect">
            <a:avLst/>
          </a:prstGeom>
          <a:noFill/>
        </p:spPr>
        <p:txBody>
          <a:bodyPr wrap="square" rtlCol="0">
            <a:spAutoFit/>
          </a:bodyPr>
          <a:lstStyle/>
          <a:p>
            <a:pPr algn="ctr"/>
            <a:r>
              <a:rPr lang="en-US" altLang="ja-JP" sz="4000" b="1" dirty="0" smtClean="0">
                <a:solidFill>
                  <a:schemeClr val="tx2"/>
                </a:solidFill>
              </a:rPr>
              <a:t>Thank you for your attention.</a:t>
            </a:r>
            <a:endParaRPr lang="en-US" altLang="ja-JP" sz="4000" b="1" dirty="0">
              <a:solidFill>
                <a:schemeClr val="tx2"/>
              </a:solidFill>
            </a:endParaRPr>
          </a:p>
        </p:txBody>
      </p:sp>
      <p:pic>
        <p:nvPicPr>
          <p:cNvPr id="13" name="Picture 2" descr="Imgmtfu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4326" y="861624"/>
            <a:ext cx="3600000" cy="26630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1026" descr="koush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169" y="881696"/>
            <a:ext cx="3600000" cy="2690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980666" y="3169964"/>
            <a:ext cx="2774782" cy="402482"/>
          </a:xfrm>
          <a:prstGeom prst="rect">
            <a:avLst/>
          </a:prstGeom>
        </p:spPr>
        <p:txBody>
          <a:bodyPr wrap="square">
            <a:spAutoFit/>
          </a:bodyPr>
          <a:lstStyle/>
          <a:p>
            <a:pPr fontAlgn="base">
              <a:lnSpc>
                <a:spcPts val="2600"/>
              </a:lnSpc>
              <a:spcBef>
                <a:spcPct val="0"/>
              </a:spcBef>
              <a:spcAft>
                <a:spcPct val="0"/>
              </a:spcAft>
            </a:pPr>
            <a:r>
              <a:rPr lang="en-US" altLang="ja-JP" sz="2000" b="1" i="1" dirty="0" smtClean="0">
                <a:solidFill>
                  <a:srgbClr val="000066"/>
                </a:solidFill>
                <a:latin typeface="Times New Roman" pitchFamily="18" charset="0"/>
                <a:ea typeface="ＭＳ Ｐゴシック" pitchFamily="50" charset="-128"/>
              </a:rPr>
              <a:t>University of Shizuoka</a:t>
            </a:r>
            <a:endParaRPr lang="en-US" altLang="ja-JP" sz="2000" b="1" i="1" dirty="0">
              <a:solidFill>
                <a:srgbClr val="000066"/>
              </a:solidFill>
              <a:latin typeface="Times New Roman" pitchFamily="18" charset="0"/>
              <a:ea typeface="ＭＳ Ｐゴシック" pitchFamily="50" charset="-128"/>
            </a:endParaRPr>
          </a:p>
        </p:txBody>
      </p:sp>
      <p:sp>
        <p:nvSpPr>
          <p:cNvPr id="11" name="正方形/長方形 10"/>
          <p:cNvSpPr/>
          <p:nvPr/>
        </p:nvSpPr>
        <p:spPr>
          <a:xfrm>
            <a:off x="4941106" y="3140478"/>
            <a:ext cx="3403124" cy="402482"/>
          </a:xfrm>
          <a:prstGeom prst="rect">
            <a:avLst/>
          </a:prstGeom>
        </p:spPr>
        <p:txBody>
          <a:bodyPr wrap="square">
            <a:spAutoFit/>
          </a:bodyPr>
          <a:lstStyle/>
          <a:p>
            <a:pPr algn="ctr" fontAlgn="base">
              <a:lnSpc>
                <a:spcPts val="2600"/>
              </a:lnSpc>
              <a:spcBef>
                <a:spcPct val="0"/>
              </a:spcBef>
              <a:spcAft>
                <a:spcPct val="0"/>
              </a:spcAft>
            </a:pPr>
            <a:r>
              <a:rPr lang="en-US" altLang="ja-JP" sz="2000" b="1" i="1" dirty="0" smtClean="0">
                <a:solidFill>
                  <a:schemeClr val="bg1"/>
                </a:solidFill>
                <a:latin typeface="Times New Roman" pitchFamily="18" charset="0"/>
                <a:ea typeface="ＭＳ Ｐゴシック" pitchFamily="50" charset="-128"/>
              </a:rPr>
              <a:t>Mt. Fuji and green tea field</a:t>
            </a:r>
            <a:endParaRPr lang="en-US" altLang="ja-JP" sz="2000" b="1" i="1" dirty="0">
              <a:solidFill>
                <a:schemeClr val="bg1"/>
              </a:solidFill>
              <a:latin typeface="Times New Roman" pitchFamily="18" charset="0"/>
              <a:ea typeface="ＭＳ Ｐゴシック" pitchFamily="50" charset="-128"/>
            </a:endParaRPr>
          </a:p>
        </p:txBody>
      </p:sp>
      <p:sp>
        <p:nvSpPr>
          <p:cNvPr id="16" name="正方形/長方形 15"/>
          <p:cNvSpPr/>
          <p:nvPr/>
        </p:nvSpPr>
        <p:spPr>
          <a:xfrm>
            <a:off x="300576" y="599025"/>
            <a:ext cx="8501508" cy="7200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a:latin typeface="Arial" pitchFamily="34" charset="0"/>
            </a:endParaRPr>
          </a:p>
        </p:txBody>
      </p:sp>
      <p:sp>
        <p:nvSpPr>
          <p:cNvPr id="17" name="テキスト ボックス 16"/>
          <p:cNvSpPr txBox="1"/>
          <p:nvPr/>
        </p:nvSpPr>
        <p:spPr>
          <a:xfrm>
            <a:off x="2592387" y="46660"/>
            <a:ext cx="3959225" cy="646331"/>
          </a:xfrm>
          <a:prstGeom prst="rect">
            <a:avLst/>
          </a:prstGeom>
          <a:noFill/>
        </p:spPr>
        <p:txBody>
          <a:bodyPr wrap="none" rtlCol="0">
            <a:spAutoFit/>
          </a:bodyPr>
          <a:lstStyle/>
          <a:p>
            <a:r>
              <a:rPr lang="en-US" altLang="ja-JP" sz="3600" b="1" dirty="0">
                <a:solidFill>
                  <a:schemeClr val="tx2"/>
                </a:solidFill>
              </a:rPr>
              <a:t>Acknowledgements</a:t>
            </a:r>
            <a:endParaRPr kumimoji="1" lang="ja-JP" altLang="en-US" sz="3600" b="1" dirty="0">
              <a:solidFill>
                <a:schemeClr val="tx2"/>
              </a:solidFill>
            </a:endParaRPr>
          </a:p>
        </p:txBody>
      </p:sp>
      <p:sp>
        <p:nvSpPr>
          <p:cNvPr id="18" name="コンテンツ プレースホルダ 2"/>
          <p:cNvSpPr>
            <a:spLocks noGrp="1"/>
          </p:cNvSpPr>
          <p:nvPr/>
        </p:nvSpPr>
        <p:spPr bwMode="auto">
          <a:xfrm>
            <a:off x="168706" y="1053392"/>
            <a:ext cx="8699500" cy="2447046"/>
          </a:xfrm>
          <a:prstGeom prst="rect">
            <a:avLst/>
          </a:prstGeom>
          <a:noFill/>
          <a:ln w="9525">
            <a:noFill/>
            <a:miter lim="800000"/>
            <a:headEnd/>
            <a:tailEnd/>
          </a:ln>
        </p:spPr>
        <p:txBody>
          <a:bodyPr/>
          <a:lstStyle/>
          <a:p>
            <a:pPr marL="242714" indent="-242714" algn="just">
              <a:spcBef>
                <a:spcPts val="1600"/>
              </a:spcBef>
              <a:buClr>
                <a:schemeClr val="tx1"/>
              </a:buClr>
              <a:buSzPct val="70000"/>
              <a:buFont typeface="Wingdings" pitchFamily="2" charset="2"/>
              <a:buChar char="l"/>
            </a:pPr>
            <a:endParaRPr lang="en-US" altLang="ja-JP" sz="2800" b="1" dirty="0">
              <a:latin typeface="Arial" panose="020B0604020202020204" pitchFamily="34" charset="0"/>
              <a:ea typeface="ＭＳ Ｐゴシック" panose="020B0600070205080204" pitchFamily="50" charset="-128"/>
            </a:endParaRPr>
          </a:p>
        </p:txBody>
      </p:sp>
      <p:sp>
        <p:nvSpPr>
          <p:cNvPr id="19" name="テキスト ボックス 18"/>
          <p:cNvSpPr txBox="1"/>
          <p:nvPr/>
        </p:nvSpPr>
        <p:spPr>
          <a:xfrm>
            <a:off x="299394" y="4181636"/>
            <a:ext cx="4052320" cy="1759456"/>
          </a:xfrm>
          <a:prstGeom prst="rect">
            <a:avLst/>
          </a:prstGeom>
          <a:noFill/>
        </p:spPr>
        <p:txBody>
          <a:bodyPr wrap="square" rtlCol="0">
            <a:spAutoFit/>
          </a:bodyPr>
          <a:lstStyle/>
          <a:p>
            <a:pPr lvl="0">
              <a:lnSpc>
                <a:spcPts val="2600"/>
              </a:lnSpc>
              <a:buClr>
                <a:prstClr val="black"/>
              </a:buClr>
              <a:buSzPct val="70000"/>
            </a:pPr>
            <a:r>
              <a:rPr lang="en-US" altLang="ja-JP" sz="2400" dirty="0" smtClean="0">
                <a:solidFill>
                  <a:prstClr val="black"/>
                </a:solidFill>
                <a:latin typeface="Arial" panose="020B0604020202020204" pitchFamily="34" charset="0"/>
              </a:rPr>
              <a:t>Prof. </a:t>
            </a:r>
            <a:r>
              <a:rPr lang="en-US" altLang="ja-JP" sz="2400" dirty="0" err="1" smtClean="0">
                <a:solidFill>
                  <a:prstClr val="black"/>
                </a:solidFill>
                <a:latin typeface="Arial" panose="020B0604020202020204" pitchFamily="34" charset="0"/>
              </a:rPr>
              <a:t>Namiki</a:t>
            </a:r>
            <a:endParaRPr lang="en-US" altLang="ja-JP" sz="2400" dirty="0" smtClean="0">
              <a:solidFill>
                <a:prstClr val="black"/>
              </a:solidFill>
              <a:latin typeface="Arial" panose="020B0604020202020204" pitchFamily="34" charset="0"/>
            </a:endParaRPr>
          </a:p>
          <a:p>
            <a:pPr lvl="0">
              <a:lnSpc>
                <a:spcPts val="2600"/>
              </a:lnSpc>
              <a:buClr>
                <a:prstClr val="black"/>
              </a:buClr>
              <a:buSzPct val="70000"/>
            </a:pPr>
            <a:r>
              <a:rPr lang="en-US" altLang="ja-JP" sz="2400" dirty="0" smtClean="0">
                <a:solidFill>
                  <a:prstClr val="black"/>
                </a:solidFill>
                <a:latin typeface="Arial" panose="020B0604020202020204" pitchFamily="34" charset="0"/>
              </a:rPr>
              <a:t>Dr. Tanaka</a:t>
            </a:r>
          </a:p>
          <a:p>
            <a:pPr lvl="0">
              <a:lnSpc>
                <a:spcPts val="2600"/>
              </a:lnSpc>
              <a:buClr>
                <a:prstClr val="black"/>
              </a:buClr>
              <a:buSzPct val="70000"/>
            </a:pPr>
            <a:r>
              <a:rPr lang="en-US" altLang="ja-JP" sz="2400" dirty="0" smtClean="0">
                <a:solidFill>
                  <a:prstClr val="black"/>
                </a:solidFill>
                <a:latin typeface="Arial" panose="020B0604020202020204" pitchFamily="34" charset="0"/>
              </a:rPr>
              <a:t>M. Miura, N. Sakurada, </a:t>
            </a:r>
          </a:p>
          <a:p>
            <a:pPr lvl="0">
              <a:lnSpc>
                <a:spcPts val="2600"/>
              </a:lnSpc>
              <a:buClr>
                <a:prstClr val="black"/>
              </a:buClr>
              <a:buSzPct val="70000"/>
            </a:pPr>
            <a:r>
              <a:rPr lang="en-US" altLang="ja-JP" sz="2400" dirty="0" smtClean="0">
                <a:solidFill>
                  <a:prstClr val="black"/>
                </a:solidFill>
                <a:latin typeface="Arial" panose="020B0604020202020204" pitchFamily="34" charset="0"/>
              </a:rPr>
              <a:t>T. </a:t>
            </a:r>
            <a:r>
              <a:rPr lang="en-US" altLang="ja-JP" sz="2400" dirty="0" err="1" smtClean="0">
                <a:solidFill>
                  <a:prstClr val="black"/>
                </a:solidFill>
                <a:latin typeface="Arial" panose="020B0604020202020204" pitchFamily="34" charset="0"/>
              </a:rPr>
              <a:t>Sasano</a:t>
            </a:r>
            <a:r>
              <a:rPr lang="en-US" altLang="ja-JP" sz="2400" dirty="0" smtClean="0">
                <a:solidFill>
                  <a:prstClr val="black"/>
                </a:solidFill>
                <a:latin typeface="Arial" panose="020B0604020202020204" pitchFamily="34" charset="0"/>
              </a:rPr>
              <a:t>, M. Ozawa</a:t>
            </a:r>
          </a:p>
          <a:p>
            <a:pPr lvl="0">
              <a:lnSpc>
                <a:spcPts val="2600"/>
              </a:lnSpc>
              <a:buClr>
                <a:prstClr val="black"/>
              </a:buClr>
              <a:buSzPct val="70000"/>
            </a:pPr>
            <a:r>
              <a:rPr lang="en-US" altLang="ja-JP" sz="2400" dirty="0" smtClean="0">
                <a:solidFill>
                  <a:prstClr val="black"/>
                </a:solidFill>
                <a:latin typeface="Arial" panose="020B0604020202020204" pitchFamily="34" charset="0"/>
              </a:rPr>
              <a:t>M. Shinohara, W. Shinohara</a:t>
            </a:r>
            <a:endParaRPr kumimoji="1" lang="ja-JP" altLang="en-US" sz="2400" dirty="0"/>
          </a:p>
        </p:txBody>
      </p:sp>
      <p:sp>
        <p:nvSpPr>
          <p:cNvPr id="22" name="正方形/長方形 21"/>
          <p:cNvSpPr/>
          <p:nvPr/>
        </p:nvSpPr>
        <p:spPr>
          <a:xfrm>
            <a:off x="695489" y="3751771"/>
            <a:ext cx="3376735" cy="400815"/>
          </a:xfrm>
          <a:prstGeom prst="rect">
            <a:avLst/>
          </a:prstGeom>
          <a:solidFill>
            <a:schemeClr val="bg1"/>
          </a:solidFill>
        </p:spPr>
        <p:txBody>
          <a:bodyPr wrap="square">
            <a:spAutoFit/>
          </a:bodyPr>
          <a:lstStyle/>
          <a:p>
            <a:pPr algn="ctr">
              <a:lnSpc>
                <a:spcPts val="2600"/>
              </a:lnSpc>
            </a:pPr>
            <a:r>
              <a:rPr lang="en-US" altLang="ja-JP" sz="2000" b="1" dirty="0" smtClean="0">
                <a:solidFill>
                  <a:srgbClr val="FF0000"/>
                </a:solidFill>
                <a:latin typeface="Arial" panose="020B0604020202020204" pitchFamily="34" charset="0"/>
                <a:ea typeface="ＭＳ Ｐゴシック" panose="020B0600070205080204" pitchFamily="50" charset="-128"/>
              </a:rPr>
              <a:t>University of Shizuoka</a:t>
            </a:r>
            <a:endParaRPr lang="ja-JP" altLang="en-US" sz="2000" b="1" dirty="0">
              <a:solidFill>
                <a:srgbClr val="FF0000"/>
              </a:solidFill>
              <a:latin typeface="Arial" panose="020B0604020202020204" pitchFamily="34" charset="0"/>
              <a:ea typeface="ＭＳ Ｐゴシック" panose="020B0600070205080204" pitchFamily="50" charset="-128"/>
            </a:endParaRPr>
          </a:p>
        </p:txBody>
      </p:sp>
      <p:sp>
        <p:nvSpPr>
          <p:cNvPr id="23" name="正方形/長方形 22"/>
          <p:cNvSpPr/>
          <p:nvPr/>
        </p:nvSpPr>
        <p:spPr>
          <a:xfrm>
            <a:off x="5071794" y="3750138"/>
            <a:ext cx="3131118" cy="605294"/>
          </a:xfrm>
          <a:prstGeom prst="rect">
            <a:avLst/>
          </a:prstGeom>
          <a:solidFill>
            <a:schemeClr val="bg1"/>
          </a:solidFill>
        </p:spPr>
        <p:txBody>
          <a:bodyPr wrap="square">
            <a:spAutoFit/>
          </a:bodyPr>
          <a:lstStyle/>
          <a:p>
            <a:pPr algn="ctr">
              <a:lnSpc>
                <a:spcPts val="2000"/>
              </a:lnSpc>
            </a:pPr>
            <a:r>
              <a:rPr lang="en-US" altLang="ja-JP" sz="2000" b="1" dirty="0" smtClean="0">
                <a:solidFill>
                  <a:srgbClr val="FF0000"/>
                </a:solidFill>
                <a:latin typeface="Arial" panose="020B0604020202020204" pitchFamily="34" charset="0"/>
                <a:ea typeface="ＭＳ Ｐゴシック" panose="020B0600070205080204" pitchFamily="50" charset="-128"/>
              </a:rPr>
              <a:t>Hamamatsu University School of Medicine</a:t>
            </a:r>
            <a:endParaRPr lang="ja-JP" altLang="en-US" sz="2000" b="1" dirty="0">
              <a:solidFill>
                <a:srgbClr val="FF0000"/>
              </a:solidFill>
              <a:latin typeface="Arial" panose="020B0604020202020204" pitchFamily="34" charset="0"/>
              <a:ea typeface="ＭＳ Ｐゴシック" panose="020B0600070205080204" pitchFamily="50" charset="-128"/>
            </a:endParaRPr>
          </a:p>
        </p:txBody>
      </p:sp>
      <p:sp>
        <p:nvSpPr>
          <p:cNvPr id="24" name="テキスト ボックス 23"/>
          <p:cNvSpPr txBox="1"/>
          <p:nvPr/>
        </p:nvSpPr>
        <p:spPr>
          <a:xfrm>
            <a:off x="4671134" y="4380598"/>
            <a:ext cx="4327760" cy="1759456"/>
          </a:xfrm>
          <a:prstGeom prst="rect">
            <a:avLst/>
          </a:prstGeom>
          <a:noFill/>
        </p:spPr>
        <p:txBody>
          <a:bodyPr wrap="square" rtlCol="0">
            <a:spAutoFit/>
          </a:bodyPr>
          <a:lstStyle/>
          <a:p>
            <a:pPr lvl="0">
              <a:lnSpc>
                <a:spcPts val="2600"/>
              </a:lnSpc>
              <a:buClr>
                <a:prstClr val="black"/>
              </a:buClr>
              <a:buSzPct val="70000"/>
            </a:pPr>
            <a:r>
              <a:rPr lang="en-US" altLang="ja-JP" sz="2400" dirty="0" smtClean="0">
                <a:solidFill>
                  <a:prstClr val="black"/>
                </a:solidFill>
                <a:latin typeface="Arial" panose="020B0604020202020204" pitchFamily="34" charset="0"/>
              </a:rPr>
              <a:t>Prof. Watanabe</a:t>
            </a:r>
            <a:endParaRPr lang="en-US" altLang="ja-JP" sz="2400" dirty="0">
              <a:solidFill>
                <a:prstClr val="black"/>
              </a:solidFill>
              <a:latin typeface="Arial" panose="020B0604020202020204" pitchFamily="34" charset="0"/>
            </a:endParaRPr>
          </a:p>
          <a:p>
            <a:pPr lvl="0">
              <a:lnSpc>
                <a:spcPts val="2600"/>
              </a:lnSpc>
              <a:buClr>
                <a:prstClr val="black"/>
              </a:buClr>
              <a:buSzPct val="70000"/>
            </a:pPr>
            <a:r>
              <a:rPr lang="en-US" altLang="ja-JP" sz="2400" dirty="0" smtClean="0">
                <a:solidFill>
                  <a:prstClr val="black"/>
                </a:solidFill>
                <a:latin typeface="Arial" panose="020B0604020202020204" pitchFamily="34" charset="0"/>
              </a:rPr>
              <a:t>Dr. </a:t>
            </a:r>
            <a:r>
              <a:rPr lang="en-US" altLang="ja-JP" sz="2400" dirty="0" smtClean="0">
                <a:solidFill>
                  <a:prstClr val="black"/>
                </a:solidFill>
                <a:latin typeface="Arial" panose="020B0604020202020204" pitchFamily="34" charset="0"/>
              </a:rPr>
              <a:t>Inui</a:t>
            </a:r>
            <a:endParaRPr lang="en-US" altLang="ja-JP" sz="2400" dirty="0" smtClean="0">
              <a:solidFill>
                <a:prstClr val="black"/>
              </a:solidFill>
              <a:latin typeface="Arial" panose="020B0604020202020204" pitchFamily="34" charset="0"/>
            </a:endParaRPr>
          </a:p>
          <a:p>
            <a:pPr lvl="0">
              <a:lnSpc>
                <a:spcPts val="2600"/>
              </a:lnSpc>
              <a:buClr>
                <a:prstClr val="black"/>
              </a:buClr>
              <a:buSzPct val="70000"/>
            </a:pPr>
            <a:r>
              <a:rPr lang="en-US" altLang="ja-JP" sz="2400" dirty="0" smtClean="0">
                <a:solidFill>
                  <a:prstClr val="black"/>
                </a:solidFill>
                <a:latin typeface="Arial" panose="020B0604020202020204" pitchFamily="34" charset="0"/>
              </a:rPr>
              <a:t>Dr. Takeuchi, Dr. Odagiri,</a:t>
            </a:r>
          </a:p>
          <a:p>
            <a:pPr lvl="0">
              <a:lnSpc>
                <a:spcPts val="2600"/>
              </a:lnSpc>
              <a:buClr>
                <a:prstClr val="black"/>
              </a:buClr>
              <a:buSzPct val="70000"/>
            </a:pPr>
            <a:r>
              <a:rPr lang="en-US" altLang="ja-JP" sz="2400" dirty="0" smtClean="0">
                <a:solidFill>
                  <a:prstClr val="black"/>
                </a:solidFill>
                <a:latin typeface="Arial" panose="020B0604020202020204" pitchFamily="34" charset="0"/>
              </a:rPr>
              <a:t>Dr. </a:t>
            </a:r>
            <a:r>
              <a:rPr lang="en-US" altLang="ja-JP" sz="2400" dirty="0" err="1" smtClean="0">
                <a:solidFill>
                  <a:prstClr val="black"/>
                </a:solidFill>
                <a:latin typeface="Arial" panose="020B0604020202020204" pitchFamily="34" charset="0"/>
              </a:rPr>
              <a:t>Hakamata</a:t>
            </a:r>
            <a:r>
              <a:rPr lang="en-US" altLang="ja-JP" sz="2400" dirty="0" smtClean="0">
                <a:solidFill>
                  <a:prstClr val="black"/>
                </a:solidFill>
                <a:latin typeface="Arial" panose="020B0604020202020204" pitchFamily="34" charset="0"/>
              </a:rPr>
              <a:t>, Dr. </a:t>
            </a:r>
            <a:r>
              <a:rPr lang="en-US" altLang="ja-JP" sz="2400" dirty="0" err="1" smtClean="0">
                <a:solidFill>
                  <a:prstClr val="black"/>
                </a:solidFill>
                <a:latin typeface="Arial" panose="020B0604020202020204" pitchFamily="34" charset="0"/>
              </a:rPr>
              <a:t>Miyakawa</a:t>
            </a:r>
            <a:endParaRPr lang="en-US" altLang="ja-JP" sz="2400" dirty="0" smtClean="0">
              <a:solidFill>
                <a:prstClr val="black"/>
              </a:solidFill>
              <a:latin typeface="Arial" panose="020B0604020202020204" pitchFamily="34" charset="0"/>
            </a:endParaRPr>
          </a:p>
          <a:p>
            <a:pPr lvl="0">
              <a:lnSpc>
                <a:spcPts val="2600"/>
              </a:lnSpc>
              <a:buClr>
                <a:prstClr val="black"/>
              </a:buClr>
              <a:buSzPct val="70000"/>
            </a:pPr>
            <a:r>
              <a:rPr kumimoji="1" lang="en-US" altLang="ja-JP" sz="2400" dirty="0" smtClean="0">
                <a:solidFill>
                  <a:prstClr val="black"/>
                </a:solidFill>
                <a:latin typeface="Arial" panose="020B0604020202020204" pitchFamily="34" charset="0"/>
              </a:rPr>
              <a:t>Ms. M </a:t>
            </a:r>
            <a:r>
              <a:rPr kumimoji="1" lang="en-US" altLang="ja-JP" sz="2400" dirty="0" err="1" smtClean="0">
                <a:solidFill>
                  <a:prstClr val="black"/>
                </a:solidFill>
                <a:latin typeface="Arial" panose="020B0604020202020204" pitchFamily="34" charset="0"/>
              </a:rPr>
              <a:t>Kageyama</a:t>
            </a:r>
            <a:endParaRPr kumimoji="1" lang="ja-JP" altLang="en-US" sz="2400" dirty="0"/>
          </a:p>
        </p:txBody>
      </p:sp>
    </p:spTree>
    <p:extLst>
      <p:ext uri="{BB962C8B-B14F-4D97-AF65-F5344CB8AC3E}">
        <p14:creationId xmlns:p14="http://schemas.microsoft.com/office/powerpoint/2010/main" val="219577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107504" y="908720"/>
            <a:ext cx="8931409" cy="4759765"/>
          </a:xfrm>
          <a:prstGeom prst="rect">
            <a:avLst/>
          </a:prstGeom>
          <a:noFill/>
        </p:spPr>
        <p:txBody>
          <a:bodyPr wrap="square" rtlCol="0">
            <a:spAutoFit/>
          </a:bodyPr>
          <a:lstStyle/>
          <a:p>
            <a:pPr marL="342900" indent="-342900" algn="just">
              <a:lnSpc>
                <a:spcPts val="3000"/>
              </a:lnSpc>
              <a:spcBef>
                <a:spcPts val="1200"/>
              </a:spcBef>
              <a:buFont typeface="Wingdings" panose="05000000000000000000" pitchFamily="2" charset="2"/>
              <a:buChar char="ü"/>
            </a:pPr>
            <a:r>
              <a:rPr lang="en-US" altLang="ja-JP" sz="2400" b="1" dirty="0">
                <a:latin typeface="Arial" pitchFamily="34" charset="0"/>
                <a:cs typeface="Arial" pitchFamily="34" charset="0"/>
              </a:rPr>
              <a:t>Cytochrome P450 (CYP) </a:t>
            </a:r>
            <a:r>
              <a:rPr lang="en-US" altLang="ja-JP" sz="2400" b="1" dirty="0" smtClean="0">
                <a:latin typeface="Arial" pitchFamily="34" charset="0"/>
                <a:cs typeface="Arial" pitchFamily="34" charset="0"/>
              </a:rPr>
              <a:t>are </a:t>
            </a:r>
            <a:r>
              <a:rPr lang="en-US" altLang="ja-JP" sz="2400" b="1" dirty="0">
                <a:latin typeface="Arial" pitchFamily="34" charset="0"/>
                <a:cs typeface="Arial" pitchFamily="34" charset="0"/>
              </a:rPr>
              <a:t>involved in the metabolism of </a:t>
            </a:r>
            <a:r>
              <a:rPr lang="en-US" altLang="ja-JP" sz="2400" b="1" dirty="0" smtClean="0">
                <a:latin typeface="Arial" pitchFamily="34" charset="0"/>
                <a:cs typeface="Arial" pitchFamily="34" charset="0"/>
              </a:rPr>
              <a:t>many drugs </a:t>
            </a:r>
            <a:r>
              <a:rPr lang="en-US" altLang="ja-JP" sz="2400" b="1" dirty="0">
                <a:latin typeface="Arial" pitchFamily="34" charset="0"/>
                <a:cs typeface="Arial" pitchFamily="34" charset="0"/>
              </a:rPr>
              <a:t>that are clinically used </a:t>
            </a:r>
            <a:r>
              <a:rPr lang="en-US" altLang="ja-JP" sz="2400" b="1" dirty="0" smtClean="0">
                <a:latin typeface="Arial" pitchFamily="34" charset="0"/>
                <a:cs typeface="Arial" pitchFamily="34" charset="0"/>
              </a:rPr>
              <a:t>worldwide. </a:t>
            </a:r>
          </a:p>
          <a:p>
            <a:pPr marL="342900" indent="-342900" algn="just">
              <a:lnSpc>
                <a:spcPts val="3000"/>
              </a:lnSpc>
              <a:spcBef>
                <a:spcPts val="1200"/>
              </a:spcBef>
              <a:buFont typeface="Wingdings" panose="05000000000000000000" pitchFamily="2" charset="2"/>
              <a:buChar char="ü"/>
            </a:pPr>
            <a:r>
              <a:rPr lang="en-US" altLang="ja-JP" sz="2400" b="1" dirty="0">
                <a:latin typeface="Arial" pitchFamily="34" charset="0"/>
                <a:cs typeface="Arial" pitchFamily="34" charset="0"/>
              </a:rPr>
              <a:t>Approximately 50% of the </a:t>
            </a:r>
            <a:r>
              <a:rPr lang="en-US" altLang="ja-JP" sz="2400" b="1" dirty="0" smtClean="0">
                <a:latin typeface="Arial" pitchFamily="34" charset="0"/>
                <a:cs typeface="Arial" pitchFamily="34" charset="0"/>
              </a:rPr>
              <a:t>medicines are metabolized </a:t>
            </a:r>
            <a:r>
              <a:rPr lang="en-US" altLang="ja-JP" sz="2400" b="1" dirty="0">
                <a:latin typeface="Arial" pitchFamily="34" charset="0"/>
                <a:cs typeface="Arial" pitchFamily="34" charset="0"/>
              </a:rPr>
              <a:t>by </a:t>
            </a:r>
            <a:r>
              <a:rPr lang="en-US" altLang="ja-JP" sz="2400" b="1" dirty="0" smtClean="0">
                <a:latin typeface="Arial" pitchFamily="34" charset="0"/>
                <a:cs typeface="Arial" pitchFamily="34" charset="0"/>
              </a:rPr>
              <a:t>CYP3A4; </a:t>
            </a:r>
            <a:r>
              <a:rPr lang="en-US" altLang="ja-JP" sz="2400" b="1" dirty="0">
                <a:latin typeface="Arial" pitchFamily="34" charset="0"/>
                <a:cs typeface="Arial" pitchFamily="34" charset="0"/>
              </a:rPr>
              <a:t>however, CYP1A2, CYP2C9, CYP2C19, and CYP2D6 also play important roles in drug metabolism</a:t>
            </a:r>
            <a:r>
              <a:rPr lang="en-US" altLang="ja-JP" sz="2400" b="1" dirty="0" smtClean="0">
                <a:latin typeface="Arial" pitchFamily="34" charset="0"/>
                <a:cs typeface="Arial" pitchFamily="34" charset="0"/>
              </a:rPr>
              <a:t>.</a:t>
            </a:r>
          </a:p>
          <a:p>
            <a:pPr marL="342900" indent="-342900" algn="just">
              <a:lnSpc>
                <a:spcPts val="3000"/>
              </a:lnSpc>
              <a:spcBef>
                <a:spcPts val="1200"/>
              </a:spcBef>
              <a:buFont typeface="Wingdings" panose="05000000000000000000" pitchFamily="2" charset="2"/>
              <a:buChar char="ü"/>
            </a:pPr>
            <a:r>
              <a:rPr lang="en-US" altLang="ja-JP" sz="2400" b="1" dirty="0">
                <a:latin typeface="Arial" pitchFamily="34" charset="0"/>
                <a:cs typeface="Arial" pitchFamily="34" charset="0"/>
              </a:rPr>
              <a:t>The activities of </a:t>
            </a:r>
            <a:r>
              <a:rPr lang="en-US" altLang="ja-JP" sz="2400" b="1" dirty="0" smtClean="0">
                <a:latin typeface="Arial" pitchFamily="34" charset="0"/>
                <a:cs typeface="Arial" pitchFamily="34" charset="0"/>
              </a:rPr>
              <a:t>CYPs </a:t>
            </a:r>
            <a:r>
              <a:rPr lang="en-US" altLang="ja-JP" sz="2400" b="1" dirty="0">
                <a:latin typeface="Arial" pitchFamily="34" charset="0"/>
                <a:cs typeface="Arial" pitchFamily="34" charset="0"/>
              </a:rPr>
              <a:t>are reported to show large inter-individual variation. In addition, certain medications can induce or inhibit their activities, resulting in drug-drug interactions. </a:t>
            </a:r>
          </a:p>
          <a:p>
            <a:pPr marL="342900" indent="-342900" algn="just">
              <a:lnSpc>
                <a:spcPts val="3000"/>
              </a:lnSpc>
              <a:spcBef>
                <a:spcPts val="1200"/>
              </a:spcBef>
              <a:buFont typeface="Wingdings" panose="05000000000000000000" pitchFamily="2" charset="2"/>
              <a:buChar char="ü"/>
            </a:pPr>
            <a:r>
              <a:rPr lang="en-US" altLang="ja-JP" sz="2400" b="1" dirty="0">
                <a:latin typeface="Arial" pitchFamily="34" charset="0"/>
                <a:cs typeface="Arial" pitchFamily="34" charset="0"/>
              </a:rPr>
              <a:t>Thus, </a:t>
            </a:r>
            <a:r>
              <a:rPr lang="en-US" altLang="ja-JP" sz="2400" b="1" dirty="0" smtClean="0">
                <a:latin typeface="Arial" pitchFamily="34" charset="0"/>
                <a:cs typeface="Arial" pitchFamily="34" charset="0"/>
              </a:rPr>
              <a:t>determining and </a:t>
            </a:r>
            <a:r>
              <a:rPr lang="en-US" altLang="ja-JP" sz="2400" b="1" dirty="0">
                <a:latin typeface="Arial" pitchFamily="34" charset="0"/>
                <a:cs typeface="Arial" pitchFamily="34" charset="0"/>
              </a:rPr>
              <a:t>predicting potential drug </a:t>
            </a:r>
            <a:r>
              <a:rPr lang="en-US" altLang="ja-JP" sz="2400" b="1" dirty="0" smtClean="0">
                <a:latin typeface="Arial" pitchFamily="34" charset="0"/>
                <a:cs typeface="Arial" pitchFamily="34" charset="0"/>
              </a:rPr>
              <a:t>interactions is </a:t>
            </a:r>
            <a:r>
              <a:rPr lang="en-US" altLang="ja-JP" sz="2400" b="1" dirty="0">
                <a:latin typeface="Arial" pitchFamily="34" charset="0"/>
                <a:cs typeface="Arial" pitchFamily="34" charset="0"/>
              </a:rPr>
              <a:t>important </a:t>
            </a:r>
            <a:r>
              <a:rPr lang="en-US" altLang="ja-JP" sz="2400" b="1" dirty="0" smtClean="0">
                <a:latin typeface="Arial" pitchFamily="34" charset="0"/>
                <a:cs typeface="Arial" pitchFamily="34" charset="0"/>
              </a:rPr>
              <a:t>for </a:t>
            </a:r>
            <a:r>
              <a:rPr lang="en-US" altLang="ja-JP" sz="2400" b="1" dirty="0">
                <a:latin typeface="Arial" pitchFamily="34" charset="0"/>
                <a:cs typeface="Arial" pitchFamily="34" charset="0"/>
              </a:rPr>
              <a:t>dose optimization</a:t>
            </a:r>
            <a:r>
              <a:rPr lang="en-US" altLang="ja-JP" sz="2400" b="1" dirty="0" smtClean="0">
                <a:latin typeface="Arial" pitchFamily="34" charset="0"/>
                <a:cs typeface="Arial" pitchFamily="34" charset="0"/>
              </a:rPr>
              <a:t>.</a:t>
            </a:r>
            <a:endParaRPr lang="en-US" altLang="ja-JP" sz="2400" b="1" dirty="0">
              <a:latin typeface="Arial" pitchFamily="34" charset="0"/>
              <a:cs typeface="Arial" pitchFamily="34" charset="0"/>
            </a:endParaRPr>
          </a:p>
        </p:txBody>
      </p:sp>
      <p:sp>
        <p:nvSpPr>
          <p:cNvPr id="27" name="テキスト ボックス 26"/>
          <p:cNvSpPr txBox="1"/>
          <p:nvPr/>
        </p:nvSpPr>
        <p:spPr>
          <a:xfrm>
            <a:off x="2234544" y="98816"/>
            <a:ext cx="4682820" cy="646331"/>
          </a:xfrm>
          <a:prstGeom prst="rect">
            <a:avLst/>
          </a:prstGeom>
          <a:noFill/>
        </p:spPr>
        <p:txBody>
          <a:bodyPr wrap="none" rtlCol="0">
            <a:spAutoFit/>
          </a:bodyPr>
          <a:lstStyle/>
          <a:p>
            <a:r>
              <a:rPr lang="en-US" altLang="ja-JP" sz="3600" b="1" dirty="0" smtClean="0">
                <a:solidFill>
                  <a:schemeClr val="tx2"/>
                </a:solidFill>
              </a:rPr>
              <a:t>Cytochrome P450 (CYP)</a:t>
            </a:r>
            <a:endParaRPr kumimoji="1" lang="ja-JP" altLang="en-US" sz="3600" b="1" dirty="0">
              <a:solidFill>
                <a:schemeClr val="tx2"/>
              </a:solidFill>
            </a:endParaRPr>
          </a:p>
        </p:txBody>
      </p:sp>
      <p:sp>
        <p:nvSpPr>
          <p:cNvPr id="30" name="正方形/長方形 29"/>
          <p:cNvSpPr/>
          <p:nvPr/>
        </p:nvSpPr>
        <p:spPr>
          <a:xfrm>
            <a:off x="395536" y="733187"/>
            <a:ext cx="8501508" cy="7200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a:latin typeface="Arial" pitchFamily="34" charset="0"/>
            </a:endParaRPr>
          </a:p>
        </p:txBody>
      </p:sp>
    </p:spTree>
    <p:custDataLst>
      <p:tags r:id="rId1"/>
    </p:custDataLst>
    <p:extLst>
      <p:ext uri="{BB962C8B-B14F-4D97-AF65-F5344CB8AC3E}">
        <p14:creationId xmlns:p14="http://schemas.microsoft.com/office/powerpoint/2010/main" val="81828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p:cNvSpPr txBox="1"/>
          <p:nvPr/>
        </p:nvSpPr>
        <p:spPr>
          <a:xfrm>
            <a:off x="107504" y="2132232"/>
            <a:ext cx="7580499" cy="530017"/>
          </a:xfrm>
          <a:prstGeom prst="rect">
            <a:avLst/>
          </a:prstGeom>
          <a:noFill/>
        </p:spPr>
        <p:txBody>
          <a:bodyPr wrap="square" rtlCol="0">
            <a:spAutoFit/>
          </a:bodyPr>
          <a:lstStyle/>
          <a:p>
            <a:r>
              <a:rPr lang="en-US" altLang="ja-JP" sz="2844" b="1" i="1" dirty="0">
                <a:solidFill>
                  <a:srgbClr val="0070C0"/>
                </a:solidFill>
                <a:latin typeface="Arial" pitchFamily="34" charset="0"/>
                <a:cs typeface="Arial" pitchFamily="34" charset="0"/>
              </a:rPr>
              <a:t>In vivo</a:t>
            </a:r>
            <a:endParaRPr lang="ja-JP" altLang="en-US" sz="2844" b="1" dirty="0">
              <a:latin typeface="Arial" pitchFamily="34" charset="0"/>
              <a:cs typeface="Arial" pitchFamily="34" charset="0"/>
            </a:endParaRPr>
          </a:p>
        </p:txBody>
      </p:sp>
      <p:sp>
        <p:nvSpPr>
          <p:cNvPr id="28" name="テキスト ボックス 27"/>
          <p:cNvSpPr txBox="1"/>
          <p:nvPr/>
        </p:nvSpPr>
        <p:spPr>
          <a:xfrm>
            <a:off x="35496" y="908721"/>
            <a:ext cx="7092280" cy="530017"/>
          </a:xfrm>
          <a:prstGeom prst="rect">
            <a:avLst/>
          </a:prstGeom>
          <a:noFill/>
        </p:spPr>
        <p:txBody>
          <a:bodyPr wrap="square" rtlCol="0">
            <a:spAutoFit/>
          </a:bodyPr>
          <a:lstStyle/>
          <a:p>
            <a:r>
              <a:rPr lang="en-US" altLang="ja-JP" sz="2844" b="1" i="1" dirty="0">
                <a:solidFill>
                  <a:srgbClr val="0070C0"/>
                </a:solidFill>
                <a:latin typeface="Arial" panose="020B0604020202020204" pitchFamily="34" charset="0"/>
                <a:cs typeface="Arial" pitchFamily="34" charset="0"/>
              </a:rPr>
              <a:t>In vitro</a:t>
            </a:r>
          </a:p>
        </p:txBody>
      </p:sp>
      <p:sp>
        <p:nvSpPr>
          <p:cNvPr id="8" name="テキスト ボックス 7"/>
          <p:cNvSpPr txBox="1"/>
          <p:nvPr/>
        </p:nvSpPr>
        <p:spPr>
          <a:xfrm>
            <a:off x="1563666" y="908720"/>
            <a:ext cx="5456606" cy="1384995"/>
          </a:xfrm>
          <a:prstGeom prst="rect">
            <a:avLst/>
          </a:prstGeom>
          <a:noFill/>
        </p:spPr>
        <p:txBody>
          <a:bodyPr wrap="square" rtlCol="0">
            <a:spAutoFit/>
          </a:bodyPr>
          <a:lstStyle/>
          <a:p>
            <a:pPr>
              <a:buFont typeface="Wingdings" pitchFamily="2" charset="2"/>
              <a:buChar char="ü"/>
            </a:pPr>
            <a:r>
              <a:rPr lang="en-US" altLang="ja-JP" sz="2800" b="1" dirty="0" smtClean="0">
                <a:latin typeface="Arial" panose="020B0604020202020204" pitchFamily="34" charset="0"/>
                <a:cs typeface="Arial" panose="020B0604020202020204" pitchFamily="34" charset="0"/>
              </a:rPr>
              <a:t>Human liver </a:t>
            </a:r>
            <a:r>
              <a:rPr lang="en-US" altLang="ja-JP" sz="2800" b="1" dirty="0" err="1" smtClean="0">
                <a:latin typeface="Arial" panose="020B0604020202020204" pitchFamily="34" charset="0"/>
                <a:cs typeface="Arial" panose="020B0604020202020204" pitchFamily="34" charset="0"/>
              </a:rPr>
              <a:t>microsome</a:t>
            </a:r>
            <a:endParaRPr lang="en-US" altLang="ja-JP" sz="2800" b="1" dirty="0" smtClean="0">
              <a:latin typeface="Arial" panose="020B0604020202020204" pitchFamily="34" charset="0"/>
              <a:cs typeface="Arial" panose="020B0604020202020204" pitchFamily="34" charset="0"/>
            </a:endParaRPr>
          </a:p>
          <a:p>
            <a:pPr>
              <a:buFont typeface="Wingdings" pitchFamily="2" charset="2"/>
              <a:buChar char="ü"/>
            </a:pPr>
            <a:r>
              <a:rPr lang="en-US" altLang="ja-JP" sz="2800" b="1" dirty="0" smtClean="0">
                <a:latin typeface="Arial" panose="020B0604020202020204" pitchFamily="34" charset="0"/>
                <a:cs typeface="Arial" panose="020B0604020202020204" pitchFamily="34" charset="0"/>
              </a:rPr>
              <a:t>Cells</a:t>
            </a:r>
            <a:r>
              <a:rPr lang="ja-JP" altLang="en-US" sz="2800" b="1" dirty="0">
                <a:latin typeface="Arial" panose="020B0604020202020204" pitchFamily="34" charset="0"/>
                <a:cs typeface="Arial" panose="020B0604020202020204" pitchFamily="34" charset="0"/>
              </a:rPr>
              <a:t> </a:t>
            </a:r>
            <a:r>
              <a:rPr lang="en-US" altLang="ja-JP" sz="2800" b="1" dirty="0" smtClean="0">
                <a:latin typeface="Arial" panose="020B0604020202020204" pitchFamily="34" charset="0"/>
                <a:cs typeface="Arial" panose="020B0604020202020204" pitchFamily="34" charset="0"/>
              </a:rPr>
              <a:t>expressing CYPs</a:t>
            </a:r>
          </a:p>
          <a:p>
            <a:pPr>
              <a:buFont typeface="Wingdings" pitchFamily="2" charset="2"/>
              <a:buChar char="ü"/>
            </a:pPr>
            <a:r>
              <a:rPr lang="en-US" altLang="ja-JP" sz="2800" b="1" dirty="0" smtClean="0">
                <a:latin typeface="Arial" panose="020B0604020202020204" pitchFamily="34" charset="0"/>
                <a:cs typeface="Arial" panose="020B0604020202020204" pitchFamily="34" charset="0"/>
              </a:rPr>
              <a:t>Modeling and simulation</a:t>
            </a:r>
            <a:endParaRPr lang="en-US" altLang="ja-JP" sz="2800" b="1" dirty="0">
              <a:latin typeface="Arial" panose="020B0604020202020204" pitchFamily="34" charset="0"/>
              <a:cs typeface="Arial" panose="020B0604020202020204" pitchFamily="34" charset="0"/>
            </a:endParaRPr>
          </a:p>
        </p:txBody>
      </p:sp>
      <p:sp>
        <p:nvSpPr>
          <p:cNvPr id="9" name="テキスト ボックス 8"/>
          <p:cNvSpPr txBox="1"/>
          <p:nvPr/>
        </p:nvSpPr>
        <p:spPr>
          <a:xfrm>
            <a:off x="505138" y="2963372"/>
            <a:ext cx="8532440" cy="523220"/>
          </a:xfrm>
          <a:prstGeom prst="rect">
            <a:avLst/>
          </a:prstGeom>
          <a:noFill/>
        </p:spPr>
        <p:txBody>
          <a:bodyPr wrap="square" rtlCol="0">
            <a:spAutoFit/>
          </a:bodyPr>
          <a:lstStyle/>
          <a:p>
            <a:pPr>
              <a:buFont typeface="Wingdings" pitchFamily="2" charset="2"/>
              <a:buChar char="ü"/>
            </a:pPr>
            <a:r>
              <a:rPr lang="en-US" altLang="ja-JP" sz="2800" b="1" dirty="0" smtClean="0">
                <a:latin typeface="Arial" pitchFamily="34" charset="0"/>
                <a:cs typeface="Arial" pitchFamily="34" charset="0"/>
              </a:rPr>
              <a:t>Pharmacokinetic (PK) study using rats, dog…</a:t>
            </a:r>
            <a:endParaRPr lang="ja-JP" altLang="en-US" sz="2800" b="1" dirty="0">
              <a:latin typeface="Arial" pitchFamily="34" charset="0"/>
              <a:cs typeface="Arial" pitchFamily="34" charset="0"/>
            </a:endParaRPr>
          </a:p>
        </p:txBody>
      </p:sp>
      <p:sp>
        <p:nvSpPr>
          <p:cNvPr id="10" name="テキスト ボックス 9"/>
          <p:cNvSpPr txBox="1"/>
          <p:nvPr/>
        </p:nvSpPr>
        <p:spPr>
          <a:xfrm>
            <a:off x="222198" y="2548909"/>
            <a:ext cx="7580499" cy="530017"/>
          </a:xfrm>
          <a:prstGeom prst="rect">
            <a:avLst/>
          </a:prstGeom>
          <a:noFill/>
        </p:spPr>
        <p:txBody>
          <a:bodyPr wrap="square" rtlCol="0">
            <a:spAutoFit/>
          </a:bodyPr>
          <a:lstStyle/>
          <a:p>
            <a:r>
              <a:rPr lang="en-US" altLang="ja-JP" sz="2800" b="1" dirty="0" smtClean="0">
                <a:solidFill>
                  <a:srgbClr val="000066"/>
                </a:solidFill>
                <a:latin typeface="Arial" pitchFamily="34" charset="0"/>
                <a:cs typeface="Arial" pitchFamily="34" charset="0"/>
              </a:rPr>
              <a:t>Animal study</a:t>
            </a:r>
            <a:endParaRPr lang="ja-JP" altLang="en-US" sz="2800" b="1" dirty="0">
              <a:solidFill>
                <a:srgbClr val="000066"/>
              </a:solidFill>
              <a:latin typeface="Arial" pitchFamily="34" charset="0"/>
              <a:cs typeface="Arial" pitchFamily="34" charset="0"/>
            </a:endParaRPr>
          </a:p>
        </p:txBody>
      </p:sp>
      <p:sp>
        <p:nvSpPr>
          <p:cNvPr id="11" name="テキスト ボックス 10"/>
          <p:cNvSpPr txBox="1"/>
          <p:nvPr/>
        </p:nvSpPr>
        <p:spPr>
          <a:xfrm>
            <a:off x="455412" y="4019244"/>
            <a:ext cx="8590700" cy="967701"/>
          </a:xfrm>
          <a:prstGeom prst="rect">
            <a:avLst/>
          </a:prstGeom>
          <a:noFill/>
        </p:spPr>
        <p:txBody>
          <a:bodyPr wrap="square" rtlCol="0">
            <a:spAutoFit/>
          </a:bodyPr>
          <a:lstStyle/>
          <a:p>
            <a:pPr>
              <a:buFont typeface="Wingdings" pitchFamily="2" charset="2"/>
              <a:buChar char="ü"/>
            </a:pPr>
            <a:r>
              <a:rPr lang="en-US" altLang="ja-JP" sz="2844" b="1" dirty="0" smtClean="0">
                <a:latin typeface="Arial" pitchFamily="34" charset="0"/>
                <a:cs typeface="Arial" pitchFamily="34" charset="0"/>
              </a:rPr>
              <a:t>PK study in healthy subjects </a:t>
            </a:r>
          </a:p>
          <a:p>
            <a:pPr>
              <a:buFont typeface="Wingdings" pitchFamily="2" charset="2"/>
              <a:buChar char="ü"/>
            </a:pPr>
            <a:r>
              <a:rPr lang="en-US" altLang="ja-JP" sz="2844" b="1" dirty="0" smtClean="0">
                <a:latin typeface="Arial" pitchFamily="34" charset="0"/>
                <a:cs typeface="Arial" pitchFamily="34" charset="0"/>
              </a:rPr>
              <a:t>PK study in patients and special populations</a:t>
            </a:r>
            <a:endParaRPr lang="ja-JP" altLang="en-US" sz="2844" b="1" dirty="0">
              <a:latin typeface="Arial" pitchFamily="34" charset="0"/>
              <a:cs typeface="Arial" pitchFamily="34" charset="0"/>
            </a:endParaRPr>
          </a:p>
        </p:txBody>
      </p:sp>
      <p:sp>
        <p:nvSpPr>
          <p:cNvPr id="12" name="テキスト ボックス 11"/>
          <p:cNvSpPr txBox="1"/>
          <p:nvPr/>
        </p:nvSpPr>
        <p:spPr>
          <a:xfrm>
            <a:off x="210293" y="3574810"/>
            <a:ext cx="2792309" cy="530017"/>
          </a:xfrm>
          <a:prstGeom prst="rect">
            <a:avLst/>
          </a:prstGeom>
          <a:solidFill>
            <a:schemeClr val="bg1"/>
          </a:solidFill>
        </p:spPr>
        <p:txBody>
          <a:bodyPr wrap="square" rtlCol="0">
            <a:spAutoFit/>
          </a:bodyPr>
          <a:lstStyle/>
          <a:p>
            <a:r>
              <a:rPr lang="en-US" altLang="ja-JP" sz="2800" b="1" dirty="0" smtClean="0">
                <a:solidFill>
                  <a:srgbClr val="000066"/>
                </a:solidFill>
                <a:latin typeface="Arial" pitchFamily="34" charset="0"/>
                <a:cs typeface="Arial" pitchFamily="34" charset="0"/>
              </a:rPr>
              <a:t>Clinical</a:t>
            </a:r>
            <a:r>
              <a:rPr lang="ja-JP" altLang="en-US" sz="2800" b="1" dirty="0">
                <a:solidFill>
                  <a:srgbClr val="000066"/>
                </a:solidFill>
                <a:latin typeface="Arial" pitchFamily="34" charset="0"/>
                <a:cs typeface="Arial" pitchFamily="34" charset="0"/>
              </a:rPr>
              <a:t> </a:t>
            </a:r>
            <a:r>
              <a:rPr lang="en-US" altLang="ja-JP" sz="2800" b="1" dirty="0" smtClean="0">
                <a:solidFill>
                  <a:srgbClr val="000066"/>
                </a:solidFill>
                <a:latin typeface="Arial" pitchFamily="34" charset="0"/>
                <a:cs typeface="Arial" pitchFamily="34" charset="0"/>
              </a:rPr>
              <a:t>study</a:t>
            </a:r>
            <a:endParaRPr lang="ja-JP" altLang="en-US" sz="2800" b="1" dirty="0">
              <a:solidFill>
                <a:srgbClr val="000066"/>
              </a:solidFill>
              <a:latin typeface="Arial" pitchFamily="34" charset="0"/>
              <a:cs typeface="Arial" pitchFamily="34" charset="0"/>
            </a:endParaRPr>
          </a:p>
        </p:txBody>
      </p:sp>
      <p:sp>
        <p:nvSpPr>
          <p:cNvPr id="15" name="テキスト ボックス 14"/>
          <p:cNvSpPr txBox="1"/>
          <p:nvPr/>
        </p:nvSpPr>
        <p:spPr>
          <a:xfrm>
            <a:off x="691995" y="124287"/>
            <a:ext cx="7760009" cy="615553"/>
          </a:xfrm>
          <a:prstGeom prst="rect">
            <a:avLst/>
          </a:prstGeom>
          <a:noFill/>
        </p:spPr>
        <p:txBody>
          <a:bodyPr wrap="none" rtlCol="0">
            <a:spAutoFit/>
          </a:bodyPr>
          <a:lstStyle/>
          <a:p>
            <a:pPr algn="ctr"/>
            <a:r>
              <a:rPr lang="en-US" altLang="ja-JP" sz="3400" b="1" dirty="0" smtClean="0">
                <a:solidFill>
                  <a:schemeClr val="tx2"/>
                </a:solidFill>
              </a:rPr>
              <a:t>Approaches </a:t>
            </a:r>
            <a:r>
              <a:rPr lang="en-US" altLang="ja-JP" sz="3400" b="1" dirty="0">
                <a:solidFill>
                  <a:schemeClr val="tx2"/>
                </a:solidFill>
              </a:rPr>
              <a:t>for studying </a:t>
            </a:r>
            <a:r>
              <a:rPr lang="en-US" altLang="ja-JP" sz="3400" b="1" dirty="0" smtClean="0">
                <a:solidFill>
                  <a:schemeClr val="tx2"/>
                </a:solidFill>
              </a:rPr>
              <a:t>drug </a:t>
            </a:r>
            <a:r>
              <a:rPr lang="en-US" altLang="ja-JP" sz="3400" b="1" dirty="0">
                <a:solidFill>
                  <a:schemeClr val="tx2"/>
                </a:solidFill>
              </a:rPr>
              <a:t>interactions</a:t>
            </a:r>
            <a:endParaRPr kumimoji="1" lang="ja-JP" altLang="en-US" sz="3400" b="1" dirty="0">
              <a:solidFill>
                <a:schemeClr val="tx2"/>
              </a:solidFill>
            </a:endParaRPr>
          </a:p>
        </p:txBody>
      </p:sp>
      <p:sp>
        <p:nvSpPr>
          <p:cNvPr id="16" name="正方形/長方形 15"/>
          <p:cNvSpPr/>
          <p:nvPr/>
        </p:nvSpPr>
        <p:spPr>
          <a:xfrm>
            <a:off x="395536" y="733187"/>
            <a:ext cx="8501508" cy="7200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a:latin typeface="Arial" pitchFamily="34" charset="0"/>
            </a:endParaRPr>
          </a:p>
        </p:txBody>
      </p:sp>
      <p:sp>
        <p:nvSpPr>
          <p:cNvPr id="17" name="テキスト ボックス 16"/>
          <p:cNvSpPr txBox="1"/>
          <p:nvPr/>
        </p:nvSpPr>
        <p:spPr>
          <a:xfrm>
            <a:off x="107504" y="5237103"/>
            <a:ext cx="8930074" cy="1246495"/>
          </a:xfrm>
          <a:prstGeom prst="rect">
            <a:avLst/>
          </a:prstGeom>
          <a:noFill/>
          <a:ln>
            <a:solidFill>
              <a:srgbClr val="FF0000"/>
            </a:solidFill>
          </a:ln>
        </p:spPr>
        <p:txBody>
          <a:bodyPr wrap="square" rtlCol="0">
            <a:spAutoFit/>
          </a:bodyPr>
          <a:lstStyle/>
          <a:p>
            <a:pPr>
              <a:lnSpc>
                <a:spcPts val="3000"/>
              </a:lnSpc>
            </a:pPr>
            <a:r>
              <a:rPr lang="en-US" altLang="ja-JP" sz="2800" b="1" i="1" dirty="0" smtClean="0">
                <a:latin typeface="Times New Roman" panose="02020603050405020304" pitchFamily="18" charset="0"/>
                <a:cs typeface="Times New Roman" panose="02020603050405020304" pitchFamily="18" charset="0"/>
              </a:rPr>
              <a:t>Evaluation by clinical study have the greatest impact. However, multiple drug administrations are required for determining the activity of each CYP isoform.</a:t>
            </a:r>
            <a:endParaRPr lang="ja-JP" alt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77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849489" y="4273114"/>
            <a:ext cx="2798687" cy="2158318"/>
            <a:chOff x="849489" y="4273114"/>
            <a:chExt cx="2798687" cy="2158318"/>
          </a:xfrm>
        </p:grpSpPr>
        <p:sp>
          <p:nvSpPr>
            <p:cNvPr id="210" name="テキスト ボックス 209"/>
            <p:cNvSpPr txBox="1"/>
            <p:nvPr/>
          </p:nvSpPr>
          <p:spPr>
            <a:xfrm rot="16200000">
              <a:off x="-75781" y="5198384"/>
              <a:ext cx="2158318" cy="307777"/>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Plasma concentration</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sp>
          <p:nvSpPr>
            <p:cNvPr id="211" name="テキスト ボックス 210"/>
            <p:cNvSpPr txBox="1"/>
            <p:nvPr/>
          </p:nvSpPr>
          <p:spPr>
            <a:xfrm>
              <a:off x="1534381" y="6090214"/>
              <a:ext cx="1619363" cy="307777"/>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Time</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pic>
          <p:nvPicPr>
            <p:cNvPr id="226" name="図 225"/>
            <p:cNvPicPr>
              <a:picLocks noChangeAspect="1"/>
            </p:cNvPicPr>
            <p:nvPr/>
          </p:nvPicPr>
          <p:blipFill>
            <a:blip r:embed="rId3"/>
            <a:stretch>
              <a:fillRect/>
            </a:stretch>
          </p:blipFill>
          <p:spPr>
            <a:xfrm>
              <a:off x="1084895" y="4433193"/>
              <a:ext cx="2563281" cy="1800000"/>
            </a:xfrm>
            <a:prstGeom prst="rect">
              <a:avLst/>
            </a:prstGeom>
          </p:spPr>
        </p:pic>
      </p:grpSp>
      <p:grpSp>
        <p:nvGrpSpPr>
          <p:cNvPr id="4" name="グループ化 3"/>
          <p:cNvGrpSpPr/>
          <p:nvPr/>
        </p:nvGrpSpPr>
        <p:grpSpPr>
          <a:xfrm>
            <a:off x="6312718" y="1988841"/>
            <a:ext cx="2831281" cy="2178063"/>
            <a:chOff x="6312718" y="1988841"/>
            <a:chExt cx="2831281" cy="2178063"/>
          </a:xfrm>
        </p:grpSpPr>
        <p:sp>
          <p:nvSpPr>
            <p:cNvPr id="206" name="テキスト ボックス 205"/>
            <p:cNvSpPr txBox="1"/>
            <p:nvPr/>
          </p:nvSpPr>
          <p:spPr>
            <a:xfrm rot="16200000">
              <a:off x="5387448" y="2914111"/>
              <a:ext cx="2158318" cy="307778"/>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Plasma concentration</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sp>
          <p:nvSpPr>
            <p:cNvPr id="207" name="テキスト ボックス 206"/>
            <p:cNvSpPr txBox="1"/>
            <p:nvPr/>
          </p:nvSpPr>
          <p:spPr>
            <a:xfrm>
              <a:off x="6997610" y="3859127"/>
              <a:ext cx="1619363" cy="307777"/>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Time</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pic>
          <p:nvPicPr>
            <p:cNvPr id="225" name="図 224"/>
            <p:cNvPicPr>
              <a:picLocks noChangeAspect="1"/>
            </p:cNvPicPr>
            <p:nvPr/>
          </p:nvPicPr>
          <p:blipFill>
            <a:blip r:embed="rId3"/>
            <a:stretch>
              <a:fillRect/>
            </a:stretch>
          </p:blipFill>
          <p:spPr>
            <a:xfrm>
              <a:off x="6580718" y="2141926"/>
              <a:ext cx="2563281" cy="1800000"/>
            </a:xfrm>
            <a:prstGeom prst="rect">
              <a:avLst/>
            </a:prstGeom>
          </p:spPr>
        </p:pic>
      </p:grpSp>
      <p:grpSp>
        <p:nvGrpSpPr>
          <p:cNvPr id="3" name="グループ化 2"/>
          <p:cNvGrpSpPr/>
          <p:nvPr/>
        </p:nvGrpSpPr>
        <p:grpSpPr>
          <a:xfrm>
            <a:off x="3153745" y="1991922"/>
            <a:ext cx="2788729" cy="2158318"/>
            <a:chOff x="3153745" y="1991922"/>
            <a:chExt cx="2788729" cy="2158318"/>
          </a:xfrm>
        </p:grpSpPr>
        <p:pic>
          <p:nvPicPr>
            <p:cNvPr id="224" name="図 223"/>
            <p:cNvPicPr>
              <a:picLocks noChangeAspect="1"/>
            </p:cNvPicPr>
            <p:nvPr/>
          </p:nvPicPr>
          <p:blipFill>
            <a:blip r:embed="rId3"/>
            <a:stretch>
              <a:fillRect/>
            </a:stretch>
          </p:blipFill>
          <p:spPr>
            <a:xfrm>
              <a:off x="3379193" y="2156872"/>
              <a:ext cx="2563281" cy="1800000"/>
            </a:xfrm>
            <a:prstGeom prst="rect">
              <a:avLst/>
            </a:prstGeom>
          </p:spPr>
        </p:pic>
        <p:sp>
          <p:nvSpPr>
            <p:cNvPr id="204" name="テキスト ボックス 203"/>
            <p:cNvSpPr txBox="1"/>
            <p:nvPr/>
          </p:nvSpPr>
          <p:spPr>
            <a:xfrm rot="16200000">
              <a:off x="2228475" y="2917192"/>
              <a:ext cx="2158318" cy="307777"/>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Plasma concentration</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sp>
          <p:nvSpPr>
            <p:cNvPr id="205" name="テキスト ボックス 204"/>
            <p:cNvSpPr txBox="1"/>
            <p:nvPr/>
          </p:nvSpPr>
          <p:spPr>
            <a:xfrm>
              <a:off x="3838637" y="3809022"/>
              <a:ext cx="1619363" cy="307777"/>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Time</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grpSp>
      <p:grpSp>
        <p:nvGrpSpPr>
          <p:cNvPr id="2" name="グループ化 1"/>
          <p:cNvGrpSpPr/>
          <p:nvPr/>
        </p:nvGrpSpPr>
        <p:grpSpPr>
          <a:xfrm>
            <a:off x="-36511" y="1918754"/>
            <a:ext cx="2829105" cy="2178063"/>
            <a:chOff x="-36511" y="1918754"/>
            <a:chExt cx="2829105" cy="2178063"/>
          </a:xfrm>
        </p:grpSpPr>
        <p:pic>
          <p:nvPicPr>
            <p:cNvPr id="223" name="図 222"/>
            <p:cNvPicPr>
              <a:picLocks noChangeAspect="1"/>
            </p:cNvPicPr>
            <p:nvPr/>
          </p:nvPicPr>
          <p:blipFill>
            <a:blip r:embed="rId3"/>
            <a:stretch>
              <a:fillRect/>
            </a:stretch>
          </p:blipFill>
          <p:spPr>
            <a:xfrm>
              <a:off x="229313" y="2141266"/>
              <a:ext cx="2563281" cy="1800000"/>
            </a:xfrm>
            <a:prstGeom prst="rect">
              <a:avLst/>
            </a:prstGeom>
          </p:spPr>
        </p:pic>
        <p:sp>
          <p:nvSpPr>
            <p:cNvPr id="202" name="テキスト ボックス 201"/>
            <p:cNvSpPr txBox="1"/>
            <p:nvPr/>
          </p:nvSpPr>
          <p:spPr>
            <a:xfrm rot="16200000">
              <a:off x="-961781" y="2844024"/>
              <a:ext cx="2158318" cy="307778"/>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Plasma concentration</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sp>
          <p:nvSpPr>
            <p:cNvPr id="203" name="テキスト ボックス 202"/>
            <p:cNvSpPr txBox="1"/>
            <p:nvPr/>
          </p:nvSpPr>
          <p:spPr>
            <a:xfrm>
              <a:off x="648381" y="3789040"/>
              <a:ext cx="1619363" cy="307777"/>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Time</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grpSp>
      <p:sp>
        <p:nvSpPr>
          <p:cNvPr id="10" name="右矢印 9"/>
          <p:cNvSpPr/>
          <p:nvPr/>
        </p:nvSpPr>
        <p:spPr>
          <a:xfrm rot="8955330">
            <a:off x="1681874" y="1397553"/>
            <a:ext cx="825051" cy="168814"/>
          </a:xfrm>
          <a:prstGeom prst="rightArrow">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テキスト ボックス 19"/>
          <p:cNvSpPr txBox="1"/>
          <p:nvPr/>
        </p:nvSpPr>
        <p:spPr>
          <a:xfrm>
            <a:off x="735364" y="1788490"/>
            <a:ext cx="1366080" cy="461665"/>
          </a:xfrm>
          <a:prstGeom prst="rect">
            <a:avLst/>
          </a:prstGeom>
          <a:noFill/>
        </p:spPr>
        <p:txBody>
          <a:bodyPr wrap="none" rtlCol="0">
            <a:spAutoFit/>
          </a:bodyPr>
          <a:lstStyle/>
          <a:p>
            <a:r>
              <a:rPr lang="en-US" altLang="ja-JP" sz="2400" dirty="0" smtClean="0">
                <a:solidFill>
                  <a:srgbClr val="FF0000"/>
                </a:solidFill>
                <a:latin typeface="Arial" panose="020B0604020202020204" pitchFamily="34" charset="0"/>
                <a:ea typeface="ＭＳ Ｐゴシック" panose="020B0600070205080204" pitchFamily="50" charset="-128"/>
              </a:rPr>
              <a:t>CYP1A2</a:t>
            </a:r>
            <a:endParaRPr lang="en-US" altLang="ja-JP" sz="2400" dirty="0">
              <a:solidFill>
                <a:srgbClr val="FF0000"/>
              </a:solidFill>
              <a:latin typeface="Arial" panose="020B0604020202020204" pitchFamily="34" charset="0"/>
              <a:ea typeface="ＭＳ Ｐゴシック" panose="020B0600070205080204" pitchFamily="50" charset="-128"/>
            </a:endParaRPr>
          </a:p>
        </p:txBody>
      </p:sp>
      <p:sp>
        <p:nvSpPr>
          <p:cNvPr id="21" name="テキスト ボックス 20"/>
          <p:cNvSpPr txBox="1"/>
          <p:nvPr/>
        </p:nvSpPr>
        <p:spPr>
          <a:xfrm>
            <a:off x="3867007" y="1788253"/>
            <a:ext cx="1555234" cy="461665"/>
          </a:xfrm>
          <a:prstGeom prst="rect">
            <a:avLst/>
          </a:prstGeom>
          <a:noFill/>
        </p:spPr>
        <p:txBody>
          <a:bodyPr wrap="none" rtlCol="0">
            <a:spAutoFit/>
          </a:bodyPr>
          <a:lstStyle/>
          <a:p>
            <a:r>
              <a:rPr lang="en-US" altLang="ja-JP" sz="2400" dirty="0" smtClean="0">
                <a:solidFill>
                  <a:srgbClr val="0070C0"/>
                </a:solidFill>
                <a:latin typeface="Arial" panose="020B0604020202020204" pitchFamily="34" charset="0"/>
                <a:ea typeface="ＭＳ Ｐゴシック" panose="020B0600070205080204" pitchFamily="50" charset="-128"/>
              </a:rPr>
              <a:t>CYP2C19</a:t>
            </a:r>
            <a:endParaRPr lang="en-US" altLang="ja-JP" sz="2400" dirty="0">
              <a:solidFill>
                <a:srgbClr val="0070C0"/>
              </a:solidFill>
              <a:latin typeface="Arial" panose="020B0604020202020204" pitchFamily="34" charset="0"/>
              <a:ea typeface="ＭＳ Ｐゴシック" panose="020B0600070205080204" pitchFamily="50" charset="-128"/>
            </a:endParaRPr>
          </a:p>
        </p:txBody>
      </p:sp>
      <p:sp>
        <p:nvSpPr>
          <p:cNvPr id="22" name="テキスト ボックス 21"/>
          <p:cNvSpPr txBox="1"/>
          <p:nvPr/>
        </p:nvSpPr>
        <p:spPr>
          <a:xfrm>
            <a:off x="5423606" y="4092746"/>
            <a:ext cx="1383712" cy="461665"/>
          </a:xfrm>
          <a:prstGeom prst="rect">
            <a:avLst/>
          </a:prstGeom>
          <a:noFill/>
        </p:spPr>
        <p:txBody>
          <a:bodyPr wrap="none" rtlCol="0">
            <a:spAutoFit/>
          </a:bodyPr>
          <a:lstStyle/>
          <a:p>
            <a:r>
              <a:rPr lang="en-US" altLang="ja-JP" sz="2400" dirty="0" smtClean="0">
                <a:solidFill>
                  <a:srgbClr val="7030A0"/>
                </a:solidFill>
                <a:latin typeface="Arial" panose="020B0604020202020204" pitchFamily="34" charset="0"/>
                <a:ea typeface="ＭＳ Ｐゴシック" panose="020B0600070205080204" pitchFamily="50" charset="-128"/>
              </a:rPr>
              <a:t>CYP2D6</a:t>
            </a:r>
            <a:endParaRPr lang="en-US" altLang="ja-JP" sz="2400" dirty="0">
              <a:solidFill>
                <a:srgbClr val="7030A0"/>
              </a:solidFill>
              <a:latin typeface="Arial" panose="020B0604020202020204" pitchFamily="34" charset="0"/>
              <a:ea typeface="ＭＳ Ｐゴシック" panose="020B0600070205080204" pitchFamily="50" charset="-128"/>
            </a:endParaRPr>
          </a:p>
        </p:txBody>
      </p:sp>
      <p:sp>
        <p:nvSpPr>
          <p:cNvPr id="23" name="テキスト ボックス 22"/>
          <p:cNvSpPr txBox="1"/>
          <p:nvPr/>
        </p:nvSpPr>
        <p:spPr>
          <a:xfrm>
            <a:off x="7172186" y="1788490"/>
            <a:ext cx="1366080" cy="461665"/>
          </a:xfrm>
          <a:prstGeom prst="rect">
            <a:avLst/>
          </a:prstGeom>
          <a:noFill/>
        </p:spPr>
        <p:txBody>
          <a:bodyPr wrap="none" rtlCol="0">
            <a:spAutoFit/>
          </a:bodyPr>
          <a:lstStyle/>
          <a:p>
            <a:r>
              <a:rPr lang="en-US" altLang="ja-JP" sz="2400" dirty="0" smtClean="0">
                <a:solidFill>
                  <a:srgbClr val="00B050"/>
                </a:solidFill>
                <a:latin typeface="Arial" panose="020B0604020202020204" pitchFamily="34" charset="0"/>
                <a:ea typeface="ＭＳ Ｐゴシック" panose="020B0600070205080204" pitchFamily="50" charset="-128"/>
              </a:rPr>
              <a:t>CYP3A4</a:t>
            </a:r>
            <a:endParaRPr lang="en-US" altLang="ja-JP" sz="2400" dirty="0">
              <a:solidFill>
                <a:srgbClr val="00B050"/>
              </a:solidFill>
              <a:latin typeface="Arial" panose="020B0604020202020204" pitchFamily="34" charset="0"/>
              <a:ea typeface="ＭＳ Ｐゴシック" panose="020B0600070205080204" pitchFamily="50" charset="-128"/>
            </a:endParaRPr>
          </a:p>
        </p:txBody>
      </p:sp>
      <p:sp>
        <p:nvSpPr>
          <p:cNvPr id="52" name="テキスト ボックス 51"/>
          <p:cNvSpPr txBox="1"/>
          <p:nvPr/>
        </p:nvSpPr>
        <p:spPr>
          <a:xfrm>
            <a:off x="622476" y="3271166"/>
            <a:ext cx="1428596" cy="369332"/>
          </a:xfrm>
          <a:prstGeom prst="rect">
            <a:avLst/>
          </a:prstGeom>
          <a:noFill/>
        </p:spPr>
        <p:txBody>
          <a:bodyPr wrap="none" rtlCol="0">
            <a:spAutoFit/>
          </a:bodyPr>
          <a:lstStyle/>
          <a:p>
            <a:r>
              <a:rPr lang="en-US" altLang="ja-JP" dirty="0">
                <a:solidFill>
                  <a:srgbClr val="FF0000"/>
                </a:solidFill>
                <a:latin typeface="Arial" panose="020B0604020202020204" pitchFamily="34" charset="0"/>
              </a:rPr>
              <a:t>High activity</a:t>
            </a:r>
          </a:p>
        </p:txBody>
      </p:sp>
      <p:sp>
        <p:nvSpPr>
          <p:cNvPr id="59" name="テキスト ボックス 58"/>
          <p:cNvSpPr txBox="1"/>
          <p:nvPr/>
        </p:nvSpPr>
        <p:spPr>
          <a:xfrm>
            <a:off x="1635386" y="4143149"/>
            <a:ext cx="1383712" cy="461665"/>
          </a:xfrm>
          <a:prstGeom prst="rect">
            <a:avLst/>
          </a:prstGeom>
          <a:noFill/>
        </p:spPr>
        <p:txBody>
          <a:bodyPr wrap="none" rtlCol="0">
            <a:spAutoFit/>
          </a:bodyPr>
          <a:lstStyle/>
          <a:p>
            <a:r>
              <a:rPr lang="en-US" altLang="ja-JP" sz="2400" dirty="0" smtClean="0">
                <a:solidFill>
                  <a:srgbClr val="0070C0"/>
                </a:solidFill>
                <a:latin typeface="Arial" panose="020B0604020202020204" pitchFamily="34" charset="0"/>
                <a:ea typeface="ＭＳ Ｐゴシック" panose="020B0600070205080204" pitchFamily="50" charset="-128"/>
              </a:rPr>
              <a:t>CYP2C9</a:t>
            </a:r>
            <a:endParaRPr lang="en-US" altLang="ja-JP" sz="2400" dirty="0">
              <a:solidFill>
                <a:srgbClr val="0070C0"/>
              </a:solidFill>
              <a:latin typeface="Arial" panose="020B0604020202020204" pitchFamily="34" charset="0"/>
              <a:ea typeface="ＭＳ Ｐゴシック" panose="020B0600070205080204" pitchFamily="50" charset="-128"/>
            </a:endParaRPr>
          </a:p>
        </p:txBody>
      </p:sp>
      <p:sp>
        <p:nvSpPr>
          <p:cNvPr id="38" name="テキスト ボックス 37"/>
          <p:cNvSpPr txBox="1"/>
          <p:nvPr/>
        </p:nvSpPr>
        <p:spPr>
          <a:xfrm>
            <a:off x="1412075" y="2375138"/>
            <a:ext cx="1377300" cy="369332"/>
          </a:xfrm>
          <a:prstGeom prst="rect">
            <a:avLst/>
          </a:prstGeom>
          <a:noFill/>
        </p:spPr>
        <p:txBody>
          <a:bodyPr wrap="none" rtlCol="0">
            <a:spAutoFit/>
          </a:bodyPr>
          <a:lstStyle/>
          <a:p>
            <a:r>
              <a:rPr lang="en-US" altLang="ja-JP" dirty="0">
                <a:solidFill>
                  <a:srgbClr val="3333FF"/>
                </a:solidFill>
                <a:latin typeface="Arial" panose="020B0604020202020204" pitchFamily="34" charset="0"/>
              </a:rPr>
              <a:t>Low activity</a:t>
            </a:r>
          </a:p>
        </p:txBody>
      </p:sp>
      <p:pic>
        <p:nvPicPr>
          <p:cNvPr id="11" name="図 10"/>
          <p:cNvPicPr>
            <a:picLocks noChangeAspect="1"/>
          </p:cNvPicPr>
          <p:nvPr/>
        </p:nvPicPr>
        <p:blipFill>
          <a:blip r:embed="rId4"/>
          <a:stretch>
            <a:fillRect/>
          </a:stretch>
        </p:blipFill>
        <p:spPr>
          <a:xfrm>
            <a:off x="3376871" y="2154960"/>
            <a:ext cx="2563281" cy="1800000"/>
          </a:xfrm>
          <a:prstGeom prst="rect">
            <a:avLst/>
          </a:prstGeom>
        </p:spPr>
      </p:pic>
      <p:pic>
        <p:nvPicPr>
          <p:cNvPr id="14" name="図 13"/>
          <p:cNvPicPr>
            <a:picLocks noChangeAspect="1"/>
          </p:cNvPicPr>
          <p:nvPr/>
        </p:nvPicPr>
        <p:blipFill>
          <a:blip r:embed="rId5"/>
          <a:stretch>
            <a:fillRect/>
          </a:stretch>
        </p:blipFill>
        <p:spPr>
          <a:xfrm>
            <a:off x="6580719" y="2141030"/>
            <a:ext cx="2563281" cy="1800000"/>
          </a:xfrm>
          <a:prstGeom prst="rect">
            <a:avLst/>
          </a:prstGeom>
        </p:spPr>
      </p:pic>
      <p:pic>
        <p:nvPicPr>
          <p:cNvPr id="18" name="図 17"/>
          <p:cNvPicPr>
            <a:picLocks noChangeAspect="1"/>
          </p:cNvPicPr>
          <p:nvPr/>
        </p:nvPicPr>
        <p:blipFill>
          <a:blip r:embed="rId6"/>
          <a:stretch>
            <a:fillRect/>
          </a:stretch>
        </p:blipFill>
        <p:spPr>
          <a:xfrm>
            <a:off x="1084895" y="4437112"/>
            <a:ext cx="2563281" cy="1800000"/>
          </a:xfrm>
          <a:prstGeom prst="rect">
            <a:avLst/>
          </a:prstGeom>
        </p:spPr>
      </p:pic>
      <p:pic>
        <p:nvPicPr>
          <p:cNvPr id="24" name="図 23"/>
          <p:cNvPicPr>
            <a:picLocks noChangeAspect="1"/>
          </p:cNvPicPr>
          <p:nvPr/>
        </p:nvPicPr>
        <p:blipFill>
          <a:blip r:embed="rId7"/>
          <a:stretch>
            <a:fillRect/>
          </a:stretch>
        </p:blipFill>
        <p:spPr>
          <a:xfrm>
            <a:off x="4883103" y="4403037"/>
            <a:ext cx="2563281" cy="1800000"/>
          </a:xfrm>
          <a:prstGeom prst="rect">
            <a:avLst/>
          </a:prstGeom>
        </p:spPr>
      </p:pic>
      <p:grpSp>
        <p:nvGrpSpPr>
          <p:cNvPr id="26" name="Group 4"/>
          <p:cNvGrpSpPr>
            <a:grpSpLocks noChangeAspect="1"/>
          </p:cNvGrpSpPr>
          <p:nvPr/>
        </p:nvGrpSpPr>
        <p:grpSpPr bwMode="auto">
          <a:xfrm>
            <a:off x="222426" y="2140805"/>
            <a:ext cx="2562225" cy="1800225"/>
            <a:chOff x="118" y="1525"/>
            <a:chExt cx="1614" cy="1134"/>
          </a:xfrm>
        </p:grpSpPr>
        <p:sp>
          <p:nvSpPr>
            <p:cNvPr id="2152" name="Line 155"/>
            <p:cNvSpPr>
              <a:spLocks noChangeShapeType="1"/>
            </p:cNvSpPr>
            <p:nvPr/>
          </p:nvSpPr>
          <p:spPr bwMode="auto">
            <a:xfrm>
              <a:off x="906" y="1910"/>
              <a:ext cx="224" cy="87"/>
            </a:xfrm>
            <a:prstGeom prst="line">
              <a:avLst/>
            </a:prstGeom>
            <a:noFill/>
            <a:ln w="412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AutoShape 3"/>
            <p:cNvSpPr>
              <a:spLocks noChangeAspect="1" noChangeArrowheads="1" noTextEdit="1"/>
            </p:cNvSpPr>
            <p:nvPr/>
          </p:nvSpPr>
          <p:spPr bwMode="auto">
            <a:xfrm>
              <a:off x="118" y="1525"/>
              <a:ext cx="1614"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5"/>
            <p:cNvSpPr>
              <a:spLocks noChangeArrowheads="1"/>
            </p:cNvSpPr>
            <p:nvPr/>
          </p:nvSpPr>
          <p:spPr bwMode="auto">
            <a:xfrm>
              <a:off x="118" y="1525"/>
              <a:ext cx="8" cy="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 name="Rectangle 6"/>
            <p:cNvSpPr>
              <a:spLocks noChangeArrowheads="1"/>
            </p:cNvSpPr>
            <p:nvPr/>
          </p:nvSpPr>
          <p:spPr bwMode="auto">
            <a:xfrm>
              <a:off x="181" y="1589"/>
              <a:ext cx="1487" cy="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Line 7"/>
            <p:cNvSpPr>
              <a:spLocks noChangeShapeType="1"/>
            </p:cNvSpPr>
            <p:nvPr/>
          </p:nvSpPr>
          <p:spPr bwMode="auto">
            <a:xfrm>
              <a:off x="181"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Line 8"/>
            <p:cNvSpPr>
              <a:spLocks noChangeShapeType="1"/>
            </p:cNvSpPr>
            <p:nvPr/>
          </p:nvSpPr>
          <p:spPr bwMode="auto">
            <a:xfrm>
              <a:off x="200"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Line 9"/>
            <p:cNvSpPr>
              <a:spLocks noChangeShapeType="1"/>
            </p:cNvSpPr>
            <p:nvPr/>
          </p:nvSpPr>
          <p:spPr bwMode="auto">
            <a:xfrm>
              <a:off x="219"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Line 10"/>
            <p:cNvSpPr>
              <a:spLocks noChangeShapeType="1"/>
            </p:cNvSpPr>
            <p:nvPr/>
          </p:nvSpPr>
          <p:spPr bwMode="auto">
            <a:xfrm>
              <a:off x="238"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Line 11"/>
            <p:cNvSpPr>
              <a:spLocks noChangeShapeType="1"/>
            </p:cNvSpPr>
            <p:nvPr/>
          </p:nvSpPr>
          <p:spPr bwMode="auto">
            <a:xfrm>
              <a:off x="257"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Line 12"/>
            <p:cNvSpPr>
              <a:spLocks noChangeShapeType="1"/>
            </p:cNvSpPr>
            <p:nvPr/>
          </p:nvSpPr>
          <p:spPr bwMode="auto">
            <a:xfrm>
              <a:off x="276"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Line 13"/>
            <p:cNvSpPr>
              <a:spLocks noChangeShapeType="1"/>
            </p:cNvSpPr>
            <p:nvPr/>
          </p:nvSpPr>
          <p:spPr bwMode="auto">
            <a:xfrm>
              <a:off x="295"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Line 14"/>
            <p:cNvSpPr>
              <a:spLocks noChangeShapeType="1"/>
            </p:cNvSpPr>
            <p:nvPr/>
          </p:nvSpPr>
          <p:spPr bwMode="auto">
            <a:xfrm>
              <a:off x="314" y="2581"/>
              <a:ext cx="18"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Line 15"/>
            <p:cNvSpPr>
              <a:spLocks noChangeShapeType="1"/>
            </p:cNvSpPr>
            <p:nvPr/>
          </p:nvSpPr>
          <p:spPr bwMode="auto">
            <a:xfrm>
              <a:off x="332"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Line 16"/>
            <p:cNvSpPr>
              <a:spLocks noChangeShapeType="1"/>
            </p:cNvSpPr>
            <p:nvPr/>
          </p:nvSpPr>
          <p:spPr bwMode="auto">
            <a:xfrm>
              <a:off x="351"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Line 17"/>
            <p:cNvSpPr>
              <a:spLocks noChangeShapeType="1"/>
            </p:cNvSpPr>
            <p:nvPr/>
          </p:nvSpPr>
          <p:spPr bwMode="auto">
            <a:xfrm>
              <a:off x="370"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Line 18"/>
            <p:cNvSpPr>
              <a:spLocks noChangeShapeType="1"/>
            </p:cNvSpPr>
            <p:nvPr/>
          </p:nvSpPr>
          <p:spPr bwMode="auto">
            <a:xfrm>
              <a:off x="389"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Line 19"/>
            <p:cNvSpPr>
              <a:spLocks noChangeShapeType="1"/>
            </p:cNvSpPr>
            <p:nvPr/>
          </p:nvSpPr>
          <p:spPr bwMode="auto">
            <a:xfrm>
              <a:off x="408"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Line 20"/>
            <p:cNvSpPr>
              <a:spLocks noChangeShapeType="1"/>
            </p:cNvSpPr>
            <p:nvPr/>
          </p:nvSpPr>
          <p:spPr bwMode="auto">
            <a:xfrm>
              <a:off x="427"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Line 21"/>
            <p:cNvSpPr>
              <a:spLocks noChangeShapeType="1"/>
            </p:cNvSpPr>
            <p:nvPr/>
          </p:nvSpPr>
          <p:spPr bwMode="auto">
            <a:xfrm>
              <a:off x="446"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48" name="Line 22"/>
            <p:cNvSpPr>
              <a:spLocks noChangeShapeType="1"/>
            </p:cNvSpPr>
            <p:nvPr/>
          </p:nvSpPr>
          <p:spPr bwMode="auto">
            <a:xfrm>
              <a:off x="465"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49" name="Line 23"/>
            <p:cNvSpPr>
              <a:spLocks noChangeShapeType="1"/>
            </p:cNvSpPr>
            <p:nvPr/>
          </p:nvSpPr>
          <p:spPr bwMode="auto">
            <a:xfrm>
              <a:off x="484"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2" name="Line 24"/>
            <p:cNvSpPr>
              <a:spLocks noChangeShapeType="1"/>
            </p:cNvSpPr>
            <p:nvPr/>
          </p:nvSpPr>
          <p:spPr bwMode="auto">
            <a:xfrm>
              <a:off x="503"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3" name="Line 25"/>
            <p:cNvSpPr>
              <a:spLocks noChangeShapeType="1"/>
            </p:cNvSpPr>
            <p:nvPr/>
          </p:nvSpPr>
          <p:spPr bwMode="auto">
            <a:xfrm>
              <a:off x="522" y="2581"/>
              <a:ext cx="18"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4" name="Line 26"/>
            <p:cNvSpPr>
              <a:spLocks noChangeShapeType="1"/>
            </p:cNvSpPr>
            <p:nvPr/>
          </p:nvSpPr>
          <p:spPr bwMode="auto">
            <a:xfrm>
              <a:off x="540"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5" name="Line 27"/>
            <p:cNvSpPr>
              <a:spLocks noChangeShapeType="1"/>
            </p:cNvSpPr>
            <p:nvPr/>
          </p:nvSpPr>
          <p:spPr bwMode="auto">
            <a:xfrm>
              <a:off x="559"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6" name="Line 28"/>
            <p:cNvSpPr>
              <a:spLocks noChangeShapeType="1"/>
            </p:cNvSpPr>
            <p:nvPr/>
          </p:nvSpPr>
          <p:spPr bwMode="auto">
            <a:xfrm>
              <a:off x="578"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7" name="Line 29"/>
            <p:cNvSpPr>
              <a:spLocks noChangeShapeType="1"/>
            </p:cNvSpPr>
            <p:nvPr/>
          </p:nvSpPr>
          <p:spPr bwMode="auto">
            <a:xfrm>
              <a:off x="597"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8" name="Line 30"/>
            <p:cNvSpPr>
              <a:spLocks noChangeShapeType="1"/>
            </p:cNvSpPr>
            <p:nvPr/>
          </p:nvSpPr>
          <p:spPr bwMode="auto">
            <a:xfrm>
              <a:off x="616"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59" name="Line 31"/>
            <p:cNvSpPr>
              <a:spLocks noChangeShapeType="1"/>
            </p:cNvSpPr>
            <p:nvPr/>
          </p:nvSpPr>
          <p:spPr bwMode="auto">
            <a:xfrm>
              <a:off x="635"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0" name="Line 32"/>
            <p:cNvSpPr>
              <a:spLocks noChangeShapeType="1"/>
            </p:cNvSpPr>
            <p:nvPr/>
          </p:nvSpPr>
          <p:spPr bwMode="auto">
            <a:xfrm>
              <a:off x="654"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1" name="Line 33"/>
            <p:cNvSpPr>
              <a:spLocks noChangeShapeType="1"/>
            </p:cNvSpPr>
            <p:nvPr/>
          </p:nvSpPr>
          <p:spPr bwMode="auto">
            <a:xfrm>
              <a:off x="673"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2" name="Line 34"/>
            <p:cNvSpPr>
              <a:spLocks noChangeShapeType="1"/>
            </p:cNvSpPr>
            <p:nvPr/>
          </p:nvSpPr>
          <p:spPr bwMode="auto">
            <a:xfrm>
              <a:off x="692"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3" name="Line 35"/>
            <p:cNvSpPr>
              <a:spLocks noChangeShapeType="1"/>
            </p:cNvSpPr>
            <p:nvPr/>
          </p:nvSpPr>
          <p:spPr bwMode="auto">
            <a:xfrm>
              <a:off x="711" y="2581"/>
              <a:ext cx="18"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4" name="Line 36"/>
            <p:cNvSpPr>
              <a:spLocks noChangeShapeType="1"/>
            </p:cNvSpPr>
            <p:nvPr/>
          </p:nvSpPr>
          <p:spPr bwMode="auto">
            <a:xfrm>
              <a:off x="729"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5" name="Line 37"/>
            <p:cNvSpPr>
              <a:spLocks noChangeShapeType="1"/>
            </p:cNvSpPr>
            <p:nvPr/>
          </p:nvSpPr>
          <p:spPr bwMode="auto">
            <a:xfrm>
              <a:off x="748"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6" name="Line 38"/>
            <p:cNvSpPr>
              <a:spLocks noChangeShapeType="1"/>
            </p:cNvSpPr>
            <p:nvPr/>
          </p:nvSpPr>
          <p:spPr bwMode="auto">
            <a:xfrm>
              <a:off x="767"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7" name="Line 39"/>
            <p:cNvSpPr>
              <a:spLocks noChangeShapeType="1"/>
            </p:cNvSpPr>
            <p:nvPr/>
          </p:nvSpPr>
          <p:spPr bwMode="auto">
            <a:xfrm>
              <a:off x="786"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8" name="Line 40"/>
            <p:cNvSpPr>
              <a:spLocks noChangeShapeType="1"/>
            </p:cNvSpPr>
            <p:nvPr/>
          </p:nvSpPr>
          <p:spPr bwMode="auto">
            <a:xfrm>
              <a:off x="805"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69" name="Line 41"/>
            <p:cNvSpPr>
              <a:spLocks noChangeShapeType="1"/>
            </p:cNvSpPr>
            <p:nvPr/>
          </p:nvSpPr>
          <p:spPr bwMode="auto">
            <a:xfrm>
              <a:off x="824"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0" name="Line 42"/>
            <p:cNvSpPr>
              <a:spLocks noChangeShapeType="1"/>
            </p:cNvSpPr>
            <p:nvPr/>
          </p:nvSpPr>
          <p:spPr bwMode="auto">
            <a:xfrm>
              <a:off x="843"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1" name="Line 43"/>
            <p:cNvSpPr>
              <a:spLocks noChangeShapeType="1"/>
            </p:cNvSpPr>
            <p:nvPr/>
          </p:nvSpPr>
          <p:spPr bwMode="auto">
            <a:xfrm>
              <a:off x="862"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2" name="Line 44"/>
            <p:cNvSpPr>
              <a:spLocks noChangeShapeType="1"/>
            </p:cNvSpPr>
            <p:nvPr/>
          </p:nvSpPr>
          <p:spPr bwMode="auto">
            <a:xfrm>
              <a:off x="881"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3" name="Line 45"/>
            <p:cNvSpPr>
              <a:spLocks noChangeShapeType="1"/>
            </p:cNvSpPr>
            <p:nvPr/>
          </p:nvSpPr>
          <p:spPr bwMode="auto">
            <a:xfrm>
              <a:off x="900"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4" name="Line 46"/>
            <p:cNvSpPr>
              <a:spLocks noChangeShapeType="1"/>
            </p:cNvSpPr>
            <p:nvPr/>
          </p:nvSpPr>
          <p:spPr bwMode="auto">
            <a:xfrm>
              <a:off x="919" y="2581"/>
              <a:ext cx="18"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5" name="Line 47"/>
            <p:cNvSpPr>
              <a:spLocks noChangeShapeType="1"/>
            </p:cNvSpPr>
            <p:nvPr/>
          </p:nvSpPr>
          <p:spPr bwMode="auto">
            <a:xfrm>
              <a:off x="937"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6" name="Line 48"/>
            <p:cNvSpPr>
              <a:spLocks noChangeShapeType="1"/>
            </p:cNvSpPr>
            <p:nvPr/>
          </p:nvSpPr>
          <p:spPr bwMode="auto">
            <a:xfrm>
              <a:off x="956"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7" name="Line 49"/>
            <p:cNvSpPr>
              <a:spLocks noChangeShapeType="1"/>
            </p:cNvSpPr>
            <p:nvPr/>
          </p:nvSpPr>
          <p:spPr bwMode="auto">
            <a:xfrm>
              <a:off x="975"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8" name="Line 50"/>
            <p:cNvSpPr>
              <a:spLocks noChangeShapeType="1"/>
            </p:cNvSpPr>
            <p:nvPr/>
          </p:nvSpPr>
          <p:spPr bwMode="auto">
            <a:xfrm>
              <a:off x="994"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79" name="Line 51"/>
            <p:cNvSpPr>
              <a:spLocks noChangeShapeType="1"/>
            </p:cNvSpPr>
            <p:nvPr/>
          </p:nvSpPr>
          <p:spPr bwMode="auto">
            <a:xfrm>
              <a:off x="1013"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Line 52"/>
            <p:cNvSpPr>
              <a:spLocks noChangeShapeType="1"/>
            </p:cNvSpPr>
            <p:nvPr/>
          </p:nvSpPr>
          <p:spPr bwMode="auto">
            <a:xfrm>
              <a:off x="1032"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Line 53"/>
            <p:cNvSpPr>
              <a:spLocks noChangeShapeType="1"/>
            </p:cNvSpPr>
            <p:nvPr/>
          </p:nvSpPr>
          <p:spPr bwMode="auto">
            <a:xfrm>
              <a:off x="1051"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Line 54"/>
            <p:cNvSpPr>
              <a:spLocks noChangeShapeType="1"/>
            </p:cNvSpPr>
            <p:nvPr/>
          </p:nvSpPr>
          <p:spPr bwMode="auto">
            <a:xfrm>
              <a:off x="1070"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Line 55"/>
            <p:cNvSpPr>
              <a:spLocks noChangeShapeType="1"/>
            </p:cNvSpPr>
            <p:nvPr/>
          </p:nvSpPr>
          <p:spPr bwMode="auto">
            <a:xfrm>
              <a:off x="1089"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Line 56"/>
            <p:cNvSpPr>
              <a:spLocks noChangeShapeType="1"/>
            </p:cNvSpPr>
            <p:nvPr/>
          </p:nvSpPr>
          <p:spPr bwMode="auto">
            <a:xfrm>
              <a:off x="1108"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Line 57"/>
            <p:cNvSpPr>
              <a:spLocks noChangeShapeType="1"/>
            </p:cNvSpPr>
            <p:nvPr/>
          </p:nvSpPr>
          <p:spPr bwMode="auto">
            <a:xfrm>
              <a:off x="1127" y="2581"/>
              <a:ext cx="18"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Line 58"/>
            <p:cNvSpPr>
              <a:spLocks noChangeShapeType="1"/>
            </p:cNvSpPr>
            <p:nvPr/>
          </p:nvSpPr>
          <p:spPr bwMode="auto">
            <a:xfrm>
              <a:off x="1145"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Line 59"/>
            <p:cNvSpPr>
              <a:spLocks noChangeShapeType="1"/>
            </p:cNvSpPr>
            <p:nvPr/>
          </p:nvSpPr>
          <p:spPr bwMode="auto">
            <a:xfrm>
              <a:off x="1164"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Line 60"/>
            <p:cNvSpPr>
              <a:spLocks noChangeShapeType="1"/>
            </p:cNvSpPr>
            <p:nvPr/>
          </p:nvSpPr>
          <p:spPr bwMode="auto">
            <a:xfrm>
              <a:off x="1183"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Line 61"/>
            <p:cNvSpPr>
              <a:spLocks noChangeShapeType="1"/>
            </p:cNvSpPr>
            <p:nvPr/>
          </p:nvSpPr>
          <p:spPr bwMode="auto">
            <a:xfrm>
              <a:off x="1202"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Line 62"/>
            <p:cNvSpPr>
              <a:spLocks noChangeShapeType="1"/>
            </p:cNvSpPr>
            <p:nvPr/>
          </p:nvSpPr>
          <p:spPr bwMode="auto">
            <a:xfrm>
              <a:off x="1221"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Line 63"/>
            <p:cNvSpPr>
              <a:spLocks noChangeShapeType="1"/>
            </p:cNvSpPr>
            <p:nvPr/>
          </p:nvSpPr>
          <p:spPr bwMode="auto">
            <a:xfrm>
              <a:off x="1240"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Line 64"/>
            <p:cNvSpPr>
              <a:spLocks noChangeShapeType="1"/>
            </p:cNvSpPr>
            <p:nvPr/>
          </p:nvSpPr>
          <p:spPr bwMode="auto">
            <a:xfrm>
              <a:off x="1259"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Line 65"/>
            <p:cNvSpPr>
              <a:spLocks noChangeShapeType="1"/>
            </p:cNvSpPr>
            <p:nvPr/>
          </p:nvSpPr>
          <p:spPr bwMode="auto">
            <a:xfrm>
              <a:off x="1278"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Line 66"/>
            <p:cNvSpPr>
              <a:spLocks noChangeShapeType="1"/>
            </p:cNvSpPr>
            <p:nvPr/>
          </p:nvSpPr>
          <p:spPr bwMode="auto">
            <a:xfrm>
              <a:off x="1297"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Line 67"/>
            <p:cNvSpPr>
              <a:spLocks noChangeShapeType="1"/>
            </p:cNvSpPr>
            <p:nvPr/>
          </p:nvSpPr>
          <p:spPr bwMode="auto">
            <a:xfrm>
              <a:off x="1316" y="2581"/>
              <a:ext cx="18"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Line 68"/>
            <p:cNvSpPr>
              <a:spLocks noChangeShapeType="1"/>
            </p:cNvSpPr>
            <p:nvPr/>
          </p:nvSpPr>
          <p:spPr bwMode="auto">
            <a:xfrm>
              <a:off x="1334"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Line 69"/>
            <p:cNvSpPr>
              <a:spLocks noChangeShapeType="1"/>
            </p:cNvSpPr>
            <p:nvPr/>
          </p:nvSpPr>
          <p:spPr bwMode="auto">
            <a:xfrm>
              <a:off x="1353"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Line 70"/>
            <p:cNvSpPr>
              <a:spLocks noChangeShapeType="1"/>
            </p:cNvSpPr>
            <p:nvPr/>
          </p:nvSpPr>
          <p:spPr bwMode="auto">
            <a:xfrm>
              <a:off x="1372"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Line 71"/>
            <p:cNvSpPr>
              <a:spLocks noChangeShapeType="1"/>
            </p:cNvSpPr>
            <p:nvPr/>
          </p:nvSpPr>
          <p:spPr bwMode="auto">
            <a:xfrm>
              <a:off x="1391"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Line 72"/>
            <p:cNvSpPr>
              <a:spLocks noChangeShapeType="1"/>
            </p:cNvSpPr>
            <p:nvPr/>
          </p:nvSpPr>
          <p:spPr bwMode="auto">
            <a:xfrm>
              <a:off x="1410"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Line 73"/>
            <p:cNvSpPr>
              <a:spLocks noChangeShapeType="1"/>
            </p:cNvSpPr>
            <p:nvPr/>
          </p:nvSpPr>
          <p:spPr bwMode="auto">
            <a:xfrm>
              <a:off x="1429"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Line 74"/>
            <p:cNvSpPr>
              <a:spLocks noChangeShapeType="1"/>
            </p:cNvSpPr>
            <p:nvPr/>
          </p:nvSpPr>
          <p:spPr bwMode="auto">
            <a:xfrm>
              <a:off x="1448"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Line 75"/>
            <p:cNvSpPr>
              <a:spLocks noChangeShapeType="1"/>
            </p:cNvSpPr>
            <p:nvPr/>
          </p:nvSpPr>
          <p:spPr bwMode="auto">
            <a:xfrm>
              <a:off x="1467"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Line 76"/>
            <p:cNvSpPr>
              <a:spLocks noChangeShapeType="1"/>
            </p:cNvSpPr>
            <p:nvPr/>
          </p:nvSpPr>
          <p:spPr bwMode="auto">
            <a:xfrm>
              <a:off x="1486"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Line 77"/>
            <p:cNvSpPr>
              <a:spLocks noChangeShapeType="1"/>
            </p:cNvSpPr>
            <p:nvPr/>
          </p:nvSpPr>
          <p:spPr bwMode="auto">
            <a:xfrm>
              <a:off x="1505"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Line 78"/>
            <p:cNvSpPr>
              <a:spLocks noChangeShapeType="1"/>
            </p:cNvSpPr>
            <p:nvPr/>
          </p:nvSpPr>
          <p:spPr bwMode="auto">
            <a:xfrm>
              <a:off x="1524" y="2581"/>
              <a:ext cx="18"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Line 79"/>
            <p:cNvSpPr>
              <a:spLocks noChangeShapeType="1"/>
            </p:cNvSpPr>
            <p:nvPr/>
          </p:nvSpPr>
          <p:spPr bwMode="auto">
            <a:xfrm>
              <a:off x="1542"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Line 80"/>
            <p:cNvSpPr>
              <a:spLocks noChangeShapeType="1"/>
            </p:cNvSpPr>
            <p:nvPr/>
          </p:nvSpPr>
          <p:spPr bwMode="auto">
            <a:xfrm>
              <a:off x="1561"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Line 81"/>
            <p:cNvSpPr>
              <a:spLocks noChangeShapeType="1"/>
            </p:cNvSpPr>
            <p:nvPr/>
          </p:nvSpPr>
          <p:spPr bwMode="auto">
            <a:xfrm>
              <a:off x="1580"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Line 82"/>
            <p:cNvSpPr>
              <a:spLocks noChangeShapeType="1"/>
            </p:cNvSpPr>
            <p:nvPr/>
          </p:nvSpPr>
          <p:spPr bwMode="auto">
            <a:xfrm>
              <a:off x="1599"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0" name="Line 83"/>
            <p:cNvSpPr>
              <a:spLocks noChangeShapeType="1"/>
            </p:cNvSpPr>
            <p:nvPr/>
          </p:nvSpPr>
          <p:spPr bwMode="auto">
            <a:xfrm>
              <a:off x="1618"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1" name="Line 84"/>
            <p:cNvSpPr>
              <a:spLocks noChangeShapeType="1"/>
            </p:cNvSpPr>
            <p:nvPr/>
          </p:nvSpPr>
          <p:spPr bwMode="auto">
            <a:xfrm>
              <a:off x="1637" y="2581"/>
              <a:ext cx="19"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2" name="Line 85"/>
            <p:cNvSpPr>
              <a:spLocks noChangeShapeType="1"/>
            </p:cNvSpPr>
            <p:nvPr/>
          </p:nvSpPr>
          <p:spPr bwMode="auto">
            <a:xfrm>
              <a:off x="1656" y="2581"/>
              <a:ext cx="14"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3" name="Line 86"/>
            <p:cNvSpPr>
              <a:spLocks noChangeShapeType="1"/>
            </p:cNvSpPr>
            <p:nvPr/>
          </p:nvSpPr>
          <p:spPr bwMode="auto">
            <a:xfrm flipV="1">
              <a:off x="181" y="2562"/>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4" name="Line 87"/>
            <p:cNvSpPr>
              <a:spLocks noChangeShapeType="1"/>
            </p:cNvSpPr>
            <p:nvPr/>
          </p:nvSpPr>
          <p:spPr bwMode="auto">
            <a:xfrm flipV="1">
              <a:off x="181" y="2543"/>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5" name="Line 88"/>
            <p:cNvSpPr>
              <a:spLocks noChangeShapeType="1"/>
            </p:cNvSpPr>
            <p:nvPr/>
          </p:nvSpPr>
          <p:spPr bwMode="auto">
            <a:xfrm flipV="1">
              <a:off x="181" y="2524"/>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6" name="Line 89"/>
            <p:cNvSpPr>
              <a:spLocks noChangeShapeType="1"/>
            </p:cNvSpPr>
            <p:nvPr/>
          </p:nvSpPr>
          <p:spPr bwMode="auto">
            <a:xfrm flipV="1">
              <a:off x="181" y="2505"/>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7" name="Line 90"/>
            <p:cNvSpPr>
              <a:spLocks noChangeShapeType="1"/>
            </p:cNvSpPr>
            <p:nvPr/>
          </p:nvSpPr>
          <p:spPr bwMode="auto">
            <a:xfrm flipV="1">
              <a:off x="181" y="2486"/>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8" name="Line 91"/>
            <p:cNvSpPr>
              <a:spLocks noChangeShapeType="1"/>
            </p:cNvSpPr>
            <p:nvPr/>
          </p:nvSpPr>
          <p:spPr bwMode="auto">
            <a:xfrm flipV="1">
              <a:off x="181" y="2467"/>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89" name="Line 92"/>
            <p:cNvSpPr>
              <a:spLocks noChangeShapeType="1"/>
            </p:cNvSpPr>
            <p:nvPr/>
          </p:nvSpPr>
          <p:spPr bwMode="auto">
            <a:xfrm flipV="1">
              <a:off x="181" y="2448"/>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0" name="Line 93"/>
            <p:cNvSpPr>
              <a:spLocks noChangeShapeType="1"/>
            </p:cNvSpPr>
            <p:nvPr/>
          </p:nvSpPr>
          <p:spPr bwMode="auto">
            <a:xfrm flipV="1">
              <a:off x="181" y="2430"/>
              <a:ext cx="0" cy="18"/>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1" name="Line 94"/>
            <p:cNvSpPr>
              <a:spLocks noChangeShapeType="1"/>
            </p:cNvSpPr>
            <p:nvPr/>
          </p:nvSpPr>
          <p:spPr bwMode="auto">
            <a:xfrm flipV="1">
              <a:off x="181" y="2411"/>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2" name="Line 95"/>
            <p:cNvSpPr>
              <a:spLocks noChangeShapeType="1"/>
            </p:cNvSpPr>
            <p:nvPr/>
          </p:nvSpPr>
          <p:spPr bwMode="auto">
            <a:xfrm flipV="1">
              <a:off x="181" y="2392"/>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3" name="Line 96"/>
            <p:cNvSpPr>
              <a:spLocks noChangeShapeType="1"/>
            </p:cNvSpPr>
            <p:nvPr/>
          </p:nvSpPr>
          <p:spPr bwMode="auto">
            <a:xfrm flipV="1">
              <a:off x="181" y="2373"/>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4" name="Line 97"/>
            <p:cNvSpPr>
              <a:spLocks noChangeShapeType="1"/>
            </p:cNvSpPr>
            <p:nvPr/>
          </p:nvSpPr>
          <p:spPr bwMode="auto">
            <a:xfrm flipV="1">
              <a:off x="181" y="2354"/>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5" name="Line 98"/>
            <p:cNvSpPr>
              <a:spLocks noChangeShapeType="1"/>
            </p:cNvSpPr>
            <p:nvPr/>
          </p:nvSpPr>
          <p:spPr bwMode="auto">
            <a:xfrm flipV="1">
              <a:off x="181" y="2335"/>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6" name="Line 99"/>
            <p:cNvSpPr>
              <a:spLocks noChangeShapeType="1"/>
            </p:cNvSpPr>
            <p:nvPr/>
          </p:nvSpPr>
          <p:spPr bwMode="auto">
            <a:xfrm flipV="1">
              <a:off x="181" y="2316"/>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7" name="Line 100"/>
            <p:cNvSpPr>
              <a:spLocks noChangeShapeType="1"/>
            </p:cNvSpPr>
            <p:nvPr/>
          </p:nvSpPr>
          <p:spPr bwMode="auto">
            <a:xfrm flipV="1">
              <a:off x="181" y="2297"/>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8" name="Line 101"/>
            <p:cNvSpPr>
              <a:spLocks noChangeShapeType="1"/>
            </p:cNvSpPr>
            <p:nvPr/>
          </p:nvSpPr>
          <p:spPr bwMode="auto">
            <a:xfrm flipV="1">
              <a:off x="181" y="2278"/>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99" name="Line 102"/>
            <p:cNvSpPr>
              <a:spLocks noChangeShapeType="1"/>
            </p:cNvSpPr>
            <p:nvPr/>
          </p:nvSpPr>
          <p:spPr bwMode="auto">
            <a:xfrm flipV="1">
              <a:off x="181" y="2259"/>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0" name="Line 103"/>
            <p:cNvSpPr>
              <a:spLocks noChangeShapeType="1"/>
            </p:cNvSpPr>
            <p:nvPr/>
          </p:nvSpPr>
          <p:spPr bwMode="auto">
            <a:xfrm flipV="1">
              <a:off x="181" y="2240"/>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1" name="Line 104"/>
            <p:cNvSpPr>
              <a:spLocks noChangeShapeType="1"/>
            </p:cNvSpPr>
            <p:nvPr/>
          </p:nvSpPr>
          <p:spPr bwMode="auto">
            <a:xfrm flipV="1">
              <a:off x="181" y="2221"/>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2" name="Line 105"/>
            <p:cNvSpPr>
              <a:spLocks noChangeShapeType="1"/>
            </p:cNvSpPr>
            <p:nvPr/>
          </p:nvSpPr>
          <p:spPr bwMode="auto">
            <a:xfrm flipV="1">
              <a:off x="181" y="2202"/>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3" name="Line 106"/>
            <p:cNvSpPr>
              <a:spLocks noChangeShapeType="1"/>
            </p:cNvSpPr>
            <p:nvPr/>
          </p:nvSpPr>
          <p:spPr bwMode="auto">
            <a:xfrm flipV="1">
              <a:off x="181" y="2184"/>
              <a:ext cx="0" cy="18"/>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4" name="Line 107"/>
            <p:cNvSpPr>
              <a:spLocks noChangeShapeType="1"/>
            </p:cNvSpPr>
            <p:nvPr/>
          </p:nvSpPr>
          <p:spPr bwMode="auto">
            <a:xfrm flipV="1">
              <a:off x="181" y="2165"/>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5" name="Line 108"/>
            <p:cNvSpPr>
              <a:spLocks noChangeShapeType="1"/>
            </p:cNvSpPr>
            <p:nvPr/>
          </p:nvSpPr>
          <p:spPr bwMode="auto">
            <a:xfrm flipV="1">
              <a:off x="181" y="2146"/>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6" name="Line 109"/>
            <p:cNvSpPr>
              <a:spLocks noChangeShapeType="1"/>
            </p:cNvSpPr>
            <p:nvPr/>
          </p:nvSpPr>
          <p:spPr bwMode="auto">
            <a:xfrm flipV="1">
              <a:off x="181" y="2127"/>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7" name="Line 110"/>
            <p:cNvSpPr>
              <a:spLocks noChangeShapeType="1"/>
            </p:cNvSpPr>
            <p:nvPr/>
          </p:nvSpPr>
          <p:spPr bwMode="auto">
            <a:xfrm flipV="1">
              <a:off x="181" y="2108"/>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8" name="Line 111"/>
            <p:cNvSpPr>
              <a:spLocks noChangeShapeType="1"/>
            </p:cNvSpPr>
            <p:nvPr/>
          </p:nvSpPr>
          <p:spPr bwMode="auto">
            <a:xfrm flipV="1">
              <a:off x="181" y="2089"/>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09" name="Line 112"/>
            <p:cNvSpPr>
              <a:spLocks noChangeShapeType="1"/>
            </p:cNvSpPr>
            <p:nvPr/>
          </p:nvSpPr>
          <p:spPr bwMode="auto">
            <a:xfrm flipV="1">
              <a:off x="181" y="2070"/>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0" name="Line 113"/>
            <p:cNvSpPr>
              <a:spLocks noChangeShapeType="1"/>
            </p:cNvSpPr>
            <p:nvPr/>
          </p:nvSpPr>
          <p:spPr bwMode="auto">
            <a:xfrm flipV="1">
              <a:off x="181" y="2051"/>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1" name="Line 114"/>
            <p:cNvSpPr>
              <a:spLocks noChangeShapeType="1"/>
            </p:cNvSpPr>
            <p:nvPr/>
          </p:nvSpPr>
          <p:spPr bwMode="auto">
            <a:xfrm flipV="1">
              <a:off x="181" y="2032"/>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2" name="Line 115"/>
            <p:cNvSpPr>
              <a:spLocks noChangeShapeType="1"/>
            </p:cNvSpPr>
            <p:nvPr/>
          </p:nvSpPr>
          <p:spPr bwMode="auto">
            <a:xfrm flipV="1">
              <a:off x="181" y="2013"/>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3" name="Line 116"/>
            <p:cNvSpPr>
              <a:spLocks noChangeShapeType="1"/>
            </p:cNvSpPr>
            <p:nvPr/>
          </p:nvSpPr>
          <p:spPr bwMode="auto">
            <a:xfrm flipV="1">
              <a:off x="181" y="1994"/>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4" name="Line 117"/>
            <p:cNvSpPr>
              <a:spLocks noChangeShapeType="1"/>
            </p:cNvSpPr>
            <p:nvPr/>
          </p:nvSpPr>
          <p:spPr bwMode="auto">
            <a:xfrm flipV="1">
              <a:off x="181" y="1975"/>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5" name="Line 118"/>
            <p:cNvSpPr>
              <a:spLocks noChangeShapeType="1"/>
            </p:cNvSpPr>
            <p:nvPr/>
          </p:nvSpPr>
          <p:spPr bwMode="auto">
            <a:xfrm flipV="1">
              <a:off x="181" y="1956"/>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6" name="Line 119"/>
            <p:cNvSpPr>
              <a:spLocks noChangeShapeType="1"/>
            </p:cNvSpPr>
            <p:nvPr/>
          </p:nvSpPr>
          <p:spPr bwMode="auto">
            <a:xfrm flipV="1">
              <a:off x="181" y="1938"/>
              <a:ext cx="0" cy="18"/>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7" name="Line 120"/>
            <p:cNvSpPr>
              <a:spLocks noChangeShapeType="1"/>
            </p:cNvSpPr>
            <p:nvPr/>
          </p:nvSpPr>
          <p:spPr bwMode="auto">
            <a:xfrm flipV="1">
              <a:off x="181" y="1919"/>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8" name="Line 121"/>
            <p:cNvSpPr>
              <a:spLocks noChangeShapeType="1"/>
            </p:cNvSpPr>
            <p:nvPr/>
          </p:nvSpPr>
          <p:spPr bwMode="auto">
            <a:xfrm flipV="1">
              <a:off x="181" y="1900"/>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19" name="Line 122"/>
            <p:cNvSpPr>
              <a:spLocks noChangeShapeType="1"/>
            </p:cNvSpPr>
            <p:nvPr/>
          </p:nvSpPr>
          <p:spPr bwMode="auto">
            <a:xfrm flipV="1">
              <a:off x="181" y="1881"/>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0" name="Line 123"/>
            <p:cNvSpPr>
              <a:spLocks noChangeShapeType="1"/>
            </p:cNvSpPr>
            <p:nvPr/>
          </p:nvSpPr>
          <p:spPr bwMode="auto">
            <a:xfrm flipV="1">
              <a:off x="181" y="1862"/>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1" name="Line 124"/>
            <p:cNvSpPr>
              <a:spLocks noChangeShapeType="1"/>
            </p:cNvSpPr>
            <p:nvPr/>
          </p:nvSpPr>
          <p:spPr bwMode="auto">
            <a:xfrm flipV="1">
              <a:off x="181" y="1843"/>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2" name="Line 125"/>
            <p:cNvSpPr>
              <a:spLocks noChangeShapeType="1"/>
            </p:cNvSpPr>
            <p:nvPr/>
          </p:nvSpPr>
          <p:spPr bwMode="auto">
            <a:xfrm flipV="1">
              <a:off x="181" y="1824"/>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3" name="Line 126"/>
            <p:cNvSpPr>
              <a:spLocks noChangeShapeType="1"/>
            </p:cNvSpPr>
            <p:nvPr/>
          </p:nvSpPr>
          <p:spPr bwMode="auto">
            <a:xfrm flipV="1">
              <a:off x="181" y="1805"/>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4" name="Line 127"/>
            <p:cNvSpPr>
              <a:spLocks noChangeShapeType="1"/>
            </p:cNvSpPr>
            <p:nvPr/>
          </p:nvSpPr>
          <p:spPr bwMode="auto">
            <a:xfrm flipV="1">
              <a:off x="181" y="1786"/>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5" name="Line 128"/>
            <p:cNvSpPr>
              <a:spLocks noChangeShapeType="1"/>
            </p:cNvSpPr>
            <p:nvPr/>
          </p:nvSpPr>
          <p:spPr bwMode="auto">
            <a:xfrm flipV="1">
              <a:off x="181" y="1767"/>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6" name="Line 129"/>
            <p:cNvSpPr>
              <a:spLocks noChangeShapeType="1"/>
            </p:cNvSpPr>
            <p:nvPr/>
          </p:nvSpPr>
          <p:spPr bwMode="auto">
            <a:xfrm flipV="1">
              <a:off x="181" y="1748"/>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7" name="Line 130"/>
            <p:cNvSpPr>
              <a:spLocks noChangeShapeType="1"/>
            </p:cNvSpPr>
            <p:nvPr/>
          </p:nvSpPr>
          <p:spPr bwMode="auto">
            <a:xfrm flipV="1">
              <a:off x="181" y="1729"/>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8" name="Line 131"/>
            <p:cNvSpPr>
              <a:spLocks noChangeShapeType="1"/>
            </p:cNvSpPr>
            <p:nvPr/>
          </p:nvSpPr>
          <p:spPr bwMode="auto">
            <a:xfrm flipV="1">
              <a:off x="181" y="1710"/>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29" name="Line 132"/>
            <p:cNvSpPr>
              <a:spLocks noChangeShapeType="1"/>
            </p:cNvSpPr>
            <p:nvPr/>
          </p:nvSpPr>
          <p:spPr bwMode="auto">
            <a:xfrm flipV="1">
              <a:off x="181" y="1692"/>
              <a:ext cx="0" cy="18"/>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0" name="Line 133"/>
            <p:cNvSpPr>
              <a:spLocks noChangeShapeType="1"/>
            </p:cNvSpPr>
            <p:nvPr/>
          </p:nvSpPr>
          <p:spPr bwMode="auto">
            <a:xfrm flipV="1">
              <a:off x="181" y="1673"/>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1" name="Line 134"/>
            <p:cNvSpPr>
              <a:spLocks noChangeShapeType="1"/>
            </p:cNvSpPr>
            <p:nvPr/>
          </p:nvSpPr>
          <p:spPr bwMode="auto">
            <a:xfrm flipV="1">
              <a:off x="181" y="1654"/>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2" name="Line 135"/>
            <p:cNvSpPr>
              <a:spLocks noChangeShapeType="1"/>
            </p:cNvSpPr>
            <p:nvPr/>
          </p:nvSpPr>
          <p:spPr bwMode="auto">
            <a:xfrm flipV="1">
              <a:off x="181" y="1635"/>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3" name="Line 136"/>
            <p:cNvSpPr>
              <a:spLocks noChangeShapeType="1"/>
            </p:cNvSpPr>
            <p:nvPr/>
          </p:nvSpPr>
          <p:spPr bwMode="auto">
            <a:xfrm flipV="1">
              <a:off x="181" y="1616"/>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4" name="Line 137"/>
            <p:cNvSpPr>
              <a:spLocks noChangeShapeType="1"/>
            </p:cNvSpPr>
            <p:nvPr/>
          </p:nvSpPr>
          <p:spPr bwMode="auto">
            <a:xfrm flipV="1">
              <a:off x="181" y="1597"/>
              <a:ext cx="0" cy="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5" name="Line 138"/>
            <p:cNvSpPr>
              <a:spLocks noChangeShapeType="1"/>
            </p:cNvSpPr>
            <p:nvPr/>
          </p:nvSpPr>
          <p:spPr bwMode="auto">
            <a:xfrm flipV="1">
              <a:off x="181" y="1589"/>
              <a:ext cx="0" cy="8"/>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6" name="Line 139"/>
            <p:cNvSpPr>
              <a:spLocks noChangeShapeType="1"/>
            </p:cNvSpPr>
            <p:nvPr/>
          </p:nvSpPr>
          <p:spPr bwMode="auto">
            <a:xfrm flipV="1">
              <a:off x="237" y="2144"/>
              <a:ext cx="56" cy="204"/>
            </a:xfrm>
            <a:prstGeom prst="line">
              <a:avLst/>
            </a:prstGeom>
            <a:noFill/>
            <a:ln w="41275">
              <a:solidFill>
                <a:srgbClr val="F9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7" name="Line 140"/>
            <p:cNvSpPr>
              <a:spLocks noChangeShapeType="1"/>
            </p:cNvSpPr>
            <p:nvPr/>
          </p:nvSpPr>
          <p:spPr bwMode="auto">
            <a:xfrm flipV="1">
              <a:off x="293" y="2027"/>
              <a:ext cx="55" cy="117"/>
            </a:xfrm>
            <a:prstGeom prst="line">
              <a:avLst/>
            </a:prstGeom>
            <a:noFill/>
            <a:ln w="41275">
              <a:solidFill>
                <a:srgbClr val="F9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8" name="Line 141"/>
            <p:cNvSpPr>
              <a:spLocks noChangeShapeType="1"/>
            </p:cNvSpPr>
            <p:nvPr/>
          </p:nvSpPr>
          <p:spPr bwMode="auto">
            <a:xfrm flipV="1">
              <a:off x="348" y="1940"/>
              <a:ext cx="112" cy="87"/>
            </a:xfrm>
            <a:prstGeom prst="line">
              <a:avLst/>
            </a:prstGeom>
            <a:noFill/>
            <a:ln w="41275">
              <a:solidFill>
                <a:srgbClr val="F9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39" name="Line 142"/>
            <p:cNvSpPr>
              <a:spLocks noChangeShapeType="1"/>
            </p:cNvSpPr>
            <p:nvPr/>
          </p:nvSpPr>
          <p:spPr bwMode="auto">
            <a:xfrm flipV="1">
              <a:off x="460" y="1863"/>
              <a:ext cx="111" cy="77"/>
            </a:xfrm>
            <a:prstGeom prst="line">
              <a:avLst/>
            </a:prstGeom>
            <a:noFill/>
            <a:ln w="41275">
              <a:solidFill>
                <a:srgbClr val="F9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0" name="Line 143"/>
            <p:cNvSpPr>
              <a:spLocks noChangeShapeType="1"/>
            </p:cNvSpPr>
            <p:nvPr/>
          </p:nvSpPr>
          <p:spPr bwMode="auto">
            <a:xfrm>
              <a:off x="571" y="1863"/>
              <a:ext cx="112" cy="77"/>
            </a:xfrm>
            <a:prstGeom prst="line">
              <a:avLst/>
            </a:prstGeom>
            <a:noFill/>
            <a:ln w="41275">
              <a:solidFill>
                <a:srgbClr val="F9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1" name="Line 144"/>
            <p:cNvSpPr>
              <a:spLocks noChangeShapeType="1"/>
            </p:cNvSpPr>
            <p:nvPr/>
          </p:nvSpPr>
          <p:spPr bwMode="auto">
            <a:xfrm>
              <a:off x="683" y="1940"/>
              <a:ext cx="112" cy="116"/>
            </a:xfrm>
            <a:prstGeom prst="line">
              <a:avLst/>
            </a:prstGeom>
            <a:noFill/>
            <a:ln w="41275">
              <a:solidFill>
                <a:srgbClr val="F9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2" name="Line 145"/>
            <p:cNvSpPr>
              <a:spLocks noChangeShapeType="1"/>
            </p:cNvSpPr>
            <p:nvPr/>
          </p:nvSpPr>
          <p:spPr bwMode="auto">
            <a:xfrm>
              <a:off x="795" y="2056"/>
              <a:ext cx="111" cy="88"/>
            </a:xfrm>
            <a:prstGeom prst="line">
              <a:avLst/>
            </a:prstGeom>
            <a:noFill/>
            <a:ln w="41275">
              <a:solidFill>
                <a:srgbClr val="F9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3" name="Line 146"/>
            <p:cNvSpPr>
              <a:spLocks noChangeShapeType="1"/>
            </p:cNvSpPr>
            <p:nvPr/>
          </p:nvSpPr>
          <p:spPr bwMode="auto">
            <a:xfrm>
              <a:off x="906" y="2144"/>
              <a:ext cx="224" cy="87"/>
            </a:xfrm>
            <a:prstGeom prst="line">
              <a:avLst/>
            </a:prstGeom>
            <a:noFill/>
            <a:ln w="41275">
              <a:solidFill>
                <a:srgbClr val="F9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4" name="Line 147"/>
            <p:cNvSpPr>
              <a:spLocks noChangeShapeType="1"/>
            </p:cNvSpPr>
            <p:nvPr/>
          </p:nvSpPr>
          <p:spPr bwMode="auto">
            <a:xfrm>
              <a:off x="1130" y="2231"/>
              <a:ext cx="446" cy="146"/>
            </a:xfrm>
            <a:prstGeom prst="line">
              <a:avLst/>
            </a:prstGeom>
            <a:noFill/>
            <a:ln w="41275">
              <a:solidFill>
                <a:srgbClr val="F9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5" name="Line 148"/>
            <p:cNvSpPr>
              <a:spLocks noChangeShapeType="1"/>
            </p:cNvSpPr>
            <p:nvPr/>
          </p:nvSpPr>
          <p:spPr bwMode="auto">
            <a:xfrm flipV="1">
              <a:off x="237" y="1910"/>
              <a:ext cx="56" cy="204"/>
            </a:xfrm>
            <a:prstGeom prst="line">
              <a:avLst/>
            </a:prstGeom>
            <a:noFill/>
            <a:ln w="412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6" name="Line 149"/>
            <p:cNvSpPr>
              <a:spLocks noChangeShapeType="1"/>
            </p:cNvSpPr>
            <p:nvPr/>
          </p:nvSpPr>
          <p:spPr bwMode="auto">
            <a:xfrm flipV="1">
              <a:off x="293" y="1794"/>
              <a:ext cx="55" cy="116"/>
            </a:xfrm>
            <a:prstGeom prst="line">
              <a:avLst/>
            </a:prstGeom>
            <a:noFill/>
            <a:ln w="412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7" name="Line 150"/>
            <p:cNvSpPr>
              <a:spLocks noChangeShapeType="1"/>
            </p:cNvSpPr>
            <p:nvPr/>
          </p:nvSpPr>
          <p:spPr bwMode="auto">
            <a:xfrm flipV="1">
              <a:off x="348" y="1706"/>
              <a:ext cx="112" cy="88"/>
            </a:xfrm>
            <a:prstGeom prst="line">
              <a:avLst/>
            </a:prstGeom>
            <a:noFill/>
            <a:ln w="412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8" name="Line 151"/>
            <p:cNvSpPr>
              <a:spLocks noChangeShapeType="1"/>
            </p:cNvSpPr>
            <p:nvPr/>
          </p:nvSpPr>
          <p:spPr bwMode="auto">
            <a:xfrm flipV="1">
              <a:off x="460" y="1630"/>
              <a:ext cx="111" cy="76"/>
            </a:xfrm>
            <a:prstGeom prst="line">
              <a:avLst/>
            </a:prstGeom>
            <a:noFill/>
            <a:ln w="412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49" name="Line 152"/>
            <p:cNvSpPr>
              <a:spLocks noChangeShapeType="1"/>
            </p:cNvSpPr>
            <p:nvPr/>
          </p:nvSpPr>
          <p:spPr bwMode="auto">
            <a:xfrm>
              <a:off x="571" y="1630"/>
              <a:ext cx="112" cy="76"/>
            </a:xfrm>
            <a:prstGeom prst="line">
              <a:avLst/>
            </a:prstGeom>
            <a:noFill/>
            <a:ln w="412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0" name="Line 153"/>
            <p:cNvSpPr>
              <a:spLocks noChangeShapeType="1"/>
            </p:cNvSpPr>
            <p:nvPr/>
          </p:nvSpPr>
          <p:spPr bwMode="auto">
            <a:xfrm>
              <a:off x="683" y="1706"/>
              <a:ext cx="112" cy="117"/>
            </a:xfrm>
            <a:prstGeom prst="line">
              <a:avLst/>
            </a:prstGeom>
            <a:noFill/>
            <a:ln w="412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1" name="Line 154"/>
            <p:cNvSpPr>
              <a:spLocks noChangeShapeType="1"/>
            </p:cNvSpPr>
            <p:nvPr/>
          </p:nvSpPr>
          <p:spPr bwMode="auto">
            <a:xfrm>
              <a:off x="795" y="1823"/>
              <a:ext cx="111" cy="87"/>
            </a:xfrm>
            <a:prstGeom prst="line">
              <a:avLst/>
            </a:prstGeom>
            <a:noFill/>
            <a:ln w="412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53" name="Line 156"/>
            <p:cNvSpPr>
              <a:spLocks noChangeShapeType="1"/>
            </p:cNvSpPr>
            <p:nvPr/>
          </p:nvSpPr>
          <p:spPr bwMode="auto">
            <a:xfrm>
              <a:off x="1130" y="1997"/>
              <a:ext cx="446" cy="147"/>
            </a:xfrm>
            <a:prstGeom prst="line">
              <a:avLst/>
            </a:prstGeom>
            <a:noFill/>
            <a:ln w="412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 name="グループ化 5"/>
          <p:cNvGrpSpPr/>
          <p:nvPr/>
        </p:nvGrpSpPr>
        <p:grpSpPr>
          <a:xfrm>
            <a:off x="4609578" y="4248148"/>
            <a:ext cx="2838843" cy="2158318"/>
            <a:chOff x="4609578" y="4248148"/>
            <a:chExt cx="2838843" cy="2158318"/>
          </a:xfrm>
        </p:grpSpPr>
        <p:sp>
          <p:nvSpPr>
            <p:cNvPr id="208" name="テキスト ボックス 207"/>
            <p:cNvSpPr txBox="1"/>
            <p:nvPr/>
          </p:nvSpPr>
          <p:spPr>
            <a:xfrm rot="16200000">
              <a:off x="3684308" y="5173418"/>
              <a:ext cx="2158318" cy="307778"/>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Plasma concentration</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sp>
          <p:nvSpPr>
            <p:cNvPr id="209" name="テキスト ボックス 208"/>
            <p:cNvSpPr txBox="1"/>
            <p:nvPr/>
          </p:nvSpPr>
          <p:spPr>
            <a:xfrm>
              <a:off x="5294470" y="6068330"/>
              <a:ext cx="1619363" cy="307777"/>
            </a:xfrm>
            <a:prstGeom prst="rect">
              <a:avLst/>
            </a:prstGeom>
            <a:noFill/>
          </p:spPr>
          <p:txBody>
            <a:bodyPr wrap="square" rtlCol="0">
              <a:spAutoFit/>
            </a:bodyPr>
            <a:lstStyle/>
            <a:p>
              <a:pPr algn="ctr"/>
              <a:r>
                <a:rPr kumimoji="1" lang="en-US" altLang="ja-JP" sz="1400" dirty="0" smtClean="0">
                  <a:latin typeface="Arial" panose="020B0604020202020204" pitchFamily="34" charset="0"/>
                  <a:ea typeface="ＭＳ Ｐゴシック" pitchFamily="50" charset="-128"/>
                  <a:cs typeface="Arial" panose="020B0604020202020204" pitchFamily="34" charset="0"/>
                </a:rPr>
                <a:t>Time</a:t>
              </a:r>
              <a:endParaRPr kumimoji="1" lang="ja-JP" altLang="en-US" sz="1400" dirty="0">
                <a:latin typeface="Arial" panose="020B0604020202020204" pitchFamily="34" charset="0"/>
                <a:ea typeface="ＭＳ Ｐゴシック" pitchFamily="50" charset="-128"/>
                <a:cs typeface="Arial" panose="020B0604020202020204" pitchFamily="34" charset="0"/>
              </a:endParaRPr>
            </a:p>
          </p:txBody>
        </p:sp>
        <p:pic>
          <p:nvPicPr>
            <p:cNvPr id="2154" name="図 2153"/>
            <p:cNvPicPr>
              <a:picLocks noChangeAspect="1"/>
            </p:cNvPicPr>
            <p:nvPr/>
          </p:nvPicPr>
          <p:blipFill>
            <a:blip r:embed="rId3"/>
            <a:stretch>
              <a:fillRect/>
            </a:stretch>
          </p:blipFill>
          <p:spPr>
            <a:xfrm>
              <a:off x="4885140" y="4396799"/>
              <a:ext cx="2563281" cy="1800000"/>
            </a:xfrm>
            <a:prstGeom prst="rect">
              <a:avLst/>
            </a:prstGeom>
          </p:spPr>
        </p:pic>
      </p:grpSp>
      <p:sp>
        <p:nvSpPr>
          <p:cNvPr id="215" name="テキスト ボックス 214"/>
          <p:cNvSpPr txBox="1"/>
          <p:nvPr/>
        </p:nvSpPr>
        <p:spPr>
          <a:xfrm>
            <a:off x="3743501" y="3375576"/>
            <a:ext cx="1428596" cy="369332"/>
          </a:xfrm>
          <a:prstGeom prst="rect">
            <a:avLst/>
          </a:prstGeom>
          <a:noFill/>
        </p:spPr>
        <p:txBody>
          <a:bodyPr wrap="none" rtlCol="0">
            <a:spAutoFit/>
          </a:bodyPr>
          <a:lstStyle/>
          <a:p>
            <a:r>
              <a:rPr lang="en-US" altLang="ja-JP" dirty="0">
                <a:solidFill>
                  <a:srgbClr val="FF0000"/>
                </a:solidFill>
                <a:latin typeface="Arial" panose="020B0604020202020204" pitchFamily="34" charset="0"/>
              </a:rPr>
              <a:t>High activity</a:t>
            </a:r>
          </a:p>
        </p:txBody>
      </p:sp>
      <p:sp>
        <p:nvSpPr>
          <p:cNvPr id="216" name="テキスト ボックス 215"/>
          <p:cNvSpPr txBox="1"/>
          <p:nvPr/>
        </p:nvSpPr>
        <p:spPr>
          <a:xfrm>
            <a:off x="4523967" y="2728139"/>
            <a:ext cx="1377300" cy="369332"/>
          </a:xfrm>
          <a:prstGeom prst="rect">
            <a:avLst/>
          </a:prstGeom>
          <a:noFill/>
        </p:spPr>
        <p:txBody>
          <a:bodyPr wrap="none" rtlCol="0">
            <a:spAutoFit/>
          </a:bodyPr>
          <a:lstStyle/>
          <a:p>
            <a:r>
              <a:rPr lang="en-US" altLang="ja-JP" dirty="0">
                <a:solidFill>
                  <a:srgbClr val="3333FF"/>
                </a:solidFill>
                <a:latin typeface="Arial" panose="020B0604020202020204" pitchFamily="34" charset="0"/>
              </a:rPr>
              <a:t>Low activity</a:t>
            </a:r>
          </a:p>
        </p:txBody>
      </p:sp>
      <p:sp>
        <p:nvSpPr>
          <p:cNvPr id="217" name="テキスト ボックス 216"/>
          <p:cNvSpPr txBox="1"/>
          <p:nvPr/>
        </p:nvSpPr>
        <p:spPr>
          <a:xfrm>
            <a:off x="6955986" y="3447873"/>
            <a:ext cx="1428596" cy="369332"/>
          </a:xfrm>
          <a:prstGeom prst="rect">
            <a:avLst/>
          </a:prstGeom>
          <a:noFill/>
        </p:spPr>
        <p:txBody>
          <a:bodyPr wrap="none" rtlCol="0">
            <a:spAutoFit/>
          </a:bodyPr>
          <a:lstStyle/>
          <a:p>
            <a:r>
              <a:rPr lang="en-US" altLang="ja-JP" dirty="0">
                <a:solidFill>
                  <a:srgbClr val="FF0000"/>
                </a:solidFill>
                <a:latin typeface="Arial" panose="020B0604020202020204" pitchFamily="34" charset="0"/>
              </a:rPr>
              <a:t>High activity</a:t>
            </a:r>
          </a:p>
        </p:txBody>
      </p:sp>
      <p:sp>
        <p:nvSpPr>
          <p:cNvPr id="218" name="テキスト ボックス 217"/>
          <p:cNvSpPr txBox="1"/>
          <p:nvPr/>
        </p:nvSpPr>
        <p:spPr>
          <a:xfrm>
            <a:off x="7717918" y="2400639"/>
            <a:ext cx="1377300" cy="369332"/>
          </a:xfrm>
          <a:prstGeom prst="rect">
            <a:avLst/>
          </a:prstGeom>
          <a:noFill/>
        </p:spPr>
        <p:txBody>
          <a:bodyPr wrap="none" rtlCol="0">
            <a:spAutoFit/>
          </a:bodyPr>
          <a:lstStyle/>
          <a:p>
            <a:r>
              <a:rPr lang="en-US" altLang="ja-JP" dirty="0">
                <a:solidFill>
                  <a:srgbClr val="3333FF"/>
                </a:solidFill>
                <a:latin typeface="Arial" panose="020B0604020202020204" pitchFamily="34" charset="0"/>
              </a:rPr>
              <a:t>Low activity</a:t>
            </a:r>
          </a:p>
        </p:txBody>
      </p:sp>
      <p:sp>
        <p:nvSpPr>
          <p:cNvPr id="219" name="テキスト ボックス 218"/>
          <p:cNvSpPr txBox="1"/>
          <p:nvPr/>
        </p:nvSpPr>
        <p:spPr>
          <a:xfrm>
            <a:off x="5234806" y="5649164"/>
            <a:ext cx="1428596" cy="369332"/>
          </a:xfrm>
          <a:prstGeom prst="rect">
            <a:avLst/>
          </a:prstGeom>
          <a:noFill/>
        </p:spPr>
        <p:txBody>
          <a:bodyPr wrap="none" rtlCol="0">
            <a:spAutoFit/>
          </a:bodyPr>
          <a:lstStyle/>
          <a:p>
            <a:r>
              <a:rPr lang="en-US" altLang="ja-JP" dirty="0">
                <a:solidFill>
                  <a:srgbClr val="FF0000"/>
                </a:solidFill>
                <a:latin typeface="Arial" panose="020B0604020202020204" pitchFamily="34" charset="0"/>
              </a:rPr>
              <a:t>High activity</a:t>
            </a:r>
          </a:p>
        </p:txBody>
      </p:sp>
      <p:sp>
        <p:nvSpPr>
          <p:cNvPr id="220" name="テキスト ボックス 219"/>
          <p:cNvSpPr txBox="1"/>
          <p:nvPr/>
        </p:nvSpPr>
        <p:spPr>
          <a:xfrm>
            <a:off x="6164744" y="4827318"/>
            <a:ext cx="1377300" cy="369332"/>
          </a:xfrm>
          <a:prstGeom prst="rect">
            <a:avLst/>
          </a:prstGeom>
          <a:noFill/>
        </p:spPr>
        <p:txBody>
          <a:bodyPr wrap="none" rtlCol="0">
            <a:spAutoFit/>
          </a:bodyPr>
          <a:lstStyle/>
          <a:p>
            <a:r>
              <a:rPr lang="en-US" altLang="ja-JP" dirty="0">
                <a:solidFill>
                  <a:srgbClr val="3333FF"/>
                </a:solidFill>
                <a:latin typeface="Arial" panose="020B0604020202020204" pitchFamily="34" charset="0"/>
              </a:rPr>
              <a:t>Low activity</a:t>
            </a:r>
          </a:p>
        </p:txBody>
      </p:sp>
      <p:sp>
        <p:nvSpPr>
          <p:cNvPr id="221" name="テキスト ボックス 220"/>
          <p:cNvSpPr txBox="1"/>
          <p:nvPr/>
        </p:nvSpPr>
        <p:spPr>
          <a:xfrm>
            <a:off x="1580164" y="5524656"/>
            <a:ext cx="1428596" cy="369332"/>
          </a:xfrm>
          <a:prstGeom prst="rect">
            <a:avLst/>
          </a:prstGeom>
          <a:noFill/>
        </p:spPr>
        <p:txBody>
          <a:bodyPr wrap="none" rtlCol="0">
            <a:spAutoFit/>
          </a:bodyPr>
          <a:lstStyle/>
          <a:p>
            <a:r>
              <a:rPr lang="en-US" altLang="ja-JP" dirty="0">
                <a:solidFill>
                  <a:srgbClr val="FF0000"/>
                </a:solidFill>
                <a:latin typeface="Arial" panose="020B0604020202020204" pitchFamily="34" charset="0"/>
              </a:rPr>
              <a:t>High activity</a:t>
            </a:r>
          </a:p>
        </p:txBody>
      </p:sp>
      <p:sp>
        <p:nvSpPr>
          <p:cNvPr id="222" name="テキスト ボックス 221"/>
          <p:cNvSpPr txBox="1"/>
          <p:nvPr/>
        </p:nvSpPr>
        <p:spPr>
          <a:xfrm>
            <a:off x="2376264" y="4729680"/>
            <a:ext cx="1377300" cy="369332"/>
          </a:xfrm>
          <a:prstGeom prst="rect">
            <a:avLst/>
          </a:prstGeom>
          <a:noFill/>
        </p:spPr>
        <p:txBody>
          <a:bodyPr wrap="none" rtlCol="0">
            <a:spAutoFit/>
          </a:bodyPr>
          <a:lstStyle/>
          <a:p>
            <a:r>
              <a:rPr lang="en-US" altLang="ja-JP" dirty="0">
                <a:solidFill>
                  <a:srgbClr val="3333FF"/>
                </a:solidFill>
                <a:latin typeface="Arial" panose="020B0604020202020204" pitchFamily="34" charset="0"/>
              </a:rPr>
              <a:t>Low activity</a:t>
            </a:r>
          </a:p>
        </p:txBody>
      </p:sp>
      <p:sp>
        <p:nvSpPr>
          <p:cNvPr id="230" name="右矢印 229"/>
          <p:cNvSpPr/>
          <p:nvPr/>
        </p:nvSpPr>
        <p:spPr>
          <a:xfrm rot="7121477">
            <a:off x="1407484" y="2706934"/>
            <a:ext cx="3101808" cy="176721"/>
          </a:xfrm>
          <a:prstGeom prst="rightArrow">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1" name="右矢印 230"/>
          <p:cNvSpPr/>
          <p:nvPr/>
        </p:nvSpPr>
        <p:spPr>
          <a:xfrm rot="2028027">
            <a:off x="6629133" y="1398216"/>
            <a:ext cx="825051" cy="168814"/>
          </a:xfrm>
          <a:prstGeom prst="rightArrow">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2" name="右矢印 231"/>
          <p:cNvSpPr/>
          <p:nvPr/>
        </p:nvSpPr>
        <p:spPr>
          <a:xfrm rot="4307251">
            <a:off x="4657467" y="2746989"/>
            <a:ext cx="2724321" cy="170514"/>
          </a:xfrm>
          <a:prstGeom prst="rightArrow">
            <a:avLst/>
          </a:prstGeom>
          <a:solidFill>
            <a:srgbClr val="7030A0"/>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3" name="右矢印 232"/>
          <p:cNvSpPr/>
          <p:nvPr/>
        </p:nvSpPr>
        <p:spPr>
          <a:xfrm rot="5400000">
            <a:off x="4387284" y="1549004"/>
            <a:ext cx="513090" cy="179388"/>
          </a:xfrm>
          <a:prstGeom prst="rightArrow">
            <a:avLst/>
          </a:prstGeom>
          <a:solidFill>
            <a:schemeClr val="tx2">
              <a:lumMod val="60000"/>
              <a:lumOff val="4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2" name="角丸四角形 211"/>
          <p:cNvSpPr/>
          <p:nvPr/>
        </p:nvSpPr>
        <p:spPr>
          <a:xfrm>
            <a:off x="1385270" y="774068"/>
            <a:ext cx="6569120" cy="490143"/>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2800" dirty="0" smtClean="0">
                <a:solidFill>
                  <a:srgbClr val="3333FF"/>
                </a:solidFill>
                <a:latin typeface="Arial" panose="020B0604020202020204" pitchFamily="34" charset="0"/>
                <a:ea typeface="ＭＳ Ｐゴシック" panose="020B0600070205080204" pitchFamily="50" charset="-128"/>
              </a:rPr>
              <a:t>Cocktail of </a:t>
            </a:r>
            <a:r>
              <a:rPr lang="en-US" altLang="ja-JP" sz="2800" dirty="0" smtClean="0">
                <a:solidFill>
                  <a:srgbClr val="3333FF"/>
                </a:solidFill>
                <a:latin typeface="Arial" panose="020B0604020202020204" pitchFamily="34" charset="0"/>
                <a:ea typeface="ＭＳ Ｐゴシック" panose="020B0600070205080204" pitchFamily="50" charset="-128"/>
              </a:rPr>
              <a:t>multiple CYP-specific probes </a:t>
            </a:r>
          </a:p>
        </p:txBody>
      </p:sp>
      <p:sp>
        <p:nvSpPr>
          <p:cNvPr id="213" name="テキスト ボックス 212"/>
          <p:cNvSpPr txBox="1"/>
          <p:nvPr/>
        </p:nvSpPr>
        <p:spPr>
          <a:xfrm>
            <a:off x="2618757" y="-15014"/>
            <a:ext cx="3888757" cy="615553"/>
          </a:xfrm>
          <a:prstGeom prst="rect">
            <a:avLst/>
          </a:prstGeom>
          <a:noFill/>
        </p:spPr>
        <p:txBody>
          <a:bodyPr wrap="none" rtlCol="0">
            <a:spAutoFit/>
          </a:bodyPr>
          <a:lstStyle/>
          <a:p>
            <a:pPr algn="ctr"/>
            <a:r>
              <a:rPr lang="en-US" altLang="ja-JP" sz="3400" b="1" dirty="0">
                <a:solidFill>
                  <a:schemeClr val="tx2"/>
                </a:solidFill>
              </a:rPr>
              <a:t> </a:t>
            </a:r>
            <a:r>
              <a:rPr lang="en-US" altLang="ja-JP" sz="3400" b="1" dirty="0" smtClean="0">
                <a:solidFill>
                  <a:schemeClr val="tx2"/>
                </a:solidFill>
              </a:rPr>
              <a:t>“Cocktail</a:t>
            </a:r>
            <a:r>
              <a:rPr lang="en-US" altLang="ja-JP" sz="3400" b="1" dirty="0">
                <a:solidFill>
                  <a:schemeClr val="tx2"/>
                </a:solidFill>
              </a:rPr>
              <a:t>” approach</a:t>
            </a:r>
            <a:endParaRPr kumimoji="1" lang="ja-JP" altLang="en-US" sz="3400" b="1" dirty="0">
              <a:solidFill>
                <a:schemeClr val="tx2"/>
              </a:solidFill>
            </a:endParaRPr>
          </a:p>
        </p:txBody>
      </p:sp>
      <p:sp>
        <p:nvSpPr>
          <p:cNvPr id="214" name="正方形/長方形 213"/>
          <p:cNvSpPr/>
          <p:nvPr/>
        </p:nvSpPr>
        <p:spPr>
          <a:xfrm>
            <a:off x="1152400" y="531873"/>
            <a:ext cx="7020000" cy="7200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a:latin typeface="Arial" pitchFamily="34" charset="0"/>
            </a:endParaRPr>
          </a:p>
        </p:txBody>
      </p:sp>
    </p:spTree>
    <p:extLst>
      <p:ext uri="{BB962C8B-B14F-4D97-AF65-F5344CB8AC3E}">
        <p14:creationId xmlns:p14="http://schemas.microsoft.com/office/powerpoint/2010/main" val="344801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wipe(up)">
                                      <p:cBhvr>
                                        <p:cTn id="10" dur="500"/>
                                        <p:tgtEl>
                                          <p:spTgt spid="23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33"/>
                                        </p:tgtEl>
                                        <p:attrNameLst>
                                          <p:attrName>style.visibility</p:attrName>
                                        </p:attrNameLst>
                                      </p:cBhvr>
                                      <p:to>
                                        <p:strVal val="visible"/>
                                      </p:to>
                                    </p:set>
                                    <p:animEffect transition="in" filter="wipe(up)">
                                      <p:cBhvr>
                                        <p:cTn id="13" dur="500"/>
                                        <p:tgtEl>
                                          <p:spTgt spid="23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32"/>
                                        </p:tgtEl>
                                        <p:attrNameLst>
                                          <p:attrName>style.visibility</p:attrName>
                                        </p:attrNameLst>
                                      </p:cBhvr>
                                      <p:to>
                                        <p:strVal val="visible"/>
                                      </p:to>
                                    </p:set>
                                    <p:animEffect transition="in" filter="wipe(up)">
                                      <p:cBhvr>
                                        <p:cTn id="16" dur="500"/>
                                        <p:tgtEl>
                                          <p:spTgt spid="23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31"/>
                                        </p:tgtEl>
                                        <p:attrNameLst>
                                          <p:attrName>style.visibility</p:attrName>
                                        </p:attrNameLst>
                                      </p:cBhvr>
                                      <p:to>
                                        <p:strVal val="visible"/>
                                      </p:to>
                                    </p:set>
                                    <p:animEffect transition="in" filter="wipe(up)">
                                      <p:cBhvr>
                                        <p:cTn id="19" dur="500"/>
                                        <p:tgtEl>
                                          <p:spTgt spid="231"/>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par>
                          <p:cTn id="45" fill="hold">
                            <p:stCondLst>
                              <p:cond delay="500"/>
                            </p:stCondLst>
                            <p:childTnLst>
                              <p:par>
                                <p:cTn id="46" presetID="1" presetClass="exit" presetSubtype="0" fill="hold" grpId="1" nodeType="afterEffect">
                                  <p:stCondLst>
                                    <p:cond delay="1000"/>
                                  </p:stCondLst>
                                  <p:childTnLst>
                                    <p:set>
                                      <p:cBhvr>
                                        <p:cTn id="47" dur="1" fill="hold">
                                          <p:stCondLst>
                                            <p:cond delay="0"/>
                                          </p:stCondLst>
                                        </p:cTn>
                                        <p:tgtEl>
                                          <p:spTgt spid="10"/>
                                        </p:tgtEl>
                                        <p:attrNameLst>
                                          <p:attrName>style.visibility</p:attrName>
                                        </p:attrNameLst>
                                      </p:cBhvr>
                                      <p:to>
                                        <p:strVal val="hidden"/>
                                      </p:to>
                                    </p:set>
                                  </p:childTnLst>
                                </p:cTn>
                              </p:par>
                              <p:par>
                                <p:cTn id="48" presetID="1" presetClass="exit" presetSubtype="0" fill="hold" grpId="1" nodeType="withEffect">
                                  <p:stCondLst>
                                    <p:cond delay="1000"/>
                                  </p:stCondLst>
                                  <p:childTnLst>
                                    <p:set>
                                      <p:cBhvr>
                                        <p:cTn id="49" dur="1" fill="hold">
                                          <p:stCondLst>
                                            <p:cond delay="0"/>
                                          </p:stCondLst>
                                        </p:cTn>
                                        <p:tgtEl>
                                          <p:spTgt spid="230"/>
                                        </p:tgtEl>
                                        <p:attrNameLst>
                                          <p:attrName>style.visibility</p:attrName>
                                        </p:attrNameLst>
                                      </p:cBhvr>
                                      <p:to>
                                        <p:strVal val="hidden"/>
                                      </p:to>
                                    </p:set>
                                  </p:childTnLst>
                                </p:cTn>
                              </p:par>
                              <p:par>
                                <p:cTn id="50" presetID="1" presetClass="exit" presetSubtype="0" fill="hold" grpId="1" nodeType="withEffect">
                                  <p:stCondLst>
                                    <p:cond delay="1000"/>
                                  </p:stCondLst>
                                  <p:childTnLst>
                                    <p:set>
                                      <p:cBhvr>
                                        <p:cTn id="51" dur="1" fill="hold">
                                          <p:stCondLst>
                                            <p:cond delay="0"/>
                                          </p:stCondLst>
                                        </p:cTn>
                                        <p:tgtEl>
                                          <p:spTgt spid="233"/>
                                        </p:tgtEl>
                                        <p:attrNameLst>
                                          <p:attrName>style.visibility</p:attrName>
                                        </p:attrNameLst>
                                      </p:cBhvr>
                                      <p:to>
                                        <p:strVal val="hidden"/>
                                      </p:to>
                                    </p:set>
                                  </p:childTnLst>
                                </p:cTn>
                              </p:par>
                              <p:par>
                                <p:cTn id="52" presetID="1" presetClass="exit" presetSubtype="0" fill="hold" grpId="1" nodeType="withEffect">
                                  <p:stCondLst>
                                    <p:cond delay="1000"/>
                                  </p:stCondLst>
                                  <p:childTnLst>
                                    <p:set>
                                      <p:cBhvr>
                                        <p:cTn id="53" dur="1" fill="hold">
                                          <p:stCondLst>
                                            <p:cond delay="0"/>
                                          </p:stCondLst>
                                        </p:cTn>
                                        <p:tgtEl>
                                          <p:spTgt spid="232"/>
                                        </p:tgtEl>
                                        <p:attrNameLst>
                                          <p:attrName>style.visibility</p:attrName>
                                        </p:attrNameLst>
                                      </p:cBhvr>
                                      <p:to>
                                        <p:strVal val="hidden"/>
                                      </p:to>
                                    </p:set>
                                  </p:childTnLst>
                                </p:cTn>
                              </p:par>
                              <p:par>
                                <p:cTn id="54" presetID="1" presetClass="exit" presetSubtype="0" fill="hold" grpId="1" nodeType="withEffect">
                                  <p:stCondLst>
                                    <p:cond delay="1000"/>
                                  </p:stCondLst>
                                  <p:childTnLst>
                                    <p:set>
                                      <p:cBhvr>
                                        <p:cTn id="55" dur="1" fill="hold">
                                          <p:stCondLst>
                                            <p:cond delay="0"/>
                                          </p:stCondLst>
                                        </p:cTn>
                                        <p:tgtEl>
                                          <p:spTgt spid="23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par>
                                <p:cTn id="61" presetID="22" presetClass="entr" presetSubtype="8"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par>
                                <p:cTn id="64" presetID="22" presetClass="entr" presetSubtype="8"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par>
                                <p:cTn id="67" presetID="22" presetClass="entr" presetSubtype="8"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par>
                                <p:cTn id="70" presetID="22" presetClass="entr" presetSubtype="8"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5"/>
                                        </p:tgtEl>
                                        <p:attrNameLst>
                                          <p:attrName>style.visibility</p:attrName>
                                        </p:attrNameLst>
                                      </p:cBhvr>
                                      <p:to>
                                        <p:strVal val="visible"/>
                                      </p:to>
                                    </p:set>
                                    <p:animEffect transition="in" filter="fade">
                                      <p:cBhvr>
                                        <p:cTn id="82" dur="500"/>
                                        <p:tgtEl>
                                          <p:spTgt spid="21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500"/>
                                        <p:tgtEl>
                                          <p:spTgt spid="21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17"/>
                                        </p:tgtEl>
                                        <p:attrNameLst>
                                          <p:attrName>style.visibility</p:attrName>
                                        </p:attrNameLst>
                                      </p:cBhvr>
                                      <p:to>
                                        <p:strVal val="visible"/>
                                      </p:to>
                                    </p:set>
                                    <p:animEffect transition="in" filter="fade">
                                      <p:cBhvr>
                                        <p:cTn id="88" dur="500"/>
                                        <p:tgtEl>
                                          <p:spTgt spid="21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18"/>
                                        </p:tgtEl>
                                        <p:attrNameLst>
                                          <p:attrName>style.visibility</p:attrName>
                                        </p:attrNameLst>
                                      </p:cBhvr>
                                      <p:to>
                                        <p:strVal val="visible"/>
                                      </p:to>
                                    </p:set>
                                    <p:animEffect transition="in" filter="fade">
                                      <p:cBhvr>
                                        <p:cTn id="91" dur="500"/>
                                        <p:tgtEl>
                                          <p:spTgt spid="21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19"/>
                                        </p:tgtEl>
                                        <p:attrNameLst>
                                          <p:attrName>style.visibility</p:attrName>
                                        </p:attrNameLst>
                                      </p:cBhvr>
                                      <p:to>
                                        <p:strVal val="visible"/>
                                      </p:to>
                                    </p:set>
                                    <p:animEffect transition="in" filter="fade">
                                      <p:cBhvr>
                                        <p:cTn id="94" dur="500"/>
                                        <p:tgtEl>
                                          <p:spTgt spid="21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20"/>
                                        </p:tgtEl>
                                        <p:attrNameLst>
                                          <p:attrName>style.visibility</p:attrName>
                                        </p:attrNameLst>
                                      </p:cBhvr>
                                      <p:to>
                                        <p:strVal val="visible"/>
                                      </p:to>
                                    </p:set>
                                    <p:animEffect transition="in" filter="fade">
                                      <p:cBhvr>
                                        <p:cTn id="97" dur="500"/>
                                        <p:tgtEl>
                                          <p:spTgt spid="22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21"/>
                                        </p:tgtEl>
                                        <p:attrNameLst>
                                          <p:attrName>style.visibility</p:attrName>
                                        </p:attrNameLst>
                                      </p:cBhvr>
                                      <p:to>
                                        <p:strVal val="visible"/>
                                      </p:to>
                                    </p:set>
                                    <p:animEffect transition="in" filter="fade">
                                      <p:cBhvr>
                                        <p:cTn id="100" dur="500"/>
                                        <p:tgtEl>
                                          <p:spTgt spid="22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22"/>
                                        </p:tgtEl>
                                        <p:attrNameLst>
                                          <p:attrName>style.visibility</p:attrName>
                                        </p:attrNameLst>
                                      </p:cBhvr>
                                      <p:to>
                                        <p:strVal val="visible"/>
                                      </p:to>
                                    </p:set>
                                    <p:animEffect transition="in" filter="fade">
                                      <p:cBhvr>
                                        <p:cTn id="103"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0" grpId="0"/>
      <p:bldP spid="21" grpId="0"/>
      <p:bldP spid="22" grpId="0"/>
      <p:bldP spid="23" grpId="0"/>
      <p:bldP spid="52" grpId="0"/>
      <p:bldP spid="59" grpId="0"/>
      <p:bldP spid="38" grpId="0"/>
      <p:bldP spid="215" grpId="0"/>
      <p:bldP spid="216" grpId="0"/>
      <p:bldP spid="217" grpId="0"/>
      <p:bldP spid="218" grpId="0"/>
      <p:bldP spid="219" grpId="0"/>
      <p:bldP spid="220" grpId="0"/>
      <p:bldP spid="221" grpId="0"/>
      <p:bldP spid="222" grpId="0"/>
      <p:bldP spid="230" grpId="0" animBg="1"/>
      <p:bldP spid="230" grpId="1" animBg="1"/>
      <p:bldP spid="231" grpId="0" animBg="1"/>
      <p:bldP spid="231" grpId="1" animBg="1"/>
      <p:bldP spid="232" grpId="0" animBg="1"/>
      <p:bldP spid="232" grpId="1" animBg="1"/>
      <p:bldP spid="233" grpId="0" animBg="1"/>
      <p:bldP spid="23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145920" y="2310738"/>
            <a:ext cx="7196250" cy="523220"/>
          </a:xfrm>
          <a:prstGeom prst="rect">
            <a:avLst/>
          </a:prstGeom>
          <a:noFill/>
        </p:spPr>
        <p:txBody>
          <a:bodyPr wrap="square" rtlCol="0">
            <a:spAutoFit/>
          </a:bodyPr>
          <a:lstStyle/>
          <a:p>
            <a:r>
              <a:rPr kumimoji="1" lang="en-US" altLang="ja-JP" sz="2800" b="1" i="1" dirty="0" smtClean="0">
                <a:solidFill>
                  <a:srgbClr val="0070C0"/>
                </a:solidFill>
                <a:latin typeface="Arial" pitchFamily="34" charset="0"/>
                <a:cs typeface="Arial" pitchFamily="34" charset="0"/>
              </a:rPr>
              <a:t>Karolinska cocktail</a:t>
            </a:r>
          </a:p>
        </p:txBody>
      </p:sp>
      <p:sp>
        <p:nvSpPr>
          <p:cNvPr id="15" name="テキスト ボックス 14"/>
          <p:cNvSpPr txBox="1"/>
          <p:nvPr/>
        </p:nvSpPr>
        <p:spPr>
          <a:xfrm>
            <a:off x="283524" y="2829312"/>
            <a:ext cx="8860476" cy="769441"/>
          </a:xfrm>
          <a:prstGeom prst="rect">
            <a:avLst/>
          </a:prstGeom>
          <a:noFill/>
        </p:spPr>
        <p:txBody>
          <a:bodyPr wrap="square" rtlCol="0">
            <a:spAutoFit/>
          </a:bodyPr>
          <a:lstStyle/>
          <a:p>
            <a:r>
              <a:rPr lang="en-US" altLang="ja-JP" sz="2200" b="1" dirty="0" smtClean="0">
                <a:latin typeface="Arial" pitchFamily="34" charset="0"/>
                <a:cs typeface="Arial" pitchFamily="34" charset="0"/>
              </a:rPr>
              <a:t>CYP1A2</a:t>
            </a:r>
            <a:r>
              <a:rPr lang="ja-JP" altLang="en-US" sz="2200" b="1" dirty="0" smtClean="0">
                <a:latin typeface="Arial" pitchFamily="34" charset="0"/>
                <a:cs typeface="Arial" pitchFamily="34" charset="0"/>
              </a:rPr>
              <a:t>（</a:t>
            </a:r>
            <a:r>
              <a:rPr lang="en-US" altLang="ja-JP" sz="2200" b="1" dirty="0" smtClean="0">
                <a:latin typeface="Arial" pitchFamily="34" charset="0"/>
                <a:cs typeface="Arial" pitchFamily="34" charset="0"/>
              </a:rPr>
              <a:t>caffeine</a:t>
            </a:r>
            <a:r>
              <a:rPr lang="ja-JP" altLang="en-US" sz="2200" b="1" dirty="0" smtClean="0">
                <a:latin typeface="Arial" pitchFamily="34" charset="0"/>
                <a:cs typeface="Arial" pitchFamily="34" charset="0"/>
              </a:rPr>
              <a:t>）</a:t>
            </a:r>
            <a:r>
              <a:rPr lang="en-US" altLang="ja-JP" sz="2200" b="1" dirty="0" smtClean="0">
                <a:latin typeface="Arial" pitchFamily="34" charset="0"/>
                <a:cs typeface="Arial" pitchFamily="34" charset="0"/>
              </a:rPr>
              <a:t>, CYP2C9</a:t>
            </a:r>
            <a:r>
              <a:rPr lang="ja-JP" altLang="en-US" sz="2200" b="1" dirty="0" smtClean="0">
                <a:latin typeface="Arial" pitchFamily="34" charset="0"/>
                <a:cs typeface="Arial" pitchFamily="34" charset="0"/>
              </a:rPr>
              <a:t>（</a:t>
            </a:r>
            <a:r>
              <a:rPr lang="en-US" altLang="ja-JP" sz="2200" b="1" dirty="0" smtClean="0">
                <a:latin typeface="Arial" pitchFamily="34" charset="0"/>
                <a:cs typeface="Arial" pitchFamily="34" charset="0"/>
              </a:rPr>
              <a:t>losartan</a:t>
            </a:r>
            <a:r>
              <a:rPr lang="ja-JP" altLang="en-US" sz="2200" b="1" dirty="0" smtClean="0">
                <a:latin typeface="Arial" pitchFamily="34" charset="0"/>
                <a:cs typeface="Arial" pitchFamily="34" charset="0"/>
              </a:rPr>
              <a:t>）</a:t>
            </a:r>
            <a:r>
              <a:rPr lang="en-US" altLang="ja-JP" sz="2200" b="1" dirty="0" smtClean="0">
                <a:latin typeface="Arial" pitchFamily="34" charset="0"/>
                <a:cs typeface="Arial" pitchFamily="34" charset="0"/>
              </a:rPr>
              <a:t>, CYP2C19</a:t>
            </a:r>
            <a:r>
              <a:rPr lang="ja-JP" altLang="en-US" sz="2200" b="1" dirty="0" smtClean="0">
                <a:latin typeface="Arial" pitchFamily="34" charset="0"/>
                <a:cs typeface="Arial" pitchFamily="34" charset="0"/>
              </a:rPr>
              <a:t>（</a:t>
            </a:r>
            <a:r>
              <a:rPr lang="en-US" altLang="ja-JP" sz="2200" b="1" dirty="0" smtClean="0">
                <a:latin typeface="Arial" pitchFamily="34" charset="0"/>
                <a:cs typeface="Arial" pitchFamily="34" charset="0"/>
              </a:rPr>
              <a:t>omeprazole</a:t>
            </a:r>
            <a:r>
              <a:rPr lang="ja-JP" altLang="en-US" sz="2200" b="1" dirty="0">
                <a:latin typeface="Arial" pitchFamily="34" charset="0"/>
                <a:cs typeface="Arial" pitchFamily="34" charset="0"/>
              </a:rPr>
              <a:t>）</a:t>
            </a:r>
            <a:r>
              <a:rPr lang="en-US" altLang="ja-JP" sz="2200" b="1" dirty="0" smtClean="0">
                <a:latin typeface="Arial" pitchFamily="34" charset="0"/>
                <a:cs typeface="Arial" pitchFamily="34" charset="0"/>
              </a:rPr>
              <a:t>, CYP2D6</a:t>
            </a:r>
            <a:r>
              <a:rPr lang="ja-JP" altLang="en-US" sz="2200" b="1" dirty="0" smtClean="0">
                <a:latin typeface="Arial" pitchFamily="34" charset="0"/>
                <a:cs typeface="Arial" pitchFamily="34" charset="0"/>
              </a:rPr>
              <a:t>（</a:t>
            </a:r>
            <a:r>
              <a:rPr lang="en-US" altLang="ja-JP" sz="2200" b="1" dirty="0" smtClean="0">
                <a:latin typeface="Arial" pitchFamily="34" charset="0"/>
                <a:cs typeface="Arial" pitchFamily="34" charset="0"/>
              </a:rPr>
              <a:t>debrisoquin</a:t>
            </a:r>
            <a:r>
              <a:rPr lang="ja-JP" altLang="en-US" sz="2200" b="1" dirty="0" smtClean="0">
                <a:latin typeface="Arial" pitchFamily="34" charset="0"/>
                <a:cs typeface="Arial" pitchFamily="34" charset="0"/>
              </a:rPr>
              <a:t>）</a:t>
            </a:r>
            <a:r>
              <a:rPr lang="en-US" altLang="ja-JP" sz="2200" b="1" dirty="0" smtClean="0">
                <a:latin typeface="Arial" pitchFamily="34" charset="0"/>
                <a:cs typeface="Arial" pitchFamily="34" charset="0"/>
              </a:rPr>
              <a:t>, CYP3A4</a:t>
            </a:r>
            <a:r>
              <a:rPr lang="ja-JP" altLang="en-US" sz="2200" b="1" dirty="0" smtClean="0">
                <a:latin typeface="Arial" pitchFamily="34" charset="0"/>
                <a:cs typeface="Arial" pitchFamily="34" charset="0"/>
              </a:rPr>
              <a:t>（</a:t>
            </a:r>
            <a:r>
              <a:rPr lang="en-US" altLang="ja-JP" sz="2200" b="1" dirty="0" smtClean="0">
                <a:latin typeface="Arial" pitchFamily="34" charset="0"/>
                <a:cs typeface="Arial" pitchFamily="34" charset="0"/>
              </a:rPr>
              <a:t>quinine</a:t>
            </a:r>
            <a:r>
              <a:rPr lang="ja-JP" altLang="en-US" sz="2200" b="1" dirty="0" smtClean="0">
                <a:latin typeface="Arial" pitchFamily="34" charset="0"/>
                <a:cs typeface="Arial" pitchFamily="34" charset="0"/>
              </a:rPr>
              <a:t>）</a:t>
            </a:r>
            <a:endParaRPr kumimoji="1" lang="en-US" altLang="ja-JP" sz="2200" b="1" dirty="0" smtClean="0">
              <a:latin typeface="Arial" pitchFamily="34" charset="0"/>
              <a:cs typeface="Arial" pitchFamily="34" charset="0"/>
            </a:endParaRPr>
          </a:p>
        </p:txBody>
      </p:sp>
      <p:sp>
        <p:nvSpPr>
          <p:cNvPr id="16" name="テキスト ボックス 15"/>
          <p:cNvSpPr txBox="1"/>
          <p:nvPr/>
        </p:nvSpPr>
        <p:spPr>
          <a:xfrm>
            <a:off x="5028052" y="2420845"/>
            <a:ext cx="4152461" cy="369332"/>
          </a:xfrm>
          <a:prstGeom prst="rect">
            <a:avLst/>
          </a:prstGeom>
          <a:noFill/>
        </p:spPr>
        <p:txBody>
          <a:bodyPr wrap="square" rtlCol="0">
            <a:spAutoFit/>
          </a:bodyPr>
          <a:lstStyle/>
          <a:p>
            <a:pPr algn="r"/>
            <a:r>
              <a:rPr lang="ja-JP" altLang="en-US" b="1" i="1" dirty="0" smtClean="0">
                <a:latin typeface="Times New Roman" pitchFamily="18" charset="0"/>
                <a:cs typeface="Times New Roman" pitchFamily="18" charset="0"/>
              </a:rPr>
              <a:t>（</a:t>
            </a:r>
            <a:r>
              <a:rPr lang="en-US" altLang="ja-JP" b="1" i="1" dirty="0" smtClean="0">
                <a:latin typeface="Times New Roman" pitchFamily="18" charset="0"/>
                <a:cs typeface="Times New Roman" pitchFamily="18" charset="0"/>
              </a:rPr>
              <a:t>Clin Pharmacol Ther 2003, 73, 517</a:t>
            </a:r>
            <a:r>
              <a:rPr lang="ja-JP" altLang="en-US" b="1" i="1" dirty="0" smtClean="0">
                <a:latin typeface="Times New Roman" pitchFamily="18" charset="0"/>
                <a:cs typeface="Times New Roman" pitchFamily="18" charset="0"/>
              </a:rPr>
              <a:t>）</a:t>
            </a:r>
            <a:endParaRPr kumimoji="1" lang="en-US" altLang="ja-JP" b="1" i="1" dirty="0" smtClean="0">
              <a:latin typeface="Times New Roman" pitchFamily="18" charset="0"/>
              <a:cs typeface="Times New Roman" pitchFamily="18" charset="0"/>
            </a:endParaRPr>
          </a:p>
        </p:txBody>
      </p:sp>
      <p:sp>
        <p:nvSpPr>
          <p:cNvPr id="17" name="テキスト ボックス 16"/>
          <p:cNvSpPr txBox="1"/>
          <p:nvPr/>
        </p:nvSpPr>
        <p:spPr>
          <a:xfrm>
            <a:off x="118425" y="927304"/>
            <a:ext cx="7196250" cy="523220"/>
          </a:xfrm>
          <a:prstGeom prst="rect">
            <a:avLst/>
          </a:prstGeom>
          <a:noFill/>
        </p:spPr>
        <p:txBody>
          <a:bodyPr wrap="square" rtlCol="0">
            <a:spAutoFit/>
          </a:bodyPr>
          <a:lstStyle/>
          <a:p>
            <a:r>
              <a:rPr lang="en-US" altLang="ja-JP" sz="2800" b="1" i="1" dirty="0">
                <a:solidFill>
                  <a:srgbClr val="0070C0"/>
                </a:solidFill>
                <a:latin typeface="Arial" pitchFamily="34" charset="0"/>
                <a:cs typeface="Arial" pitchFamily="34" charset="0"/>
              </a:rPr>
              <a:t>Pittsburgh </a:t>
            </a:r>
            <a:r>
              <a:rPr lang="en-US" altLang="ja-JP" sz="2800" b="1" i="1" dirty="0" smtClean="0">
                <a:solidFill>
                  <a:srgbClr val="0070C0"/>
                </a:solidFill>
                <a:latin typeface="Arial" pitchFamily="34" charset="0"/>
                <a:cs typeface="Arial" pitchFamily="34" charset="0"/>
              </a:rPr>
              <a:t>cocktail</a:t>
            </a:r>
            <a:endParaRPr kumimoji="1" lang="en-US" altLang="ja-JP" sz="2800" b="1" i="1" dirty="0" smtClean="0">
              <a:solidFill>
                <a:srgbClr val="0070C0"/>
              </a:solidFill>
              <a:latin typeface="Arial" pitchFamily="34" charset="0"/>
              <a:cs typeface="Arial" pitchFamily="34" charset="0"/>
            </a:endParaRPr>
          </a:p>
        </p:txBody>
      </p:sp>
      <p:sp>
        <p:nvSpPr>
          <p:cNvPr id="18" name="テキスト ボックス 17"/>
          <p:cNvSpPr txBox="1"/>
          <p:nvPr/>
        </p:nvSpPr>
        <p:spPr>
          <a:xfrm>
            <a:off x="256029" y="1445876"/>
            <a:ext cx="8887971" cy="769441"/>
          </a:xfrm>
          <a:prstGeom prst="rect">
            <a:avLst/>
          </a:prstGeom>
          <a:noFill/>
        </p:spPr>
        <p:txBody>
          <a:bodyPr wrap="square" rtlCol="0">
            <a:spAutoFit/>
          </a:bodyPr>
          <a:lstStyle/>
          <a:p>
            <a:r>
              <a:rPr lang="en-US" altLang="ja-JP" sz="2200" b="1" dirty="0" smtClean="0">
                <a:latin typeface="Arial" pitchFamily="34" charset="0"/>
                <a:cs typeface="Arial" pitchFamily="34" charset="0"/>
              </a:rPr>
              <a:t>CYP1A2</a:t>
            </a:r>
            <a:r>
              <a:rPr lang="ja-JP" altLang="en-US" sz="2200" b="1" dirty="0" smtClean="0">
                <a:latin typeface="Arial" pitchFamily="34" charset="0"/>
                <a:cs typeface="Arial" pitchFamily="34" charset="0"/>
              </a:rPr>
              <a:t>（</a:t>
            </a:r>
            <a:r>
              <a:rPr lang="en-US" altLang="ja-JP" sz="2200" b="1" dirty="0" smtClean="0">
                <a:latin typeface="Arial" pitchFamily="34" charset="0"/>
                <a:cs typeface="Arial" pitchFamily="34" charset="0"/>
              </a:rPr>
              <a:t>caffeine</a:t>
            </a:r>
            <a:r>
              <a:rPr lang="ja-JP" altLang="en-US" sz="2200" b="1" dirty="0" smtClean="0">
                <a:latin typeface="Arial" pitchFamily="34" charset="0"/>
                <a:cs typeface="Arial" pitchFamily="34" charset="0"/>
              </a:rPr>
              <a:t>）</a:t>
            </a:r>
            <a:r>
              <a:rPr lang="en-US" altLang="ja-JP" sz="2200" b="1" dirty="0" smtClean="0">
                <a:latin typeface="Arial" pitchFamily="34" charset="0"/>
                <a:cs typeface="Arial" pitchFamily="34" charset="0"/>
              </a:rPr>
              <a:t>, CYP2E1</a:t>
            </a:r>
            <a:r>
              <a:rPr lang="ja-JP" altLang="en-US" sz="2200" b="1" dirty="0" smtClean="0">
                <a:latin typeface="Arial" pitchFamily="34" charset="0"/>
                <a:cs typeface="Arial" pitchFamily="34" charset="0"/>
              </a:rPr>
              <a:t>（</a:t>
            </a:r>
            <a:r>
              <a:rPr lang="en-US" altLang="ja-JP" sz="2200" b="1" dirty="0" smtClean="0">
                <a:latin typeface="Arial" pitchFamily="34" charset="0"/>
                <a:cs typeface="Arial" pitchFamily="34" charset="0"/>
              </a:rPr>
              <a:t>chlorzoxazone</a:t>
            </a:r>
            <a:r>
              <a:rPr lang="ja-JP" altLang="en-US" sz="2200" b="1" dirty="0" smtClean="0">
                <a:latin typeface="Arial" pitchFamily="34" charset="0"/>
                <a:cs typeface="Arial" pitchFamily="34" charset="0"/>
              </a:rPr>
              <a:t>）</a:t>
            </a:r>
            <a:r>
              <a:rPr lang="en-US" altLang="ja-JP" sz="2200" b="1" dirty="0" smtClean="0">
                <a:latin typeface="Arial" pitchFamily="34" charset="0"/>
                <a:cs typeface="Arial" pitchFamily="34" charset="0"/>
              </a:rPr>
              <a:t>, CYP3A4 </a:t>
            </a:r>
            <a:r>
              <a:rPr lang="ja-JP" altLang="en-US" sz="2200" b="1" dirty="0" smtClean="0">
                <a:latin typeface="Arial" pitchFamily="34" charset="0"/>
                <a:cs typeface="Arial" pitchFamily="34" charset="0"/>
              </a:rPr>
              <a:t>（</a:t>
            </a:r>
            <a:r>
              <a:rPr lang="en-US" altLang="ja-JP" sz="2200" b="1" dirty="0" smtClean="0">
                <a:latin typeface="Arial" pitchFamily="34" charset="0"/>
                <a:cs typeface="Arial" pitchFamily="34" charset="0"/>
              </a:rPr>
              <a:t>dapsone</a:t>
            </a:r>
            <a:r>
              <a:rPr lang="ja-JP" altLang="en-US" sz="2200" b="1" dirty="0" smtClean="0">
                <a:latin typeface="Arial" pitchFamily="34" charset="0"/>
                <a:cs typeface="Arial" pitchFamily="34" charset="0"/>
              </a:rPr>
              <a:t>）</a:t>
            </a:r>
            <a:r>
              <a:rPr lang="en-US" altLang="ja-JP" sz="2200" b="1" dirty="0" smtClean="0">
                <a:latin typeface="Arial" pitchFamily="34" charset="0"/>
                <a:cs typeface="Arial" pitchFamily="34" charset="0"/>
              </a:rPr>
              <a:t>, CYP2D6</a:t>
            </a:r>
            <a:r>
              <a:rPr lang="ja-JP" altLang="en-US" sz="2200" b="1" dirty="0" smtClean="0">
                <a:latin typeface="Arial" pitchFamily="34" charset="0"/>
                <a:cs typeface="Arial" pitchFamily="34" charset="0"/>
              </a:rPr>
              <a:t>（</a:t>
            </a:r>
            <a:r>
              <a:rPr lang="en-US" altLang="ja-JP" sz="2200" b="1" dirty="0">
                <a:latin typeface="Arial" pitchFamily="34" charset="0"/>
                <a:cs typeface="Arial" pitchFamily="34" charset="0"/>
              </a:rPr>
              <a:t>debrisoquin</a:t>
            </a:r>
            <a:r>
              <a:rPr lang="ja-JP" altLang="en-US" sz="2200" b="1" dirty="0" smtClean="0">
                <a:latin typeface="Arial" pitchFamily="34" charset="0"/>
                <a:cs typeface="Arial" pitchFamily="34" charset="0"/>
              </a:rPr>
              <a:t>）</a:t>
            </a:r>
            <a:r>
              <a:rPr lang="en-US" altLang="ja-JP" sz="2200" b="1" dirty="0" smtClean="0">
                <a:latin typeface="Arial" pitchFamily="34" charset="0"/>
                <a:cs typeface="Arial" pitchFamily="34" charset="0"/>
              </a:rPr>
              <a:t>, CYP2C19</a:t>
            </a:r>
            <a:r>
              <a:rPr lang="ja-JP" altLang="en-US" sz="2200" b="1" dirty="0" smtClean="0">
                <a:latin typeface="Arial" pitchFamily="34" charset="0"/>
                <a:cs typeface="Arial" pitchFamily="34" charset="0"/>
              </a:rPr>
              <a:t>（</a:t>
            </a:r>
            <a:r>
              <a:rPr lang="en-US" altLang="ja-JP" sz="2200" b="1" dirty="0">
                <a:latin typeface="Arial" pitchFamily="34" charset="0"/>
                <a:cs typeface="Arial" pitchFamily="34" charset="0"/>
              </a:rPr>
              <a:t>mephenytoin</a:t>
            </a:r>
            <a:r>
              <a:rPr lang="ja-JP" altLang="en-US" sz="2200" b="1" dirty="0" smtClean="0">
                <a:latin typeface="Arial" pitchFamily="34" charset="0"/>
                <a:cs typeface="Arial" pitchFamily="34" charset="0"/>
              </a:rPr>
              <a:t>）</a:t>
            </a:r>
            <a:endParaRPr kumimoji="1" lang="en-US" altLang="ja-JP" sz="2200" b="1" dirty="0" smtClean="0">
              <a:latin typeface="Arial" pitchFamily="34" charset="0"/>
              <a:cs typeface="Arial" pitchFamily="34" charset="0"/>
            </a:endParaRPr>
          </a:p>
        </p:txBody>
      </p:sp>
      <p:sp>
        <p:nvSpPr>
          <p:cNvPr id="19" name="テキスト ボックス 18"/>
          <p:cNvSpPr txBox="1"/>
          <p:nvPr/>
        </p:nvSpPr>
        <p:spPr>
          <a:xfrm>
            <a:off x="4998300" y="1012666"/>
            <a:ext cx="4182213" cy="369332"/>
          </a:xfrm>
          <a:prstGeom prst="rect">
            <a:avLst/>
          </a:prstGeom>
          <a:noFill/>
        </p:spPr>
        <p:txBody>
          <a:bodyPr wrap="square" rtlCol="0">
            <a:spAutoFit/>
          </a:bodyPr>
          <a:lstStyle/>
          <a:p>
            <a:pPr algn="r"/>
            <a:r>
              <a:rPr lang="ja-JP" altLang="en-US" b="1" i="1" dirty="0" smtClean="0">
                <a:latin typeface="Times New Roman" pitchFamily="18" charset="0"/>
                <a:cs typeface="Times New Roman" pitchFamily="18" charset="0"/>
              </a:rPr>
              <a:t>（</a:t>
            </a:r>
            <a:r>
              <a:rPr lang="en-US" altLang="ja-JP" b="1" i="1" dirty="0" smtClean="0">
                <a:latin typeface="Times New Roman" pitchFamily="18" charset="0"/>
                <a:cs typeface="Times New Roman" pitchFamily="18" charset="0"/>
              </a:rPr>
              <a:t>Clin Pharmacol Ther 1997, 62, 365</a:t>
            </a:r>
            <a:r>
              <a:rPr lang="ja-JP" altLang="en-US" b="1" i="1" dirty="0" smtClean="0">
                <a:latin typeface="Times New Roman" pitchFamily="18" charset="0"/>
                <a:cs typeface="Times New Roman" pitchFamily="18" charset="0"/>
              </a:rPr>
              <a:t>）</a:t>
            </a:r>
            <a:endParaRPr kumimoji="1" lang="en-US" altLang="ja-JP" b="1" i="1" dirty="0" smtClean="0">
              <a:latin typeface="Times New Roman" pitchFamily="18" charset="0"/>
              <a:cs typeface="Times New Roman" pitchFamily="18" charset="0"/>
            </a:endParaRPr>
          </a:p>
        </p:txBody>
      </p:sp>
      <p:sp>
        <p:nvSpPr>
          <p:cNvPr id="20" name="テキスト ボックス 19"/>
          <p:cNvSpPr txBox="1"/>
          <p:nvPr/>
        </p:nvSpPr>
        <p:spPr>
          <a:xfrm>
            <a:off x="136574" y="3556083"/>
            <a:ext cx="7196250" cy="523220"/>
          </a:xfrm>
          <a:prstGeom prst="rect">
            <a:avLst/>
          </a:prstGeom>
          <a:noFill/>
        </p:spPr>
        <p:txBody>
          <a:bodyPr wrap="square" rtlCol="0">
            <a:spAutoFit/>
          </a:bodyPr>
          <a:lstStyle/>
          <a:p>
            <a:r>
              <a:rPr lang="en-US" altLang="ja-JP" sz="2800" b="1" i="1" dirty="0" smtClean="0">
                <a:solidFill>
                  <a:srgbClr val="0070C0"/>
                </a:solidFill>
                <a:latin typeface="Arial" pitchFamily="34" charset="0"/>
                <a:cs typeface="Arial" pitchFamily="34" charset="0"/>
              </a:rPr>
              <a:t>Cooperstown 5+1 cocktail</a:t>
            </a:r>
            <a:endParaRPr kumimoji="1" lang="en-US" altLang="ja-JP" sz="2800" b="1" i="1" dirty="0" smtClean="0">
              <a:solidFill>
                <a:srgbClr val="0070C0"/>
              </a:solidFill>
              <a:latin typeface="Arial" pitchFamily="34" charset="0"/>
              <a:cs typeface="Arial" pitchFamily="34" charset="0"/>
            </a:endParaRPr>
          </a:p>
        </p:txBody>
      </p:sp>
      <p:sp>
        <p:nvSpPr>
          <p:cNvPr id="21" name="テキスト ボックス 20"/>
          <p:cNvSpPr txBox="1"/>
          <p:nvPr/>
        </p:nvSpPr>
        <p:spPr>
          <a:xfrm>
            <a:off x="256028" y="4012508"/>
            <a:ext cx="8988491" cy="1107996"/>
          </a:xfrm>
          <a:prstGeom prst="rect">
            <a:avLst/>
          </a:prstGeom>
          <a:noFill/>
        </p:spPr>
        <p:txBody>
          <a:bodyPr wrap="square" rtlCol="0">
            <a:spAutoFit/>
          </a:bodyPr>
          <a:lstStyle/>
          <a:p>
            <a:r>
              <a:rPr lang="en-US" altLang="ja-JP" sz="2200" b="1" dirty="0" smtClean="0">
                <a:latin typeface="Arial" pitchFamily="34" charset="0"/>
                <a:cs typeface="Arial" pitchFamily="34" charset="0"/>
              </a:rPr>
              <a:t>CYP1A2 (caffeine), CYP2C9 (warfarin+vitamin K), CYP2C19 (omeprazole), CYP2D6 (dextromethorphan), </a:t>
            </a:r>
          </a:p>
          <a:p>
            <a:r>
              <a:rPr lang="en-US" altLang="ja-JP" sz="2200" b="1" dirty="0" smtClean="0">
                <a:latin typeface="Arial" pitchFamily="34" charset="0"/>
                <a:cs typeface="Arial" pitchFamily="34" charset="0"/>
              </a:rPr>
              <a:t>CYP3A4 (midazolam, </a:t>
            </a:r>
            <a:r>
              <a:rPr lang="en-US" altLang="ja-JP" sz="2200" b="1" i="1" dirty="0" smtClean="0">
                <a:latin typeface="Arial" pitchFamily="34" charset="0"/>
                <a:cs typeface="Arial" pitchFamily="34" charset="0"/>
              </a:rPr>
              <a:t>iv</a:t>
            </a:r>
            <a:r>
              <a:rPr lang="en-US" altLang="ja-JP" sz="2200" b="1" dirty="0" smtClean="0">
                <a:latin typeface="Arial" pitchFamily="34" charset="0"/>
                <a:cs typeface="Arial" pitchFamily="34" charset="0"/>
              </a:rPr>
              <a:t>)</a:t>
            </a:r>
            <a:endParaRPr kumimoji="1" lang="en-US" altLang="ja-JP" sz="2200" b="1" dirty="0" smtClean="0">
              <a:latin typeface="Arial" pitchFamily="34" charset="0"/>
              <a:cs typeface="Arial" pitchFamily="34" charset="0"/>
            </a:endParaRPr>
          </a:p>
        </p:txBody>
      </p:sp>
      <p:sp>
        <p:nvSpPr>
          <p:cNvPr id="22" name="テキスト ボックス 21"/>
          <p:cNvSpPr txBox="1"/>
          <p:nvPr/>
        </p:nvSpPr>
        <p:spPr>
          <a:xfrm>
            <a:off x="145920" y="5093315"/>
            <a:ext cx="7196250" cy="523220"/>
          </a:xfrm>
          <a:prstGeom prst="rect">
            <a:avLst/>
          </a:prstGeom>
          <a:noFill/>
        </p:spPr>
        <p:txBody>
          <a:bodyPr wrap="square" rtlCol="0">
            <a:spAutoFit/>
          </a:bodyPr>
          <a:lstStyle/>
          <a:p>
            <a:r>
              <a:rPr lang="en-US" altLang="ja-JP" sz="2800" b="1" i="1" dirty="0" smtClean="0">
                <a:solidFill>
                  <a:srgbClr val="0070C0"/>
                </a:solidFill>
                <a:latin typeface="Arial" pitchFamily="34" charset="0"/>
                <a:cs typeface="Arial" pitchFamily="34" charset="0"/>
              </a:rPr>
              <a:t>Inje cocktail</a:t>
            </a:r>
            <a:endParaRPr kumimoji="1" lang="en-US" altLang="ja-JP" sz="2800" b="1" i="1" dirty="0" smtClean="0">
              <a:solidFill>
                <a:srgbClr val="0070C0"/>
              </a:solidFill>
              <a:latin typeface="Arial" pitchFamily="34" charset="0"/>
              <a:cs typeface="Arial" pitchFamily="34" charset="0"/>
            </a:endParaRPr>
          </a:p>
        </p:txBody>
      </p:sp>
      <p:sp>
        <p:nvSpPr>
          <p:cNvPr id="23" name="テキスト ボックス 22"/>
          <p:cNvSpPr txBox="1"/>
          <p:nvPr/>
        </p:nvSpPr>
        <p:spPr>
          <a:xfrm>
            <a:off x="283524" y="5611889"/>
            <a:ext cx="8640960" cy="769441"/>
          </a:xfrm>
          <a:prstGeom prst="rect">
            <a:avLst/>
          </a:prstGeom>
          <a:noFill/>
        </p:spPr>
        <p:txBody>
          <a:bodyPr wrap="square" rtlCol="0">
            <a:spAutoFit/>
          </a:bodyPr>
          <a:lstStyle/>
          <a:p>
            <a:r>
              <a:rPr lang="en-US" altLang="ja-JP" sz="2200" b="1" dirty="0" smtClean="0">
                <a:latin typeface="Arial" pitchFamily="34" charset="0"/>
                <a:cs typeface="Arial" pitchFamily="34" charset="0"/>
              </a:rPr>
              <a:t>CYP1A2 (caffeine), </a:t>
            </a:r>
            <a:r>
              <a:rPr lang="en-US" altLang="ja-JP" sz="2200" b="1" dirty="0">
                <a:latin typeface="Arial" pitchFamily="34" charset="0"/>
                <a:cs typeface="Arial" pitchFamily="34" charset="0"/>
              </a:rPr>
              <a:t>CYP2C9 (losartan), </a:t>
            </a:r>
            <a:r>
              <a:rPr lang="ja-JP" altLang="en-US" sz="2200" b="1" dirty="0">
                <a:latin typeface="Arial" pitchFamily="34" charset="0"/>
                <a:cs typeface="Arial" pitchFamily="34" charset="0"/>
              </a:rPr>
              <a:t> </a:t>
            </a:r>
            <a:r>
              <a:rPr lang="en-US" altLang="ja-JP" sz="2200" b="1" dirty="0" smtClean="0">
                <a:latin typeface="Arial" pitchFamily="34" charset="0"/>
                <a:cs typeface="Arial" pitchFamily="34" charset="0"/>
              </a:rPr>
              <a:t>CYP2C19 (omeprazole), CYP2D6 (dextromethorphan), CYP3A4 (midazolam)</a:t>
            </a:r>
            <a:endParaRPr kumimoji="1" lang="en-US" altLang="ja-JP" sz="2200" b="1" dirty="0" smtClean="0">
              <a:latin typeface="Arial" pitchFamily="34" charset="0"/>
              <a:cs typeface="Arial" pitchFamily="34" charset="0"/>
            </a:endParaRPr>
          </a:p>
        </p:txBody>
      </p:sp>
      <p:sp>
        <p:nvSpPr>
          <p:cNvPr id="24" name="テキスト ボックス 23"/>
          <p:cNvSpPr txBox="1"/>
          <p:nvPr/>
        </p:nvSpPr>
        <p:spPr>
          <a:xfrm>
            <a:off x="5020050" y="3624314"/>
            <a:ext cx="4160463" cy="369332"/>
          </a:xfrm>
          <a:prstGeom prst="rect">
            <a:avLst/>
          </a:prstGeom>
          <a:noFill/>
        </p:spPr>
        <p:txBody>
          <a:bodyPr wrap="square" rtlCol="0">
            <a:spAutoFit/>
          </a:bodyPr>
          <a:lstStyle/>
          <a:p>
            <a:pPr algn="r"/>
            <a:r>
              <a:rPr lang="ja-JP" altLang="en-US" b="1" i="1" dirty="0" smtClean="0">
                <a:latin typeface="Times New Roman" pitchFamily="18" charset="0"/>
                <a:cs typeface="Times New Roman" pitchFamily="18" charset="0"/>
              </a:rPr>
              <a:t>（</a:t>
            </a:r>
            <a:r>
              <a:rPr lang="en-US" altLang="ja-JP" b="1" i="1" dirty="0" smtClean="0">
                <a:latin typeface="Times New Roman" pitchFamily="18" charset="0"/>
                <a:cs typeface="Times New Roman" pitchFamily="18" charset="0"/>
              </a:rPr>
              <a:t>Clin Pharmacol Ther 2003, 74, 437</a:t>
            </a:r>
            <a:r>
              <a:rPr lang="ja-JP" altLang="en-US" b="1" i="1" dirty="0" smtClean="0">
                <a:latin typeface="Times New Roman" pitchFamily="18" charset="0"/>
                <a:cs typeface="Times New Roman" pitchFamily="18" charset="0"/>
              </a:rPr>
              <a:t>）</a:t>
            </a:r>
            <a:endParaRPr kumimoji="1" lang="en-US" altLang="ja-JP" b="1" i="1" dirty="0" smtClean="0">
              <a:latin typeface="Times New Roman" pitchFamily="18" charset="0"/>
              <a:cs typeface="Times New Roman" pitchFamily="18" charset="0"/>
            </a:endParaRPr>
          </a:p>
        </p:txBody>
      </p:sp>
      <p:sp>
        <p:nvSpPr>
          <p:cNvPr id="25" name="テキスト ボックス 24"/>
          <p:cNvSpPr txBox="1"/>
          <p:nvPr/>
        </p:nvSpPr>
        <p:spPr>
          <a:xfrm>
            <a:off x="4924039" y="5157192"/>
            <a:ext cx="4256473" cy="369332"/>
          </a:xfrm>
          <a:prstGeom prst="rect">
            <a:avLst/>
          </a:prstGeom>
          <a:noFill/>
        </p:spPr>
        <p:txBody>
          <a:bodyPr wrap="square" rtlCol="0">
            <a:spAutoFit/>
          </a:bodyPr>
          <a:lstStyle/>
          <a:p>
            <a:pPr algn="r"/>
            <a:r>
              <a:rPr lang="ja-JP" altLang="en-US" b="1" i="1" dirty="0" smtClean="0">
                <a:latin typeface="Times New Roman" pitchFamily="18" charset="0"/>
                <a:cs typeface="Times New Roman" pitchFamily="18" charset="0"/>
              </a:rPr>
              <a:t>（</a:t>
            </a:r>
            <a:r>
              <a:rPr lang="en-US" altLang="ja-JP" b="1" i="1" dirty="0" smtClean="0">
                <a:latin typeface="Times New Roman" pitchFamily="18" charset="0"/>
                <a:cs typeface="Times New Roman" pitchFamily="18" charset="0"/>
              </a:rPr>
              <a:t>Clin Pharmacol Ther 2007, 82, 531</a:t>
            </a:r>
            <a:r>
              <a:rPr lang="ja-JP" altLang="en-US" b="1" i="1" dirty="0" smtClean="0">
                <a:latin typeface="Times New Roman" pitchFamily="18" charset="0"/>
                <a:cs typeface="Times New Roman" pitchFamily="18" charset="0"/>
              </a:rPr>
              <a:t>）</a:t>
            </a:r>
            <a:endParaRPr kumimoji="1" lang="en-US" altLang="ja-JP" b="1" i="1" dirty="0" smtClean="0">
              <a:latin typeface="Times New Roman" pitchFamily="18" charset="0"/>
              <a:cs typeface="Times New Roman" pitchFamily="18" charset="0"/>
            </a:endParaRPr>
          </a:p>
        </p:txBody>
      </p:sp>
      <p:sp>
        <p:nvSpPr>
          <p:cNvPr id="29" name="正方形/長方形 28"/>
          <p:cNvSpPr/>
          <p:nvPr/>
        </p:nvSpPr>
        <p:spPr>
          <a:xfrm>
            <a:off x="0" y="621258"/>
            <a:ext cx="9144000" cy="7143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dirty="0">
              <a:latin typeface="Arial" pitchFamily="34" charset="0"/>
            </a:endParaRPr>
          </a:p>
        </p:txBody>
      </p:sp>
      <p:sp>
        <p:nvSpPr>
          <p:cNvPr id="26" name="テキスト ボックス 25"/>
          <p:cNvSpPr txBox="1"/>
          <p:nvPr/>
        </p:nvSpPr>
        <p:spPr>
          <a:xfrm>
            <a:off x="590734" y="-15014"/>
            <a:ext cx="7944804" cy="615553"/>
          </a:xfrm>
          <a:prstGeom prst="rect">
            <a:avLst/>
          </a:prstGeom>
          <a:noFill/>
        </p:spPr>
        <p:txBody>
          <a:bodyPr wrap="none" rtlCol="0">
            <a:spAutoFit/>
          </a:bodyPr>
          <a:lstStyle/>
          <a:p>
            <a:pPr algn="ctr"/>
            <a:r>
              <a:rPr lang="en-US" altLang="ja-JP" sz="3400" b="1" dirty="0">
                <a:solidFill>
                  <a:schemeClr val="tx2"/>
                </a:solidFill>
              </a:rPr>
              <a:t> </a:t>
            </a:r>
            <a:r>
              <a:rPr lang="en-US" altLang="ja-JP" sz="3400" b="1" dirty="0" smtClean="0">
                <a:solidFill>
                  <a:schemeClr val="tx2"/>
                </a:solidFill>
              </a:rPr>
              <a:t>“Cocktail</a:t>
            </a:r>
            <a:r>
              <a:rPr lang="en-US" altLang="ja-JP" sz="3400" b="1" dirty="0">
                <a:solidFill>
                  <a:schemeClr val="tx2"/>
                </a:solidFill>
              </a:rPr>
              <a:t>” </a:t>
            </a:r>
            <a:r>
              <a:rPr lang="en-US" altLang="ja-JP" sz="3400" b="1" dirty="0" smtClean="0">
                <a:solidFill>
                  <a:schemeClr val="tx2"/>
                </a:solidFill>
              </a:rPr>
              <a:t>approaches </a:t>
            </a:r>
            <a:r>
              <a:rPr lang="en-US" altLang="ja-JP" sz="3400" b="1" dirty="0">
                <a:solidFill>
                  <a:schemeClr val="tx2"/>
                </a:solidFill>
              </a:rPr>
              <a:t>reported </a:t>
            </a:r>
            <a:r>
              <a:rPr lang="en-US" altLang="ja-JP" sz="3400" b="1" dirty="0" smtClean="0">
                <a:solidFill>
                  <a:schemeClr val="tx2"/>
                </a:solidFill>
              </a:rPr>
              <a:t>previously</a:t>
            </a:r>
            <a:endParaRPr kumimoji="1" lang="ja-JP" altLang="en-US" sz="3400" b="1" dirty="0">
              <a:solidFill>
                <a:schemeClr val="tx2"/>
              </a:solidFill>
            </a:endParaRPr>
          </a:p>
        </p:txBody>
      </p:sp>
    </p:spTree>
    <p:extLst>
      <p:ext uri="{BB962C8B-B14F-4D97-AF65-F5344CB8AC3E}">
        <p14:creationId xmlns:p14="http://schemas.microsoft.com/office/powerpoint/2010/main" val="1276813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510188" y="293167"/>
            <a:ext cx="2004844" cy="615553"/>
          </a:xfrm>
          <a:prstGeom prst="rect">
            <a:avLst/>
          </a:prstGeom>
          <a:noFill/>
        </p:spPr>
        <p:txBody>
          <a:bodyPr wrap="none" rtlCol="0">
            <a:spAutoFit/>
          </a:bodyPr>
          <a:lstStyle/>
          <a:p>
            <a:pPr algn="ctr"/>
            <a:r>
              <a:rPr lang="en-US" altLang="ja-JP" sz="3400" b="1" dirty="0">
                <a:solidFill>
                  <a:schemeClr val="tx2"/>
                </a:solidFill>
              </a:rPr>
              <a:t> </a:t>
            </a:r>
            <a:r>
              <a:rPr lang="en-US" altLang="ja-JP" sz="3400" b="1" dirty="0" smtClean="0">
                <a:solidFill>
                  <a:schemeClr val="tx2"/>
                </a:solidFill>
              </a:rPr>
              <a:t>Objective</a:t>
            </a:r>
            <a:endParaRPr kumimoji="1" lang="ja-JP" altLang="en-US" sz="3400" b="1" dirty="0">
              <a:solidFill>
                <a:schemeClr val="tx2"/>
              </a:solidFill>
            </a:endParaRPr>
          </a:p>
        </p:txBody>
      </p:sp>
      <p:sp>
        <p:nvSpPr>
          <p:cNvPr id="10" name="正方形/長方形 9"/>
          <p:cNvSpPr/>
          <p:nvPr/>
        </p:nvSpPr>
        <p:spPr>
          <a:xfrm>
            <a:off x="1187624" y="836712"/>
            <a:ext cx="7020000" cy="7200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a:latin typeface="Arial" pitchFamily="34" charset="0"/>
            </a:endParaRPr>
          </a:p>
        </p:txBody>
      </p:sp>
      <p:sp>
        <p:nvSpPr>
          <p:cNvPr id="12" name="テキスト ボックス 11"/>
          <p:cNvSpPr txBox="1"/>
          <p:nvPr/>
        </p:nvSpPr>
        <p:spPr>
          <a:xfrm>
            <a:off x="276649" y="1844824"/>
            <a:ext cx="8615831" cy="3785652"/>
          </a:xfrm>
          <a:prstGeom prst="rect">
            <a:avLst/>
          </a:prstGeom>
          <a:noFill/>
        </p:spPr>
        <p:txBody>
          <a:bodyPr wrap="square" rtlCol="0">
            <a:spAutoFit/>
          </a:bodyPr>
          <a:lstStyle/>
          <a:p>
            <a:pPr marL="514350" indent="-514350" algn="just">
              <a:lnSpc>
                <a:spcPts val="3000"/>
              </a:lnSpc>
              <a:spcBef>
                <a:spcPts val="1800"/>
              </a:spcBef>
              <a:buFont typeface="+mj-lt"/>
              <a:buAutoNum type="arabicPeriod"/>
            </a:pPr>
            <a:r>
              <a:rPr lang="en-US" altLang="ja-JP" sz="2800" b="1" dirty="0" smtClean="0">
                <a:latin typeface="Arial" pitchFamily="34" charset="0"/>
                <a:cs typeface="Arial" pitchFamily="34" charset="0"/>
              </a:rPr>
              <a:t>to develop </a:t>
            </a:r>
            <a:r>
              <a:rPr lang="en-US" altLang="ja-JP" sz="2800" b="1" dirty="0">
                <a:latin typeface="Arial" pitchFamily="34" charset="0"/>
                <a:cs typeface="Arial" pitchFamily="34" charset="0"/>
              </a:rPr>
              <a:t>and </a:t>
            </a:r>
            <a:r>
              <a:rPr lang="en-US" altLang="ja-JP" sz="2800" b="1" dirty="0" smtClean="0">
                <a:latin typeface="Arial" pitchFamily="34" charset="0"/>
                <a:cs typeface="Arial" pitchFamily="34" charset="0"/>
              </a:rPr>
              <a:t>validate </a:t>
            </a:r>
            <a:r>
              <a:rPr lang="en-US" altLang="ja-JP" sz="2800" b="1" dirty="0">
                <a:latin typeface="Arial" pitchFamily="34" charset="0"/>
                <a:cs typeface="Arial" pitchFamily="34" charset="0"/>
              </a:rPr>
              <a:t>a rapid and selective </a:t>
            </a:r>
            <a:r>
              <a:rPr lang="en-US" altLang="ja-JP" sz="2800" b="1" dirty="0" smtClean="0">
                <a:latin typeface="Arial" pitchFamily="34" charset="0"/>
                <a:cs typeface="Arial" pitchFamily="34" charset="0"/>
              </a:rPr>
              <a:t>LC-MS/MS </a:t>
            </a:r>
            <a:r>
              <a:rPr lang="en-US" altLang="ja-JP" sz="2800" b="1" dirty="0">
                <a:latin typeface="Arial" pitchFamily="34" charset="0"/>
                <a:cs typeface="Arial" pitchFamily="34" charset="0"/>
              </a:rPr>
              <a:t>method to determine the plasma concentrations of 5 CYP probe drugs and </a:t>
            </a:r>
            <a:r>
              <a:rPr lang="en-US" altLang="ja-JP" sz="2800" b="1" dirty="0" smtClean="0">
                <a:latin typeface="Arial" pitchFamily="34" charset="0"/>
                <a:cs typeface="Arial" pitchFamily="34" charset="0"/>
              </a:rPr>
              <a:t>by </a:t>
            </a:r>
            <a:r>
              <a:rPr lang="en-US" altLang="ja-JP" sz="2800" b="1" dirty="0">
                <a:latin typeface="Arial" pitchFamily="34" charset="0"/>
                <a:cs typeface="Arial" pitchFamily="34" charset="0"/>
              </a:rPr>
              <a:t>a single-step extraction followed by a single LC-MS/MS run. </a:t>
            </a:r>
            <a:endParaRPr lang="en-US" altLang="ja-JP" sz="2800" b="1" dirty="0" smtClean="0">
              <a:latin typeface="Arial" pitchFamily="34" charset="0"/>
              <a:cs typeface="Arial" pitchFamily="34" charset="0"/>
            </a:endParaRPr>
          </a:p>
          <a:p>
            <a:pPr marL="514350" indent="-514350" algn="just">
              <a:lnSpc>
                <a:spcPts val="3000"/>
              </a:lnSpc>
              <a:spcBef>
                <a:spcPts val="1800"/>
              </a:spcBef>
              <a:buFont typeface="+mj-lt"/>
              <a:buAutoNum type="arabicPeriod"/>
            </a:pPr>
            <a:r>
              <a:rPr lang="en-US" altLang="ja-JP" sz="2800" b="1" dirty="0" smtClean="0">
                <a:latin typeface="Arial" pitchFamily="34" charset="0"/>
                <a:cs typeface="Arial" pitchFamily="34" charset="0"/>
              </a:rPr>
              <a:t>to clarify </a:t>
            </a:r>
            <a:r>
              <a:rPr lang="en-US" altLang="ja-JP" sz="2800" b="1" dirty="0">
                <a:latin typeface="Arial" pitchFamily="34" charset="0"/>
                <a:cs typeface="Arial" pitchFamily="34" charset="0"/>
              </a:rPr>
              <a:t>the chronological changes in rifampicin-induced CYP </a:t>
            </a:r>
            <a:r>
              <a:rPr lang="en-US" altLang="ja-JP" sz="2800" b="1" dirty="0" smtClean="0">
                <a:latin typeface="Arial" pitchFamily="34" charset="0"/>
                <a:cs typeface="Arial" pitchFamily="34" charset="0"/>
              </a:rPr>
              <a:t>activity </a:t>
            </a:r>
            <a:r>
              <a:rPr lang="en-US" altLang="ja-JP" sz="2800" b="1" dirty="0">
                <a:latin typeface="Arial" pitchFamily="34" charset="0"/>
                <a:cs typeface="Arial" pitchFamily="34" charset="0"/>
              </a:rPr>
              <a:t>after rifampicin </a:t>
            </a:r>
            <a:r>
              <a:rPr lang="en-US" altLang="ja-JP" sz="2800" b="1" dirty="0" smtClean="0">
                <a:latin typeface="Arial" pitchFamily="34" charset="0"/>
                <a:cs typeface="Arial" pitchFamily="34" charset="0"/>
              </a:rPr>
              <a:t>discontinuation, </a:t>
            </a:r>
            <a:r>
              <a:rPr lang="en-US" altLang="ja-JP" sz="2800" b="1" dirty="0">
                <a:latin typeface="Arial" pitchFamily="34" charset="0"/>
                <a:cs typeface="Arial" pitchFamily="34" charset="0"/>
              </a:rPr>
              <a:t>using </a:t>
            </a:r>
            <a:r>
              <a:rPr lang="en-US" altLang="ja-JP" sz="2800" b="1" dirty="0" smtClean="0">
                <a:latin typeface="Arial" pitchFamily="34" charset="0"/>
                <a:cs typeface="Arial" pitchFamily="34" charset="0"/>
              </a:rPr>
              <a:t>the </a:t>
            </a:r>
            <a:r>
              <a:rPr lang="en-US" altLang="ja-JP" sz="2800" b="1" dirty="0">
                <a:latin typeface="Arial" pitchFamily="34" charset="0"/>
                <a:cs typeface="Arial" pitchFamily="34" charset="0"/>
              </a:rPr>
              <a:t>Cocktail </a:t>
            </a:r>
            <a:r>
              <a:rPr lang="en-US" altLang="ja-JP" sz="2800" b="1" dirty="0" smtClean="0">
                <a:latin typeface="Arial" pitchFamily="34" charset="0"/>
                <a:cs typeface="Arial" pitchFamily="34" charset="0"/>
              </a:rPr>
              <a:t>method</a:t>
            </a:r>
            <a:r>
              <a:rPr lang="en-US" altLang="ja-JP" sz="2800" b="1" dirty="0">
                <a:latin typeface="Arial" pitchFamily="34" charset="0"/>
                <a:cs typeface="Arial" pitchFamily="34" charset="0"/>
              </a:rPr>
              <a:t>.</a:t>
            </a:r>
            <a:endParaRPr lang="ja-JP" altLang="en-US" sz="2800" b="1" dirty="0">
              <a:latin typeface="Arial" pitchFamily="34" charset="0"/>
              <a:cs typeface="Arial" pitchFamily="34" charset="0"/>
            </a:endParaRPr>
          </a:p>
        </p:txBody>
      </p:sp>
      <p:sp>
        <p:nvSpPr>
          <p:cNvPr id="13" name="テキスト ボックス 12"/>
          <p:cNvSpPr txBox="1"/>
          <p:nvPr/>
        </p:nvSpPr>
        <p:spPr>
          <a:xfrm>
            <a:off x="106963" y="1213738"/>
            <a:ext cx="8930074" cy="477054"/>
          </a:xfrm>
          <a:prstGeom prst="rect">
            <a:avLst/>
          </a:prstGeom>
          <a:noFill/>
          <a:ln>
            <a:noFill/>
          </a:ln>
        </p:spPr>
        <p:txBody>
          <a:bodyPr wrap="square" rtlCol="0">
            <a:spAutoFit/>
          </a:bodyPr>
          <a:lstStyle/>
          <a:p>
            <a:pPr>
              <a:lnSpc>
                <a:spcPts val="3000"/>
              </a:lnSpc>
            </a:pPr>
            <a:r>
              <a:rPr lang="en-US" altLang="ja-JP" sz="3200" b="1" i="1" dirty="0" smtClean="0">
                <a:latin typeface="Times New Roman" panose="02020603050405020304" pitchFamily="18" charset="0"/>
                <a:cs typeface="Times New Roman" panose="02020603050405020304" pitchFamily="18" charset="0"/>
              </a:rPr>
              <a:t>In this study, we aimed</a:t>
            </a:r>
            <a:endParaRPr lang="ja-JP" alt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95524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510188" y="293167"/>
            <a:ext cx="2004844" cy="615553"/>
          </a:xfrm>
          <a:prstGeom prst="rect">
            <a:avLst/>
          </a:prstGeom>
          <a:noFill/>
        </p:spPr>
        <p:txBody>
          <a:bodyPr wrap="none" rtlCol="0">
            <a:spAutoFit/>
          </a:bodyPr>
          <a:lstStyle/>
          <a:p>
            <a:pPr algn="ctr"/>
            <a:r>
              <a:rPr lang="en-US" altLang="ja-JP" sz="3400" b="1" dirty="0">
                <a:solidFill>
                  <a:schemeClr val="tx2"/>
                </a:solidFill>
              </a:rPr>
              <a:t> </a:t>
            </a:r>
            <a:r>
              <a:rPr lang="en-US" altLang="ja-JP" sz="3400" b="1" dirty="0" smtClean="0">
                <a:solidFill>
                  <a:schemeClr val="tx2"/>
                </a:solidFill>
              </a:rPr>
              <a:t>Objective</a:t>
            </a:r>
            <a:endParaRPr kumimoji="1" lang="ja-JP" altLang="en-US" sz="3400" b="1" dirty="0">
              <a:solidFill>
                <a:schemeClr val="tx2"/>
              </a:solidFill>
            </a:endParaRPr>
          </a:p>
        </p:txBody>
      </p:sp>
      <p:sp>
        <p:nvSpPr>
          <p:cNvPr id="10" name="正方形/長方形 9"/>
          <p:cNvSpPr/>
          <p:nvPr/>
        </p:nvSpPr>
        <p:spPr>
          <a:xfrm>
            <a:off x="1187624" y="836712"/>
            <a:ext cx="7020000" cy="7200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a:latin typeface="Arial" pitchFamily="34" charset="0"/>
            </a:endParaRPr>
          </a:p>
        </p:txBody>
      </p:sp>
      <p:sp>
        <p:nvSpPr>
          <p:cNvPr id="12" name="テキスト ボックス 11"/>
          <p:cNvSpPr txBox="1"/>
          <p:nvPr/>
        </p:nvSpPr>
        <p:spPr>
          <a:xfrm>
            <a:off x="276649" y="1844824"/>
            <a:ext cx="8615831" cy="3785652"/>
          </a:xfrm>
          <a:prstGeom prst="rect">
            <a:avLst/>
          </a:prstGeom>
          <a:noFill/>
        </p:spPr>
        <p:txBody>
          <a:bodyPr wrap="square" rtlCol="0">
            <a:spAutoFit/>
          </a:bodyPr>
          <a:lstStyle/>
          <a:p>
            <a:pPr marL="514350" indent="-514350" algn="just">
              <a:lnSpc>
                <a:spcPts val="3000"/>
              </a:lnSpc>
              <a:spcBef>
                <a:spcPts val="1800"/>
              </a:spcBef>
              <a:buFont typeface="+mj-lt"/>
              <a:buAutoNum type="arabicPeriod"/>
            </a:pPr>
            <a:r>
              <a:rPr lang="en-US" altLang="ja-JP" sz="2800" b="1" dirty="0" smtClean="0">
                <a:latin typeface="Arial" pitchFamily="34" charset="0"/>
                <a:cs typeface="Arial" pitchFamily="34" charset="0"/>
              </a:rPr>
              <a:t>to develop </a:t>
            </a:r>
            <a:r>
              <a:rPr lang="en-US" altLang="ja-JP" sz="2800" b="1" dirty="0">
                <a:latin typeface="Arial" pitchFamily="34" charset="0"/>
                <a:cs typeface="Arial" pitchFamily="34" charset="0"/>
              </a:rPr>
              <a:t>and </a:t>
            </a:r>
            <a:r>
              <a:rPr lang="en-US" altLang="ja-JP" sz="2800" b="1" dirty="0" smtClean="0">
                <a:latin typeface="Arial" pitchFamily="34" charset="0"/>
                <a:cs typeface="Arial" pitchFamily="34" charset="0"/>
              </a:rPr>
              <a:t>validate </a:t>
            </a:r>
            <a:r>
              <a:rPr lang="en-US" altLang="ja-JP" sz="2800" b="1" dirty="0">
                <a:latin typeface="Arial" pitchFamily="34" charset="0"/>
                <a:cs typeface="Arial" pitchFamily="34" charset="0"/>
              </a:rPr>
              <a:t>a rapid and selective </a:t>
            </a:r>
            <a:r>
              <a:rPr lang="en-US" altLang="ja-JP" sz="2800" b="1" dirty="0" smtClean="0">
                <a:latin typeface="Arial" pitchFamily="34" charset="0"/>
                <a:cs typeface="Arial" pitchFamily="34" charset="0"/>
              </a:rPr>
              <a:t>LC-MS/MS </a:t>
            </a:r>
            <a:r>
              <a:rPr lang="en-US" altLang="ja-JP" sz="2800" b="1" dirty="0">
                <a:latin typeface="Arial" pitchFamily="34" charset="0"/>
                <a:cs typeface="Arial" pitchFamily="34" charset="0"/>
              </a:rPr>
              <a:t>method to determine the plasma concentrations of 5 CYP probe drugs and </a:t>
            </a:r>
            <a:r>
              <a:rPr lang="en-US" altLang="ja-JP" sz="2800" b="1" dirty="0" smtClean="0">
                <a:latin typeface="Arial" pitchFamily="34" charset="0"/>
                <a:cs typeface="Arial" pitchFamily="34" charset="0"/>
              </a:rPr>
              <a:t>by </a:t>
            </a:r>
            <a:r>
              <a:rPr lang="en-US" altLang="ja-JP" sz="2800" b="1" dirty="0">
                <a:latin typeface="Arial" pitchFamily="34" charset="0"/>
                <a:cs typeface="Arial" pitchFamily="34" charset="0"/>
              </a:rPr>
              <a:t>a single-step extraction followed by a single LC-MS/MS run. </a:t>
            </a:r>
            <a:endParaRPr lang="en-US" altLang="ja-JP" sz="2800" b="1" dirty="0" smtClean="0">
              <a:latin typeface="Arial" pitchFamily="34" charset="0"/>
              <a:cs typeface="Arial" pitchFamily="34" charset="0"/>
            </a:endParaRPr>
          </a:p>
          <a:p>
            <a:pPr marL="514350" indent="-514350" algn="just">
              <a:lnSpc>
                <a:spcPts val="3000"/>
              </a:lnSpc>
              <a:spcBef>
                <a:spcPts val="1800"/>
              </a:spcBef>
              <a:buFont typeface="+mj-lt"/>
              <a:buAutoNum type="arabicPeriod"/>
            </a:pPr>
            <a:r>
              <a:rPr lang="en-US" altLang="ja-JP" sz="2800" b="1" dirty="0" smtClean="0">
                <a:solidFill>
                  <a:schemeClr val="bg1">
                    <a:lumMod val="50000"/>
                  </a:schemeClr>
                </a:solidFill>
                <a:latin typeface="Arial" pitchFamily="34" charset="0"/>
                <a:cs typeface="Arial" pitchFamily="34" charset="0"/>
              </a:rPr>
              <a:t>to clarify </a:t>
            </a:r>
            <a:r>
              <a:rPr lang="en-US" altLang="ja-JP" sz="2800" b="1" dirty="0">
                <a:solidFill>
                  <a:schemeClr val="bg1">
                    <a:lumMod val="50000"/>
                  </a:schemeClr>
                </a:solidFill>
                <a:latin typeface="Arial" pitchFamily="34" charset="0"/>
                <a:cs typeface="Arial" pitchFamily="34" charset="0"/>
              </a:rPr>
              <a:t>the chronological changes in rifampicin-induced CYP enzyme activity after rifampicin </a:t>
            </a:r>
            <a:r>
              <a:rPr lang="en-US" altLang="ja-JP" sz="2800" b="1" dirty="0" smtClean="0">
                <a:solidFill>
                  <a:schemeClr val="bg1">
                    <a:lumMod val="50000"/>
                  </a:schemeClr>
                </a:solidFill>
                <a:latin typeface="Arial" pitchFamily="34" charset="0"/>
                <a:cs typeface="Arial" pitchFamily="34" charset="0"/>
              </a:rPr>
              <a:t>discontinuation, </a:t>
            </a:r>
            <a:r>
              <a:rPr lang="en-US" altLang="ja-JP" sz="2800" b="1" dirty="0">
                <a:solidFill>
                  <a:schemeClr val="bg1">
                    <a:lumMod val="50000"/>
                  </a:schemeClr>
                </a:solidFill>
                <a:latin typeface="Arial" pitchFamily="34" charset="0"/>
                <a:cs typeface="Arial" pitchFamily="34" charset="0"/>
              </a:rPr>
              <a:t>using the Cocktail </a:t>
            </a:r>
            <a:r>
              <a:rPr lang="en-US" altLang="ja-JP" sz="2800" b="1" dirty="0" smtClean="0">
                <a:solidFill>
                  <a:schemeClr val="bg1">
                    <a:lumMod val="50000"/>
                  </a:schemeClr>
                </a:solidFill>
                <a:latin typeface="Arial" pitchFamily="34" charset="0"/>
                <a:cs typeface="Arial" pitchFamily="34" charset="0"/>
              </a:rPr>
              <a:t>method.</a:t>
            </a:r>
            <a:endParaRPr lang="ja-JP" altLang="en-US" sz="2800" b="1" dirty="0">
              <a:solidFill>
                <a:schemeClr val="bg1">
                  <a:lumMod val="50000"/>
                </a:schemeClr>
              </a:solidFill>
              <a:latin typeface="Arial" pitchFamily="34" charset="0"/>
              <a:cs typeface="Arial" pitchFamily="34" charset="0"/>
            </a:endParaRPr>
          </a:p>
        </p:txBody>
      </p:sp>
      <p:sp>
        <p:nvSpPr>
          <p:cNvPr id="13" name="テキスト ボックス 12"/>
          <p:cNvSpPr txBox="1"/>
          <p:nvPr/>
        </p:nvSpPr>
        <p:spPr>
          <a:xfrm>
            <a:off x="106963" y="1213738"/>
            <a:ext cx="8930074" cy="477054"/>
          </a:xfrm>
          <a:prstGeom prst="rect">
            <a:avLst/>
          </a:prstGeom>
          <a:noFill/>
          <a:ln>
            <a:noFill/>
          </a:ln>
        </p:spPr>
        <p:txBody>
          <a:bodyPr wrap="square" rtlCol="0">
            <a:spAutoFit/>
          </a:bodyPr>
          <a:lstStyle/>
          <a:p>
            <a:pPr>
              <a:lnSpc>
                <a:spcPts val="3000"/>
              </a:lnSpc>
            </a:pPr>
            <a:r>
              <a:rPr lang="en-US" altLang="ja-JP" sz="3200" b="1" i="1" dirty="0" smtClean="0">
                <a:latin typeface="Times New Roman" panose="02020603050405020304" pitchFamily="18" charset="0"/>
                <a:cs typeface="Times New Roman" panose="02020603050405020304" pitchFamily="18" charset="0"/>
              </a:rPr>
              <a:t>In this study, we aimed</a:t>
            </a:r>
            <a:endParaRPr lang="ja-JP" altLang="en-US"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175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l="21167" r="25914" b="84009"/>
          <a:stretch/>
        </p:blipFill>
        <p:spPr>
          <a:xfrm>
            <a:off x="251514" y="1236197"/>
            <a:ext cx="3222995" cy="1037094"/>
          </a:xfrm>
          <a:prstGeom prst="rect">
            <a:avLst/>
          </a:prstGeom>
        </p:spPr>
      </p:pic>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l="6782" t="14908" r="7226" b="62729"/>
          <a:stretch/>
        </p:blipFill>
        <p:spPr>
          <a:xfrm>
            <a:off x="3906715" y="1062066"/>
            <a:ext cx="5237285" cy="1450350"/>
          </a:xfrm>
          <a:prstGeom prst="rect">
            <a:avLst/>
          </a:prstGeom>
        </p:spPr>
      </p:pic>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t="34786" b="45863"/>
          <a:stretch/>
        </p:blipFill>
        <p:spPr>
          <a:xfrm>
            <a:off x="1601168" y="2822066"/>
            <a:ext cx="6090432" cy="1255006"/>
          </a:xfrm>
          <a:prstGeom prst="rect">
            <a:avLst/>
          </a:prstGeom>
        </p:spPr>
      </p:pic>
      <p:pic>
        <p:nvPicPr>
          <p:cNvPr id="10" name="図 9"/>
          <p:cNvPicPr>
            <a:picLocks noChangeAspect="1"/>
          </p:cNvPicPr>
          <p:nvPr/>
        </p:nvPicPr>
        <p:blipFill rotWithShape="1">
          <a:blip r:embed="rId3" cstate="email">
            <a:extLst>
              <a:ext uri="{28A0092B-C50C-407E-A947-70E740481C1C}">
                <a14:useLocalDpi xmlns:a14="http://schemas.microsoft.com/office/drawing/2010/main"/>
              </a:ext>
            </a:extLst>
          </a:blip>
          <a:srcRect l="11906" t="53338" r="15330" b="25542"/>
          <a:stretch/>
        </p:blipFill>
        <p:spPr>
          <a:xfrm>
            <a:off x="251514" y="4726683"/>
            <a:ext cx="4431642" cy="1369734"/>
          </a:xfrm>
          <a:prstGeom prst="rect">
            <a:avLst/>
          </a:prstGeom>
        </p:spPr>
      </p:pic>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l="13031" t="74368" r="14206"/>
          <a:stretch/>
        </p:blipFill>
        <p:spPr>
          <a:xfrm>
            <a:off x="4676922" y="4624015"/>
            <a:ext cx="4431582" cy="1662360"/>
          </a:xfrm>
          <a:prstGeom prst="rect">
            <a:avLst/>
          </a:prstGeom>
        </p:spPr>
      </p:pic>
      <p:sp>
        <p:nvSpPr>
          <p:cNvPr id="12" name="テキスト ボックス 11"/>
          <p:cNvSpPr txBox="1"/>
          <p:nvPr/>
        </p:nvSpPr>
        <p:spPr>
          <a:xfrm>
            <a:off x="1009149" y="5135"/>
            <a:ext cx="7144713" cy="615553"/>
          </a:xfrm>
          <a:prstGeom prst="rect">
            <a:avLst/>
          </a:prstGeom>
          <a:noFill/>
        </p:spPr>
        <p:txBody>
          <a:bodyPr wrap="none" rtlCol="0">
            <a:spAutoFit/>
          </a:bodyPr>
          <a:lstStyle/>
          <a:p>
            <a:pPr algn="ctr"/>
            <a:r>
              <a:rPr lang="en-US" altLang="ja-JP" sz="3400" b="1" dirty="0">
                <a:solidFill>
                  <a:schemeClr val="tx2"/>
                </a:solidFill>
              </a:rPr>
              <a:t>CYP probe drugs and their metabolites</a:t>
            </a:r>
            <a:endParaRPr kumimoji="1" lang="ja-JP" altLang="en-US" sz="3400" b="1" dirty="0">
              <a:solidFill>
                <a:schemeClr val="tx2"/>
              </a:solidFill>
            </a:endParaRPr>
          </a:p>
        </p:txBody>
      </p:sp>
      <p:sp>
        <p:nvSpPr>
          <p:cNvPr id="13" name="正方形/長方形 12"/>
          <p:cNvSpPr/>
          <p:nvPr/>
        </p:nvSpPr>
        <p:spPr>
          <a:xfrm>
            <a:off x="72496" y="573013"/>
            <a:ext cx="8964000" cy="7200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a:latin typeface="Arial" pitchFamily="34" charset="0"/>
            </a:endParaRPr>
          </a:p>
        </p:txBody>
      </p:sp>
      <p:sp>
        <p:nvSpPr>
          <p:cNvPr id="14" name="テキスト ボックス 13"/>
          <p:cNvSpPr txBox="1"/>
          <p:nvPr/>
        </p:nvSpPr>
        <p:spPr>
          <a:xfrm>
            <a:off x="26568" y="774532"/>
            <a:ext cx="1366080" cy="461665"/>
          </a:xfrm>
          <a:prstGeom prst="rect">
            <a:avLst/>
          </a:prstGeom>
          <a:noFill/>
        </p:spPr>
        <p:txBody>
          <a:bodyPr wrap="none" rtlCol="0">
            <a:spAutoFit/>
          </a:bodyPr>
          <a:lstStyle/>
          <a:p>
            <a:r>
              <a:rPr lang="en-US" altLang="ja-JP" sz="2400" dirty="0" smtClean="0">
                <a:solidFill>
                  <a:srgbClr val="FF0000"/>
                </a:solidFill>
                <a:latin typeface="Arial" panose="020B0604020202020204" pitchFamily="34" charset="0"/>
                <a:ea typeface="ＭＳ Ｐゴシック" panose="020B0600070205080204" pitchFamily="50" charset="-128"/>
              </a:rPr>
              <a:t>CYP1A2</a:t>
            </a:r>
            <a:endParaRPr lang="en-US" altLang="ja-JP" sz="2400" dirty="0">
              <a:solidFill>
                <a:srgbClr val="FF0000"/>
              </a:solidFill>
              <a:latin typeface="Arial" panose="020B0604020202020204" pitchFamily="34" charset="0"/>
              <a:ea typeface="ＭＳ Ｐゴシック" panose="020B0600070205080204" pitchFamily="50" charset="-128"/>
            </a:endParaRPr>
          </a:p>
        </p:txBody>
      </p:sp>
      <p:sp>
        <p:nvSpPr>
          <p:cNvPr id="15" name="テキスト ボックス 14"/>
          <p:cNvSpPr txBox="1"/>
          <p:nvPr/>
        </p:nvSpPr>
        <p:spPr>
          <a:xfrm>
            <a:off x="0" y="2984500"/>
            <a:ext cx="1555234" cy="461665"/>
          </a:xfrm>
          <a:prstGeom prst="rect">
            <a:avLst/>
          </a:prstGeom>
          <a:noFill/>
        </p:spPr>
        <p:txBody>
          <a:bodyPr wrap="none" rtlCol="0">
            <a:spAutoFit/>
          </a:bodyPr>
          <a:lstStyle/>
          <a:p>
            <a:r>
              <a:rPr lang="en-US" altLang="ja-JP" sz="2400" dirty="0" smtClean="0">
                <a:solidFill>
                  <a:srgbClr val="0070C0"/>
                </a:solidFill>
                <a:latin typeface="Arial" panose="020B0604020202020204" pitchFamily="34" charset="0"/>
                <a:ea typeface="ＭＳ Ｐゴシック" panose="020B0600070205080204" pitchFamily="50" charset="-128"/>
              </a:rPr>
              <a:t>CYP2C19</a:t>
            </a:r>
            <a:endParaRPr lang="en-US" altLang="ja-JP" sz="2400" dirty="0">
              <a:solidFill>
                <a:srgbClr val="0070C0"/>
              </a:solidFill>
              <a:latin typeface="Arial" panose="020B0604020202020204" pitchFamily="34" charset="0"/>
              <a:ea typeface="ＭＳ Ｐゴシック" panose="020B0600070205080204" pitchFamily="50" charset="-128"/>
            </a:endParaRPr>
          </a:p>
        </p:txBody>
      </p:sp>
      <p:sp>
        <p:nvSpPr>
          <p:cNvPr id="16" name="テキスト ボックス 15"/>
          <p:cNvSpPr txBox="1"/>
          <p:nvPr/>
        </p:nvSpPr>
        <p:spPr>
          <a:xfrm>
            <a:off x="28351" y="4365104"/>
            <a:ext cx="1383712" cy="461665"/>
          </a:xfrm>
          <a:prstGeom prst="rect">
            <a:avLst/>
          </a:prstGeom>
          <a:noFill/>
        </p:spPr>
        <p:txBody>
          <a:bodyPr wrap="none" rtlCol="0">
            <a:spAutoFit/>
          </a:bodyPr>
          <a:lstStyle/>
          <a:p>
            <a:r>
              <a:rPr lang="en-US" altLang="ja-JP" sz="2400" dirty="0" smtClean="0">
                <a:solidFill>
                  <a:srgbClr val="7030A0"/>
                </a:solidFill>
                <a:latin typeface="Arial" panose="020B0604020202020204" pitchFamily="34" charset="0"/>
                <a:ea typeface="ＭＳ Ｐゴシック" panose="020B0600070205080204" pitchFamily="50" charset="-128"/>
              </a:rPr>
              <a:t>CYP2D6</a:t>
            </a:r>
            <a:endParaRPr lang="en-US" altLang="ja-JP" sz="2400" dirty="0">
              <a:solidFill>
                <a:srgbClr val="7030A0"/>
              </a:solidFill>
              <a:latin typeface="Arial" panose="020B0604020202020204" pitchFamily="34" charset="0"/>
              <a:ea typeface="ＭＳ Ｐゴシック" panose="020B0600070205080204" pitchFamily="50" charset="-128"/>
            </a:endParaRPr>
          </a:p>
        </p:txBody>
      </p:sp>
      <p:sp>
        <p:nvSpPr>
          <p:cNvPr id="17" name="テキスト ボックス 16"/>
          <p:cNvSpPr txBox="1"/>
          <p:nvPr/>
        </p:nvSpPr>
        <p:spPr>
          <a:xfrm>
            <a:off x="4644890" y="4293096"/>
            <a:ext cx="1366080" cy="461665"/>
          </a:xfrm>
          <a:prstGeom prst="rect">
            <a:avLst/>
          </a:prstGeom>
          <a:noFill/>
        </p:spPr>
        <p:txBody>
          <a:bodyPr wrap="none" rtlCol="0">
            <a:spAutoFit/>
          </a:bodyPr>
          <a:lstStyle/>
          <a:p>
            <a:r>
              <a:rPr lang="en-US" altLang="ja-JP" sz="2400" dirty="0" smtClean="0">
                <a:solidFill>
                  <a:srgbClr val="00B050"/>
                </a:solidFill>
                <a:latin typeface="Arial" panose="020B0604020202020204" pitchFamily="34" charset="0"/>
                <a:ea typeface="ＭＳ Ｐゴシック" panose="020B0600070205080204" pitchFamily="50" charset="-128"/>
              </a:rPr>
              <a:t>CYP3A4</a:t>
            </a:r>
            <a:endParaRPr lang="en-US" altLang="ja-JP" sz="2400" dirty="0">
              <a:solidFill>
                <a:srgbClr val="00B050"/>
              </a:solidFill>
              <a:latin typeface="Arial" panose="020B0604020202020204" pitchFamily="34" charset="0"/>
              <a:ea typeface="ＭＳ Ｐゴシック" panose="020B0600070205080204" pitchFamily="50" charset="-128"/>
            </a:endParaRPr>
          </a:p>
        </p:txBody>
      </p:sp>
      <p:sp>
        <p:nvSpPr>
          <p:cNvPr id="18" name="テキスト ボックス 17"/>
          <p:cNvSpPr txBox="1"/>
          <p:nvPr/>
        </p:nvSpPr>
        <p:spPr>
          <a:xfrm>
            <a:off x="3906715" y="776346"/>
            <a:ext cx="1383712" cy="461665"/>
          </a:xfrm>
          <a:prstGeom prst="rect">
            <a:avLst/>
          </a:prstGeom>
          <a:noFill/>
        </p:spPr>
        <p:txBody>
          <a:bodyPr wrap="none" rtlCol="0">
            <a:spAutoFit/>
          </a:bodyPr>
          <a:lstStyle/>
          <a:p>
            <a:r>
              <a:rPr lang="en-US" altLang="ja-JP" sz="2400" dirty="0" smtClean="0">
                <a:solidFill>
                  <a:srgbClr val="0070C0"/>
                </a:solidFill>
                <a:latin typeface="Arial" panose="020B0604020202020204" pitchFamily="34" charset="0"/>
                <a:ea typeface="ＭＳ Ｐゴシック" panose="020B0600070205080204" pitchFamily="50" charset="-128"/>
              </a:rPr>
              <a:t>CYP2C9</a:t>
            </a:r>
            <a:endParaRPr lang="en-US" altLang="ja-JP" sz="2400" dirty="0">
              <a:solidFill>
                <a:srgbClr val="0070C0"/>
              </a:solidFill>
              <a:latin typeface="Arial" panose="020B0604020202020204" pitchFamily="34" charset="0"/>
              <a:ea typeface="ＭＳ Ｐゴシック" panose="020B0600070205080204" pitchFamily="50" charset="-128"/>
            </a:endParaRPr>
          </a:p>
        </p:txBody>
      </p:sp>
      <p:sp>
        <p:nvSpPr>
          <p:cNvPr id="19" name="テキスト ボックス 18"/>
          <p:cNvSpPr txBox="1"/>
          <p:nvPr/>
        </p:nvSpPr>
        <p:spPr>
          <a:xfrm>
            <a:off x="499915" y="2132856"/>
            <a:ext cx="988412" cy="369332"/>
          </a:xfrm>
          <a:prstGeom prst="rect">
            <a:avLst/>
          </a:prstGeom>
          <a:noFill/>
        </p:spPr>
        <p:txBody>
          <a:bodyPr wrap="none" rtlCol="0">
            <a:spAutoFit/>
          </a:bodyPr>
          <a:lstStyle/>
          <a:p>
            <a:r>
              <a:rPr lang="en-US" altLang="ja-JP" dirty="0">
                <a:latin typeface="Arial" panose="020B0604020202020204" pitchFamily="34" charset="0"/>
              </a:rPr>
              <a:t>caffeine</a:t>
            </a:r>
            <a:endParaRPr lang="en-US" altLang="ja-JP" dirty="0">
              <a:latin typeface="Arial" panose="020B0604020202020204" pitchFamily="34" charset="0"/>
              <a:ea typeface="ＭＳ Ｐゴシック" panose="020B0600070205080204" pitchFamily="50" charset="-128"/>
            </a:endParaRPr>
          </a:p>
        </p:txBody>
      </p:sp>
      <p:sp>
        <p:nvSpPr>
          <p:cNvPr id="20" name="テキスト ボックス 19"/>
          <p:cNvSpPr txBox="1"/>
          <p:nvPr/>
        </p:nvSpPr>
        <p:spPr>
          <a:xfrm>
            <a:off x="2117532" y="2132856"/>
            <a:ext cx="1518364" cy="369332"/>
          </a:xfrm>
          <a:prstGeom prst="rect">
            <a:avLst/>
          </a:prstGeom>
          <a:noFill/>
        </p:spPr>
        <p:txBody>
          <a:bodyPr wrap="none" rtlCol="0">
            <a:spAutoFit/>
          </a:bodyPr>
          <a:lstStyle/>
          <a:p>
            <a:r>
              <a:rPr lang="en-US" altLang="ja-JP" dirty="0" err="1">
                <a:latin typeface="Arial" panose="020B0604020202020204" pitchFamily="34" charset="0"/>
              </a:rPr>
              <a:t>paraxanthine</a:t>
            </a:r>
            <a:endParaRPr lang="en-US" altLang="ja-JP" dirty="0">
              <a:latin typeface="Arial" panose="020B0604020202020204" pitchFamily="34" charset="0"/>
              <a:ea typeface="ＭＳ Ｐゴシック" panose="020B0600070205080204" pitchFamily="50" charset="-128"/>
            </a:endParaRPr>
          </a:p>
        </p:txBody>
      </p:sp>
      <p:sp>
        <p:nvSpPr>
          <p:cNvPr id="21" name="テキスト ボックス 20"/>
          <p:cNvSpPr txBox="1"/>
          <p:nvPr/>
        </p:nvSpPr>
        <p:spPr>
          <a:xfrm>
            <a:off x="4796221" y="2315370"/>
            <a:ext cx="1005403" cy="369332"/>
          </a:xfrm>
          <a:prstGeom prst="rect">
            <a:avLst/>
          </a:prstGeom>
          <a:noFill/>
        </p:spPr>
        <p:txBody>
          <a:bodyPr wrap="none" rtlCol="0">
            <a:spAutoFit/>
          </a:bodyPr>
          <a:lstStyle/>
          <a:p>
            <a:r>
              <a:rPr lang="en-US" altLang="ja-JP" dirty="0">
                <a:latin typeface="Arial" panose="020B0604020202020204" pitchFamily="34" charset="0"/>
              </a:rPr>
              <a:t>losartan</a:t>
            </a:r>
            <a:endParaRPr lang="en-US" altLang="ja-JP" dirty="0">
              <a:latin typeface="Arial" panose="020B0604020202020204" pitchFamily="34" charset="0"/>
              <a:ea typeface="ＭＳ Ｐゴシック" panose="020B0600070205080204" pitchFamily="50" charset="-128"/>
            </a:endParaRPr>
          </a:p>
        </p:txBody>
      </p:sp>
      <p:sp>
        <p:nvSpPr>
          <p:cNvPr id="22" name="テキスト ボックス 21"/>
          <p:cNvSpPr txBox="1"/>
          <p:nvPr/>
        </p:nvSpPr>
        <p:spPr>
          <a:xfrm>
            <a:off x="6568495" y="2297909"/>
            <a:ext cx="2582758" cy="553998"/>
          </a:xfrm>
          <a:prstGeom prst="rect">
            <a:avLst/>
          </a:prstGeom>
          <a:noFill/>
        </p:spPr>
        <p:txBody>
          <a:bodyPr wrap="none" rtlCol="0">
            <a:spAutoFit/>
          </a:bodyPr>
          <a:lstStyle/>
          <a:p>
            <a:pPr algn="ctr">
              <a:lnSpc>
                <a:spcPts val="1800"/>
              </a:lnSpc>
            </a:pPr>
            <a:r>
              <a:rPr lang="en-US" altLang="ja-JP" dirty="0">
                <a:latin typeface="Arial" panose="020B0604020202020204" pitchFamily="34" charset="0"/>
              </a:rPr>
              <a:t>losartan carboxylic </a:t>
            </a:r>
            <a:r>
              <a:rPr lang="en-US" altLang="ja-JP" dirty="0" smtClean="0">
                <a:latin typeface="Arial" panose="020B0604020202020204" pitchFamily="34" charset="0"/>
              </a:rPr>
              <a:t>acid</a:t>
            </a:r>
          </a:p>
          <a:p>
            <a:pPr algn="ctr">
              <a:lnSpc>
                <a:spcPts val="1800"/>
              </a:lnSpc>
            </a:pPr>
            <a:r>
              <a:rPr lang="en-US" altLang="ja-JP" dirty="0" smtClean="0">
                <a:latin typeface="Arial" panose="020B0604020202020204" pitchFamily="34" charset="0"/>
              </a:rPr>
              <a:t>(</a:t>
            </a:r>
            <a:r>
              <a:rPr lang="en-US" altLang="ja-JP" dirty="0">
                <a:latin typeface="Arial" panose="020B0604020202020204" pitchFamily="34" charset="0"/>
              </a:rPr>
              <a:t>E3174)</a:t>
            </a:r>
            <a:endParaRPr lang="en-US" altLang="ja-JP" dirty="0">
              <a:latin typeface="Arial" panose="020B0604020202020204" pitchFamily="34" charset="0"/>
              <a:ea typeface="ＭＳ Ｐゴシック" panose="020B0600070205080204" pitchFamily="50" charset="-128"/>
            </a:endParaRPr>
          </a:p>
        </p:txBody>
      </p:sp>
      <p:sp>
        <p:nvSpPr>
          <p:cNvPr id="23" name="テキスト ボックス 22"/>
          <p:cNvSpPr txBox="1"/>
          <p:nvPr/>
        </p:nvSpPr>
        <p:spPr>
          <a:xfrm>
            <a:off x="2522335" y="3848784"/>
            <a:ext cx="1390124" cy="369332"/>
          </a:xfrm>
          <a:prstGeom prst="rect">
            <a:avLst/>
          </a:prstGeom>
          <a:noFill/>
        </p:spPr>
        <p:txBody>
          <a:bodyPr wrap="none" rtlCol="0">
            <a:spAutoFit/>
          </a:bodyPr>
          <a:lstStyle/>
          <a:p>
            <a:r>
              <a:rPr lang="en-US" altLang="ja-JP" dirty="0">
                <a:latin typeface="Arial" panose="020B0604020202020204" pitchFamily="34" charset="0"/>
              </a:rPr>
              <a:t>omeprazole</a:t>
            </a:r>
            <a:endParaRPr lang="en-US" altLang="ja-JP" dirty="0">
              <a:latin typeface="Arial" panose="020B0604020202020204" pitchFamily="34" charset="0"/>
              <a:ea typeface="ＭＳ Ｐゴシック" panose="020B0600070205080204" pitchFamily="50" charset="-128"/>
            </a:endParaRPr>
          </a:p>
        </p:txBody>
      </p:sp>
      <p:sp>
        <p:nvSpPr>
          <p:cNvPr id="24" name="テキスト ボックス 23"/>
          <p:cNvSpPr txBox="1"/>
          <p:nvPr/>
        </p:nvSpPr>
        <p:spPr>
          <a:xfrm>
            <a:off x="5290427" y="3834959"/>
            <a:ext cx="2403222" cy="369332"/>
          </a:xfrm>
          <a:prstGeom prst="rect">
            <a:avLst/>
          </a:prstGeom>
          <a:noFill/>
        </p:spPr>
        <p:txBody>
          <a:bodyPr wrap="none" rtlCol="0">
            <a:spAutoFit/>
          </a:bodyPr>
          <a:lstStyle/>
          <a:p>
            <a:r>
              <a:rPr lang="en-US" altLang="ja-JP" dirty="0">
                <a:latin typeface="Arial" panose="020B0604020202020204" pitchFamily="34" charset="0"/>
              </a:rPr>
              <a:t>5-hydroxyomeprazole</a:t>
            </a:r>
            <a:endParaRPr lang="en-US" altLang="ja-JP" dirty="0">
              <a:latin typeface="Arial" panose="020B0604020202020204" pitchFamily="34" charset="0"/>
              <a:ea typeface="ＭＳ Ｐゴシック" panose="020B0600070205080204" pitchFamily="50" charset="-128"/>
            </a:endParaRPr>
          </a:p>
        </p:txBody>
      </p:sp>
      <p:sp>
        <p:nvSpPr>
          <p:cNvPr id="25" name="テキスト ボックス 24"/>
          <p:cNvSpPr txBox="1"/>
          <p:nvPr/>
        </p:nvSpPr>
        <p:spPr>
          <a:xfrm>
            <a:off x="323528" y="6006730"/>
            <a:ext cx="2056973" cy="369332"/>
          </a:xfrm>
          <a:prstGeom prst="rect">
            <a:avLst/>
          </a:prstGeom>
          <a:noFill/>
        </p:spPr>
        <p:txBody>
          <a:bodyPr wrap="none" rtlCol="0">
            <a:spAutoFit/>
          </a:bodyPr>
          <a:lstStyle/>
          <a:p>
            <a:r>
              <a:rPr lang="en-US" altLang="ja-JP" dirty="0">
                <a:latin typeface="Arial" panose="020B0604020202020204" pitchFamily="34" charset="0"/>
              </a:rPr>
              <a:t>dextromethorphan</a:t>
            </a:r>
            <a:endParaRPr lang="en-US" altLang="ja-JP" dirty="0">
              <a:latin typeface="Arial" panose="020B0604020202020204" pitchFamily="34" charset="0"/>
              <a:ea typeface="ＭＳ Ｐゴシック" panose="020B0600070205080204" pitchFamily="50" charset="-128"/>
            </a:endParaRPr>
          </a:p>
        </p:txBody>
      </p:sp>
      <p:sp>
        <p:nvSpPr>
          <p:cNvPr id="26" name="テキスト ボックス 25"/>
          <p:cNvSpPr txBox="1"/>
          <p:nvPr/>
        </p:nvSpPr>
        <p:spPr>
          <a:xfrm>
            <a:off x="2928010" y="6003013"/>
            <a:ext cx="1415772" cy="369332"/>
          </a:xfrm>
          <a:prstGeom prst="rect">
            <a:avLst/>
          </a:prstGeom>
          <a:noFill/>
        </p:spPr>
        <p:txBody>
          <a:bodyPr wrap="none" rtlCol="0">
            <a:spAutoFit/>
          </a:bodyPr>
          <a:lstStyle/>
          <a:p>
            <a:r>
              <a:rPr lang="en-US" altLang="ja-JP" dirty="0" err="1">
                <a:latin typeface="Arial" panose="020B0604020202020204" pitchFamily="34" charset="0"/>
              </a:rPr>
              <a:t>dextrorphan</a:t>
            </a:r>
            <a:endParaRPr lang="en-US" altLang="ja-JP" dirty="0">
              <a:latin typeface="Arial" panose="020B0604020202020204" pitchFamily="34" charset="0"/>
              <a:ea typeface="ＭＳ Ｐゴシック" panose="020B0600070205080204" pitchFamily="50" charset="-128"/>
            </a:endParaRPr>
          </a:p>
        </p:txBody>
      </p:sp>
      <p:sp>
        <p:nvSpPr>
          <p:cNvPr id="27" name="テキスト ボックス 26"/>
          <p:cNvSpPr txBox="1"/>
          <p:nvPr/>
        </p:nvSpPr>
        <p:spPr>
          <a:xfrm>
            <a:off x="5298922" y="6311937"/>
            <a:ext cx="1300356" cy="369332"/>
          </a:xfrm>
          <a:prstGeom prst="rect">
            <a:avLst/>
          </a:prstGeom>
          <a:noFill/>
        </p:spPr>
        <p:txBody>
          <a:bodyPr wrap="none" rtlCol="0">
            <a:spAutoFit/>
          </a:bodyPr>
          <a:lstStyle/>
          <a:p>
            <a:r>
              <a:rPr lang="en-US" altLang="ja-JP" dirty="0">
                <a:latin typeface="Arial" panose="020B0604020202020204" pitchFamily="34" charset="0"/>
              </a:rPr>
              <a:t>midazolam</a:t>
            </a:r>
            <a:endParaRPr lang="en-US" altLang="ja-JP" dirty="0">
              <a:latin typeface="Arial" panose="020B0604020202020204" pitchFamily="34" charset="0"/>
              <a:ea typeface="ＭＳ Ｐゴシック" panose="020B0600070205080204" pitchFamily="50" charset="-128"/>
            </a:endParaRPr>
          </a:p>
        </p:txBody>
      </p:sp>
      <p:sp>
        <p:nvSpPr>
          <p:cNvPr id="28" name="テキスト ボックス 27"/>
          <p:cNvSpPr txBox="1"/>
          <p:nvPr/>
        </p:nvSpPr>
        <p:spPr>
          <a:xfrm>
            <a:off x="6763715" y="6307157"/>
            <a:ext cx="2356735" cy="369332"/>
          </a:xfrm>
          <a:prstGeom prst="rect">
            <a:avLst/>
          </a:prstGeom>
          <a:noFill/>
        </p:spPr>
        <p:txBody>
          <a:bodyPr wrap="none" rtlCol="0">
            <a:spAutoFit/>
          </a:bodyPr>
          <a:lstStyle/>
          <a:p>
            <a:r>
              <a:rPr lang="en-US" altLang="ja-JP" dirty="0">
                <a:latin typeface="Arial" panose="020B0604020202020204" pitchFamily="34" charset="0"/>
              </a:rPr>
              <a:t>1'-hydroxymidazolam</a:t>
            </a:r>
            <a:endParaRPr lang="en-US" altLang="ja-JP" dirty="0">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1582051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21820" y="980728"/>
            <a:ext cx="3074881" cy="461665"/>
          </a:xfrm>
          <a:prstGeom prst="rect">
            <a:avLst/>
          </a:prstGeom>
        </p:spPr>
        <p:txBody>
          <a:bodyPr wrap="none">
            <a:spAutoFit/>
          </a:bodyPr>
          <a:lstStyle/>
          <a:p>
            <a:r>
              <a:rPr lang="en-US" altLang="ja-JP" sz="2400" b="1" dirty="0">
                <a:solidFill>
                  <a:srgbClr val="002060"/>
                </a:solidFill>
                <a:latin typeface="Arial" panose="020B0604020202020204" pitchFamily="34" charset="0"/>
                <a:cs typeface="Arial" panose="020B0604020202020204" pitchFamily="34" charset="0"/>
              </a:rPr>
              <a:t>Sample Preparation</a:t>
            </a:r>
            <a:endParaRPr lang="ja-JP" altLang="en-US" sz="2400" b="1" dirty="0">
              <a:solidFill>
                <a:srgbClr val="002060"/>
              </a:solidFill>
              <a:latin typeface="Arial" panose="020B0604020202020204" pitchFamily="34" charset="0"/>
              <a:cs typeface="Arial" panose="020B0604020202020204" pitchFamily="34" charset="0"/>
            </a:endParaRPr>
          </a:p>
        </p:txBody>
      </p:sp>
      <p:sp>
        <p:nvSpPr>
          <p:cNvPr id="23" name="正方形/長方形 22"/>
          <p:cNvSpPr/>
          <p:nvPr/>
        </p:nvSpPr>
        <p:spPr>
          <a:xfrm>
            <a:off x="3779912" y="975932"/>
            <a:ext cx="4118435" cy="461665"/>
          </a:xfrm>
          <a:prstGeom prst="rect">
            <a:avLst/>
          </a:prstGeom>
        </p:spPr>
        <p:txBody>
          <a:bodyPr wrap="none">
            <a:spAutoFit/>
          </a:bodyPr>
          <a:lstStyle/>
          <a:p>
            <a:r>
              <a:rPr lang="en-US" altLang="ja-JP" sz="2400" b="1" dirty="0">
                <a:solidFill>
                  <a:srgbClr val="002060"/>
                </a:solidFill>
                <a:latin typeface="Arial" panose="020B0604020202020204" pitchFamily="34" charset="0"/>
                <a:cs typeface="Arial" panose="020B0604020202020204" pitchFamily="34" charset="0"/>
              </a:rPr>
              <a:t>LC-MS/MS </a:t>
            </a:r>
            <a:r>
              <a:rPr lang="en-US" altLang="ja-JP" sz="2400" b="1" dirty="0" smtClean="0">
                <a:solidFill>
                  <a:srgbClr val="002060"/>
                </a:solidFill>
                <a:latin typeface="Arial" panose="020B0604020202020204" pitchFamily="34" charset="0"/>
                <a:cs typeface="Arial" panose="020B0604020202020204" pitchFamily="34" charset="0"/>
              </a:rPr>
              <a:t>chromatograms</a:t>
            </a:r>
            <a:endParaRPr lang="ja-JP" altLang="en-US" sz="2400" b="1" dirty="0">
              <a:solidFill>
                <a:srgbClr val="002060"/>
              </a:solidFill>
              <a:latin typeface="Arial" panose="020B0604020202020204" pitchFamily="34" charset="0"/>
              <a:cs typeface="Arial" panose="020B0604020202020204" pitchFamily="34" charset="0"/>
            </a:endParaRPr>
          </a:p>
        </p:txBody>
      </p:sp>
      <p:sp>
        <p:nvSpPr>
          <p:cNvPr id="8" name="正方形/長方形 7"/>
          <p:cNvSpPr/>
          <p:nvPr/>
        </p:nvSpPr>
        <p:spPr>
          <a:xfrm>
            <a:off x="3234381" y="5714647"/>
            <a:ext cx="5834635" cy="830997"/>
          </a:xfrm>
          <a:prstGeom prst="rect">
            <a:avLst/>
          </a:prstGeom>
        </p:spPr>
        <p:txBody>
          <a:bodyPr wrap="square">
            <a:spAutoFit/>
          </a:bodyPr>
          <a:lstStyle/>
          <a:p>
            <a:r>
              <a:rPr lang="en-US" altLang="ja-JP" sz="1600" dirty="0" smtClean="0"/>
              <a:t>1: Caffeine, 3: losartan, 5: omeprazole, 7: dextromethorphan, </a:t>
            </a:r>
          </a:p>
          <a:p>
            <a:r>
              <a:rPr lang="en-US" altLang="ja-JP" sz="1600" dirty="0" smtClean="0"/>
              <a:t>9: midazolam, and their metabolites 2: </a:t>
            </a:r>
            <a:r>
              <a:rPr lang="en-US" altLang="ja-JP" sz="1600" dirty="0" err="1" smtClean="0"/>
              <a:t>paraxanthine</a:t>
            </a:r>
            <a:r>
              <a:rPr lang="en-US" altLang="ja-JP" sz="1600" dirty="0" smtClean="0"/>
              <a:t>, 4: E3174, </a:t>
            </a:r>
          </a:p>
          <a:p>
            <a:r>
              <a:rPr lang="en-US" altLang="ja-JP" sz="1600" dirty="0" smtClean="0"/>
              <a:t>6: 5-hydroxyomeprazole, 8: </a:t>
            </a:r>
            <a:r>
              <a:rPr lang="en-US" altLang="ja-JP" sz="1600" dirty="0" err="1" smtClean="0"/>
              <a:t>dextrorphan</a:t>
            </a:r>
            <a:r>
              <a:rPr lang="en-US" altLang="ja-JP" sz="1600" dirty="0" smtClean="0"/>
              <a:t>, 10: 1</a:t>
            </a:r>
            <a:r>
              <a:rPr lang="ja-JP" altLang="ja-JP" sz="1600" dirty="0" smtClean="0"/>
              <a:t>′</a:t>
            </a:r>
            <a:r>
              <a:rPr lang="en-US" altLang="ja-JP" sz="1600" dirty="0" smtClean="0"/>
              <a:t>-</a:t>
            </a:r>
            <a:r>
              <a:rPr lang="en-US" altLang="ja-JP" sz="1600" dirty="0" err="1" smtClean="0"/>
              <a:t>hydroxymidazolam</a:t>
            </a:r>
            <a:r>
              <a:rPr lang="en-US" altLang="ja-JP" sz="1600" dirty="0" smtClean="0"/>
              <a:t>.</a:t>
            </a:r>
            <a:endParaRPr lang="ja-JP" altLang="en-US" sz="1600" dirty="0"/>
          </a:p>
        </p:txBody>
      </p:sp>
      <p:grpSp>
        <p:nvGrpSpPr>
          <p:cNvPr id="9" name="グループ化 8"/>
          <p:cNvGrpSpPr/>
          <p:nvPr/>
        </p:nvGrpSpPr>
        <p:grpSpPr>
          <a:xfrm>
            <a:off x="3802952" y="1772816"/>
            <a:ext cx="5737600" cy="3478176"/>
            <a:chOff x="3658936" y="2093775"/>
            <a:chExt cx="5737600" cy="3478176"/>
          </a:xfrm>
        </p:grpSpPr>
        <p:pic>
          <p:nvPicPr>
            <p:cNvPr id="4" name="図 3"/>
            <p:cNvPicPr>
              <a:picLocks noChangeAspect="1"/>
            </p:cNvPicPr>
            <p:nvPr/>
          </p:nvPicPr>
          <p:blipFill rotWithShape="1">
            <a:blip r:embed="rId3"/>
            <a:srcRect l="4840"/>
            <a:stretch/>
          </p:blipFill>
          <p:spPr>
            <a:xfrm>
              <a:off x="3658936" y="2093775"/>
              <a:ext cx="5233544" cy="3312000"/>
            </a:xfrm>
            <a:prstGeom prst="rect">
              <a:avLst/>
            </a:prstGeom>
          </p:spPr>
        </p:pic>
        <p:sp>
          <p:nvSpPr>
            <p:cNvPr id="7" name="テキスト ボックス 6"/>
            <p:cNvSpPr txBox="1"/>
            <p:nvPr/>
          </p:nvSpPr>
          <p:spPr>
            <a:xfrm>
              <a:off x="5305433" y="3817702"/>
              <a:ext cx="360040" cy="400110"/>
            </a:xfrm>
            <a:prstGeom prst="rect">
              <a:avLst/>
            </a:prstGeom>
            <a:noFill/>
          </p:spPr>
          <p:txBody>
            <a:bodyPr wrap="square" rtlCol="0">
              <a:spAutoFit/>
            </a:bodyPr>
            <a:lstStyle/>
            <a:p>
              <a:r>
                <a:rPr kumimoji="1" lang="en-US" altLang="ja-JP" sz="2000" dirty="0" smtClean="0">
                  <a:latin typeface="Arial" panose="020B0604020202020204" pitchFamily="34" charset="0"/>
                  <a:cs typeface="Arial" panose="020B0604020202020204" pitchFamily="34" charset="0"/>
                </a:rPr>
                <a:t>1</a:t>
              </a:r>
              <a:endParaRPr kumimoji="1" lang="ja-JP" altLang="en-US" sz="2000" dirty="0">
                <a:latin typeface="Arial" panose="020B0604020202020204" pitchFamily="34" charset="0"/>
                <a:cs typeface="Arial" panose="020B0604020202020204" pitchFamily="34" charset="0"/>
              </a:endParaRPr>
            </a:p>
          </p:txBody>
        </p:sp>
        <p:sp>
          <p:nvSpPr>
            <p:cNvPr id="44" name="テキスト ボックス 43"/>
            <p:cNvSpPr txBox="1"/>
            <p:nvPr/>
          </p:nvSpPr>
          <p:spPr>
            <a:xfrm>
              <a:off x="4712284" y="3817702"/>
              <a:ext cx="360040" cy="400110"/>
            </a:xfrm>
            <a:prstGeom prst="rect">
              <a:avLst/>
            </a:prstGeom>
            <a:noFill/>
          </p:spPr>
          <p:txBody>
            <a:bodyPr wrap="square" rtlCol="0">
              <a:spAutoFit/>
            </a:bodyPr>
            <a:lstStyle/>
            <a:p>
              <a:r>
                <a:rPr lang="en-US" altLang="ja-JP" sz="2000" dirty="0">
                  <a:latin typeface="Arial" panose="020B0604020202020204" pitchFamily="34" charset="0"/>
                  <a:cs typeface="Arial" panose="020B0604020202020204" pitchFamily="34" charset="0"/>
                </a:rPr>
                <a:t>2</a:t>
              </a:r>
              <a:endParaRPr kumimoji="1" lang="ja-JP" altLang="en-US" sz="2000" dirty="0">
                <a:latin typeface="Arial" panose="020B0604020202020204" pitchFamily="34" charset="0"/>
                <a:cs typeface="Arial" panose="020B0604020202020204" pitchFamily="34" charset="0"/>
              </a:endParaRPr>
            </a:p>
          </p:txBody>
        </p:sp>
        <p:sp>
          <p:nvSpPr>
            <p:cNvPr id="45" name="テキスト ボックス 44"/>
            <p:cNvSpPr txBox="1"/>
            <p:nvPr/>
          </p:nvSpPr>
          <p:spPr>
            <a:xfrm>
              <a:off x="7762645" y="4120249"/>
              <a:ext cx="360040" cy="400110"/>
            </a:xfrm>
            <a:prstGeom prst="rect">
              <a:avLst/>
            </a:prstGeom>
            <a:noFill/>
          </p:spPr>
          <p:txBody>
            <a:bodyPr wrap="square" rtlCol="0">
              <a:spAutoFit/>
            </a:bodyPr>
            <a:lstStyle/>
            <a:p>
              <a:r>
                <a:rPr lang="en-US" altLang="ja-JP" sz="2000" dirty="0">
                  <a:latin typeface="Arial" panose="020B0604020202020204" pitchFamily="34" charset="0"/>
                  <a:cs typeface="Arial" panose="020B0604020202020204" pitchFamily="34" charset="0"/>
                </a:rPr>
                <a:t>3</a:t>
              </a:r>
              <a:endParaRPr kumimoji="1" lang="ja-JP" altLang="en-US" sz="2000" dirty="0">
                <a:latin typeface="Arial" panose="020B0604020202020204" pitchFamily="34" charset="0"/>
                <a:cs typeface="Arial" panose="020B0604020202020204" pitchFamily="34" charset="0"/>
              </a:endParaRPr>
            </a:p>
          </p:txBody>
        </p:sp>
        <p:sp>
          <p:nvSpPr>
            <p:cNvPr id="46" name="テキスト ボックス 45"/>
            <p:cNvSpPr txBox="1"/>
            <p:nvPr/>
          </p:nvSpPr>
          <p:spPr>
            <a:xfrm>
              <a:off x="7740352" y="4901098"/>
              <a:ext cx="360040" cy="400110"/>
            </a:xfrm>
            <a:prstGeom prst="rect">
              <a:avLst/>
            </a:prstGeom>
            <a:noFill/>
          </p:spPr>
          <p:txBody>
            <a:bodyPr wrap="square" rtlCol="0">
              <a:spAutoFit/>
            </a:bodyPr>
            <a:lstStyle/>
            <a:p>
              <a:r>
                <a:rPr lang="en-US" altLang="ja-JP" sz="2000" dirty="0" smtClean="0">
                  <a:latin typeface="Arial" panose="020B0604020202020204" pitchFamily="34" charset="0"/>
                  <a:cs typeface="Arial" panose="020B0604020202020204" pitchFamily="34" charset="0"/>
                </a:rPr>
                <a:t>4</a:t>
              </a:r>
              <a:endParaRPr kumimoji="1" lang="ja-JP" altLang="en-US" sz="2000" dirty="0">
                <a:latin typeface="Arial" panose="020B0604020202020204" pitchFamily="34" charset="0"/>
                <a:cs typeface="Arial" panose="020B0604020202020204" pitchFamily="34" charset="0"/>
              </a:endParaRPr>
            </a:p>
          </p:txBody>
        </p:sp>
        <p:sp>
          <p:nvSpPr>
            <p:cNvPr id="47" name="テキスト ボックス 46"/>
            <p:cNvSpPr txBox="1"/>
            <p:nvPr/>
          </p:nvSpPr>
          <p:spPr>
            <a:xfrm>
              <a:off x="7849649" y="3643094"/>
              <a:ext cx="360040" cy="400110"/>
            </a:xfrm>
            <a:prstGeom prst="rect">
              <a:avLst/>
            </a:prstGeom>
            <a:noFill/>
          </p:spPr>
          <p:txBody>
            <a:bodyPr wrap="square" rtlCol="0">
              <a:spAutoFit/>
            </a:bodyPr>
            <a:lstStyle/>
            <a:p>
              <a:r>
                <a:rPr lang="en-US" altLang="ja-JP" sz="2000" dirty="0">
                  <a:latin typeface="Arial" panose="020B0604020202020204" pitchFamily="34" charset="0"/>
                  <a:cs typeface="Arial" panose="020B0604020202020204" pitchFamily="34" charset="0"/>
                </a:rPr>
                <a:t>5</a:t>
              </a:r>
              <a:endParaRPr kumimoji="1" lang="ja-JP" altLang="en-US" sz="2000" dirty="0">
                <a:latin typeface="Arial" panose="020B0604020202020204" pitchFamily="34" charset="0"/>
                <a:cs typeface="Arial" panose="020B0604020202020204" pitchFamily="34" charset="0"/>
              </a:endParaRPr>
            </a:p>
          </p:txBody>
        </p:sp>
        <p:sp>
          <p:nvSpPr>
            <p:cNvPr id="48" name="テキスト ボックス 47"/>
            <p:cNvSpPr txBox="1"/>
            <p:nvPr/>
          </p:nvSpPr>
          <p:spPr>
            <a:xfrm>
              <a:off x="7615503" y="4461343"/>
              <a:ext cx="360040" cy="400110"/>
            </a:xfrm>
            <a:prstGeom prst="rect">
              <a:avLst/>
            </a:prstGeom>
            <a:noFill/>
          </p:spPr>
          <p:txBody>
            <a:bodyPr wrap="square" rtlCol="0">
              <a:spAutoFit/>
            </a:bodyPr>
            <a:lstStyle/>
            <a:p>
              <a:r>
                <a:rPr lang="en-US" altLang="ja-JP" sz="2000" dirty="0">
                  <a:latin typeface="Arial" panose="020B0604020202020204" pitchFamily="34" charset="0"/>
                  <a:cs typeface="Arial" panose="020B0604020202020204" pitchFamily="34" charset="0"/>
                </a:rPr>
                <a:t>6</a:t>
              </a:r>
              <a:endParaRPr kumimoji="1" lang="ja-JP" altLang="en-US" sz="2000" dirty="0">
                <a:latin typeface="Arial" panose="020B0604020202020204" pitchFamily="34" charset="0"/>
                <a:cs typeface="Arial" panose="020B0604020202020204" pitchFamily="34" charset="0"/>
              </a:endParaRPr>
            </a:p>
          </p:txBody>
        </p:sp>
        <p:sp>
          <p:nvSpPr>
            <p:cNvPr id="49" name="テキスト ボックス 48"/>
            <p:cNvSpPr txBox="1"/>
            <p:nvPr/>
          </p:nvSpPr>
          <p:spPr>
            <a:xfrm>
              <a:off x="8177848" y="3599473"/>
              <a:ext cx="360040" cy="400110"/>
            </a:xfrm>
            <a:prstGeom prst="rect">
              <a:avLst/>
            </a:prstGeom>
            <a:noFill/>
          </p:spPr>
          <p:txBody>
            <a:bodyPr wrap="square" rtlCol="0">
              <a:spAutoFit/>
            </a:bodyPr>
            <a:lstStyle/>
            <a:p>
              <a:r>
                <a:rPr lang="en-US" altLang="ja-JP" sz="2000" dirty="0" smtClean="0">
                  <a:latin typeface="Arial" panose="020B0604020202020204" pitchFamily="34" charset="0"/>
                  <a:cs typeface="Arial" panose="020B0604020202020204" pitchFamily="34" charset="0"/>
                </a:rPr>
                <a:t>7</a:t>
              </a:r>
              <a:endParaRPr kumimoji="1" lang="ja-JP" altLang="en-US" sz="2000" dirty="0">
                <a:latin typeface="Arial" panose="020B0604020202020204" pitchFamily="34" charset="0"/>
                <a:cs typeface="Arial" panose="020B0604020202020204" pitchFamily="34" charset="0"/>
              </a:endParaRPr>
            </a:p>
          </p:txBody>
        </p:sp>
        <p:sp>
          <p:nvSpPr>
            <p:cNvPr id="50" name="テキスト ボックス 49"/>
            <p:cNvSpPr txBox="1"/>
            <p:nvPr/>
          </p:nvSpPr>
          <p:spPr>
            <a:xfrm>
              <a:off x="8386719" y="3946018"/>
              <a:ext cx="360040" cy="400110"/>
            </a:xfrm>
            <a:prstGeom prst="rect">
              <a:avLst/>
            </a:prstGeom>
            <a:noFill/>
          </p:spPr>
          <p:txBody>
            <a:bodyPr wrap="square" rtlCol="0">
              <a:spAutoFit/>
            </a:bodyPr>
            <a:lstStyle/>
            <a:p>
              <a:r>
                <a:rPr lang="en-US" altLang="ja-JP" sz="2000" dirty="0">
                  <a:latin typeface="Arial" panose="020B0604020202020204" pitchFamily="34" charset="0"/>
                  <a:cs typeface="Arial" panose="020B0604020202020204" pitchFamily="34" charset="0"/>
                </a:rPr>
                <a:t>9</a:t>
              </a:r>
              <a:endParaRPr lang="en-US" altLang="ja-JP" sz="2000" dirty="0" smtClean="0">
                <a:latin typeface="Arial" panose="020B0604020202020204" pitchFamily="34" charset="0"/>
                <a:cs typeface="Arial" panose="020B0604020202020204" pitchFamily="34" charset="0"/>
              </a:endParaRPr>
            </a:p>
          </p:txBody>
        </p:sp>
        <p:sp>
          <p:nvSpPr>
            <p:cNvPr id="51" name="テキスト ボックス 50"/>
            <p:cNvSpPr txBox="1"/>
            <p:nvPr/>
          </p:nvSpPr>
          <p:spPr>
            <a:xfrm>
              <a:off x="8019447" y="4024209"/>
              <a:ext cx="470382" cy="400110"/>
            </a:xfrm>
            <a:prstGeom prst="rect">
              <a:avLst/>
            </a:prstGeom>
            <a:noFill/>
          </p:spPr>
          <p:txBody>
            <a:bodyPr wrap="square" rtlCol="0">
              <a:spAutoFit/>
            </a:bodyPr>
            <a:lstStyle/>
            <a:p>
              <a:r>
                <a:rPr lang="en-US" altLang="ja-JP" sz="2000" dirty="0" smtClean="0">
                  <a:latin typeface="Arial" panose="020B0604020202020204" pitchFamily="34" charset="0"/>
                  <a:cs typeface="Arial" panose="020B0604020202020204" pitchFamily="34" charset="0"/>
                </a:rPr>
                <a:t>10</a:t>
              </a:r>
              <a:endParaRPr kumimoji="1" lang="ja-JP" altLang="en-US" sz="2000" dirty="0">
                <a:latin typeface="Arial" panose="020B0604020202020204" pitchFamily="34" charset="0"/>
                <a:cs typeface="Arial" panose="020B0604020202020204" pitchFamily="34" charset="0"/>
              </a:endParaRPr>
            </a:p>
          </p:txBody>
        </p:sp>
        <p:sp>
          <p:nvSpPr>
            <p:cNvPr id="52" name="テキスト ボックス 51"/>
            <p:cNvSpPr txBox="1"/>
            <p:nvPr/>
          </p:nvSpPr>
          <p:spPr>
            <a:xfrm>
              <a:off x="7505161" y="4826418"/>
              <a:ext cx="470382" cy="400110"/>
            </a:xfrm>
            <a:prstGeom prst="rect">
              <a:avLst/>
            </a:prstGeom>
            <a:noFill/>
          </p:spPr>
          <p:txBody>
            <a:bodyPr wrap="square" rtlCol="0">
              <a:spAutoFit/>
            </a:bodyPr>
            <a:lstStyle/>
            <a:p>
              <a:r>
                <a:rPr lang="en-US" altLang="ja-JP" sz="2000" dirty="0">
                  <a:latin typeface="Arial" panose="020B0604020202020204" pitchFamily="34" charset="0"/>
                  <a:cs typeface="Arial" panose="020B0604020202020204" pitchFamily="34" charset="0"/>
                </a:rPr>
                <a:t>8</a:t>
              </a:r>
              <a:endParaRPr kumimoji="1" lang="ja-JP" altLang="en-US" sz="2000" dirty="0">
                <a:latin typeface="Arial" panose="020B0604020202020204" pitchFamily="34" charset="0"/>
                <a:cs typeface="Arial" panose="020B0604020202020204" pitchFamily="34" charset="0"/>
              </a:endParaRPr>
            </a:p>
          </p:txBody>
        </p:sp>
        <p:sp>
          <p:nvSpPr>
            <p:cNvPr id="53" name="テキスト ボックス 52"/>
            <p:cNvSpPr txBox="1"/>
            <p:nvPr/>
          </p:nvSpPr>
          <p:spPr>
            <a:xfrm>
              <a:off x="3923928" y="5233397"/>
              <a:ext cx="5472608" cy="338554"/>
            </a:xfrm>
            <a:prstGeom prst="rect">
              <a:avLst/>
            </a:prstGeom>
            <a:solidFill>
              <a:schemeClr val="bg1"/>
            </a:solidFill>
          </p:spPr>
          <p:txBody>
            <a:bodyPr wrap="square" rtlCol="0">
              <a:spAutoFit/>
            </a:bodyPr>
            <a:lstStyle/>
            <a:p>
              <a:pPr algn="ctr"/>
              <a:r>
                <a:rPr lang="ja-JP" altLang="en-US" sz="1600" dirty="0" smtClean="0">
                  <a:latin typeface="Arial" pitchFamily="34" charset="0"/>
                  <a:cs typeface="Arial" pitchFamily="34" charset="0"/>
                </a:rPr>
                <a:t>      </a:t>
              </a:r>
              <a:r>
                <a:rPr lang="en-US" altLang="ja-JP" sz="1600" dirty="0" smtClean="0">
                  <a:latin typeface="Arial" pitchFamily="34" charset="0"/>
                  <a:cs typeface="Arial" pitchFamily="34" charset="0"/>
                </a:rPr>
                <a:t>4</a:t>
              </a:r>
              <a:r>
                <a:rPr kumimoji="1" lang="en-US" altLang="ja-JP" sz="1600" dirty="0" smtClean="0">
                  <a:latin typeface="Arial" pitchFamily="34" charset="0"/>
                  <a:cs typeface="Arial" pitchFamily="34" charset="0"/>
                </a:rPr>
                <a:t> </a:t>
              </a:r>
              <a:r>
                <a:rPr kumimoji="1" lang="ja-JP" altLang="en-US" sz="1600" dirty="0" smtClean="0">
                  <a:latin typeface="Arial" pitchFamily="34" charset="0"/>
                  <a:cs typeface="Arial" pitchFamily="34" charset="0"/>
                </a:rPr>
                <a:t>     </a:t>
              </a:r>
              <a:r>
                <a:rPr kumimoji="1" lang="en-US" altLang="ja-JP" sz="1600" dirty="0" smtClean="0">
                  <a:latin typeface="Arial" pitchFamily="34" charset="0"/>
                  <a:cs typeface="Arial" pitchFamily="34" charset="0"/>
                </a:rPr>
                <a:t> 5   </a:t>
              </a:r>
              <a:r>
                <a:rPr kumimoji="1" lang="ja-JP" altLang="en-US" sz="1600" dirty="0" smtClean="0">
                  <a:latin typeface="Arial" pitchFamily="34" charset="0"/>
                  <a:cs typeface="Arial" pitchFamily="34" charset="0"/>
                </a:rPr>
                <a:t>   </a:t>
              </a:r>
              <a:r>
                <a:rPr kumimoji="1" lang="en-US" altLang="ja-JP" sz="1600" dirty="0" smtClean="0">
                  <a:latin typeface="Arial" pitchFamily="34" charset="0"/>
                  <a:cs typeface="Arial" pitchFamily="34" charset="0"/>
                </a:rPr>
                <a:t>6      7       8       9      10  </a:t>
              </a:r>
              <a:r>
                <a:rPr kumimoji="1" lang="ja-JP" altLang="en-US" sz="1600" dirty="0" smtClean="0">
                  <a:latin typeface="Arial" pitchFamily="34" charset="0"/>
                  <a:cs typeface="Arial" pitchFamily="34" charset="0"/>
                </a:rPr>
                <a:t>　 </a:t>
              </a:r>
              <a:r>
                <a:rPr kumimoji="1" lang="en-US" altLang="ja-JP" sz="1600" dirty="0" smtClean="0">
                  <a:latin typeface="Arial" pitchFamily="34" charset="0"/>
                  <a:cs typeface="Arial" pitchFamily="34" charset="0"/>
                </a:rPr>
                <a:t> 11     </a:t>
              </a:r>
              <a:r>
                <a:rPr kumimoji="1" lang="ja-JP" altLang="en-US" sz="1600" dirty="0" smtClean="0">
                  <a:latin typeface="Arial" pitchFamily="34" charset="0"/>
                  <a:cs typeface="Arial" pitchFamily="34" charset="0"/>
                </a:rPr>
                <a:t> </a:t>
              </a:r>
              <a:r>
                <a:rPr kumimoji="1" lang="en-US" altLang="ja-JP" sz="1600" dirty="0" smtClean="0">
                  <a:latin typeface="Arial" pitchFamily="34" charset="0"/>
                  <a:cs typeface="Arial" pitchFamily="34" charset="0"/>
                </a:rPr>
                <a:t>12  </a:t>
              </a:r>
              <a:endParaRPr kumimoji="1" lang="ja-JP" altLang="en-US" sz="1600" dirty="0">
                <a:latin typeface="Arial" pitchFamily="34" charset="0"/>
                <a:cs typeface="Arial" pitchFamily="34" charset="0"/>
              </a:endParaRPr>
            </a:p>
          </p:txBody>
        </p:sp>
      </p:grpSp>
      <p:grpSp>
        <p:nvGrpSpPr>
          <p:cNvPr id="54" name="グループ化 53"/>
          <p:cNvGrpSpPr/>
          <p:nvPr/>
        </p:nvGrpSpPr>
        <p:grpSpPr>
          <a:xfrm>
            <a:off x="88158" y="1548974"/>
            <a:ext cx="3691754" cy="4688338"/>
            <a:chOff x="35496" y="1692990"/>
            <a:chExt cx="3691754" cy="4688338"/>
          </a:xfrm>
        </p:grpSpPr>
        <p:sp>
          <p:nvSpPr>
            <p:cNvPr id="55" name="テキスト ボックス 54"/>
            <p:cNvSpPr txBox="1"/>
            <p:nvPr/>
          </p:nvSpPr>
          <p:spPr>
            <a:xfrm>
              <a:off x="611528" y="2058260"/>
              <a:ext cx="2989246" cy="707886"/>
            </a:xfrm>
            <a:prstGeom prst="rect">
              <a:avLst/>
            </a:prstGeom>
            <a:noFill/>
          </p:spPr>
          <p:txBody>
            <a:bodyPr wrap="square" rtlCol="0">
              <a:spAutoFit/>
            </a:bodyPr>
            <a:lstStyle/>
            <a:p>
              <a:r>
                <a:rPr lang="en-US" altLang="ja-JP" sz="2000" dirty="0" err="1">
                  <a:latin typeface="Arial" pitchFamily="34" charset="0"/>
                  <a:ea typeface="ＭＳ Ｐゴシック" pitchFamily="50" charset="-128"/>
                  <a:cs typeface="Arial" pitchFamily="34" charset="0"/>
                </a:rPr>
                <a:t>n</a:t>
              </a:r>
              <a:r>
                <a:rPr lang="en-US" altLang="ja-JP" sz="2000" dirty="0" err="1" smtClean="0">
                  <a:latin typeface="Arial" pitchFamily="34" charset="0"/>
                  <a:ea typeface="ＭＳ Ｐゴシック" pitchFamily="50" charset="-128"/>
                  <a:cs typeface="Arial" pitchFamily="34" charset="0"/>
                </a:rPr>
                <a:t>itrazepam</a:t>
              </a:r>
              <a:r>
                <a:rPr lang="en-US" altLang="ja-JP" sz="2000" dirty="0" smtClean="0">
                  <a:latin typeface="Arial" pitchFamily="34" charset="0"/>
                  <a:ea typeface="ＭＳ Ｐゴシック" pitchFamily="50" charset="-128"/>
                  <a:cs typeface="Arial" pitchFamily="34" charset="0"/>
                </a:rPr>
                <a:t> </a:t>
              </a:r>
              <a:r>
                <a:rPr lang="en-US" altLang="ja-JP" sz="2000" dirty="0">
                  <a:latin typeface="Arial" pitchFamily="34" charset="0"/>
                  <a:ea typeface="ＭＳ Ｐゴシック" pitchFamily="50" charset="-128"/>
                  <a:cs typeface="Arial" pitchFamily="34" charset="0"/>
                </a:rPr>
                <a:t>(</a:t>
              </a:r>
              <a:r>
                <a:rPr lang="en-US" altLang="ja-JP" sz="2000" dirty="0" smtClean="0">
                  <a:latin typeface="Arial" pitchFamily="34" charset="0"/>
                  <a:ea typeface="ＭＳ Ｐゴシック" pitchFamily="50" charset="-128"/>
                  <a:cs typeface="Arial" pitchFamily="34" charset="0"/>
                </a:rPr>
                <a:t>IS)   100 </a:t>
              </a:r>
              <a:r>
                <a:rPr lang="en-US" altLang="ja-JP" sz="2000" dirty="0" err="1" smtClean="0">
                  <a:latin typeface="Arial" pitchFamily="34" charset="0"/>
                  <a:ea typeface="ＭＳ Ｐゴシック" pitchFamily="50" charset="-128"/>
                  <a:cs typeface="Arial" pitchFamily="34" charset="0"/>
                </a:rPr>
                <a:t>μL</a:t>
              </a:r>
              <a:endParaRPr lang="en-US" altLang="ja-JP" sz="2000" dirty="0" smtClean="0">
                <a:latin typeface="Arial" pitchFamily="34" charset="0"/>
                <a:ea typeface="ＭＳ Ｐゴシック" pitchFamily="50" charset="-128"/>
                <a:cs typeface="Arial" pitchFamily="34" charset="0"/>
              </a:endParaRPr>
            </a:p>
            <a:p>
              <a:r>
                <a:rPr lang="en-US" altLang="ja-JP" sz="2000" dirty="0">
                  <a:latin typeface="Arial" pitchFamily="34" charset="0"/>
                  <a:ea typeface="ＭＳ Ｐゴシック" pitchFamily="50" charset="-128"/>
                  <a:cs typeface="Arial" pitchFamily="34" charset="0"/>
                </a:rPr>
                <a:t>acetonitrile </a:t>
              </a:r>
              <a:r>
                <a:rPr lang="en-US" altLang="ja-JP" sz="2000" dirty="0" smtClean="0">
                  <a:latin typeface="Arial" pitchFamily="34" charset="0"/>
                  <a:ea typeface="ＭＳ Ｐゴシック" pitchFamily="50" charset="-128"/>
                  <a:cs typeface="Arial" pitchFamily="34" charset="0"/>
                </a:rPr>
                <a:t>         900 </a:t>
              </a:r>
              <a:r>
                <a:rPr lang="en-US" altLang="ja-JP" sz="2000" dirty="0" err="1" smtClean="0">
                  <a:latin typeface="Arial" pitchFamily="34" charset="0"/>
                  <a:ea typeface="ＭＳ Ｐゴシック" pitchFamily="50" charset="-128"/>
                  <a:cs typeface="Arial" pitchFamily="34" charset="0"/>
                </a:rPr>
                <a:t>μL</a:t>
              </a:r>
              <a:endParaRPr lang="ja-JP" altLang="en-US" sz="2000" dirty="0">
                <a:latin typeface="Arial" pitchFamily="34" charset="0"/>
                <a:ea typeface="ＭＳ Ｐゴシック" pitchFamily="50" charset="-128"/>
                <a:cs typeface="Arial" pitchFamily="34" charset="0"/>
              </a:endParaRPr>
            </a:p>
          </p:txBody>
        </p:sp>
        <p:sp>
          <p:nvSpPr>
            <p:cNvPr id="56" name="テキスト ボックス 55"/>
            <p:cNvSpPr txBox="1"/>
            <p:nvPr/>
          </p:nvSpPr>
          <p:spPr>
            <a:xfrm>
              <a:off x="35497" y="2958432"/>
              <a:ext cx="3675116" cy="400110"/>
            </a:xfrm>
            <a:prstGeom prst="rect">
              <a:avLst/>
            </a:prstGeom>
            <a:noFill/>
          </p:spPr>
          <p:txBody>
            <a:bodyPr wrap="square" rtlCol="0">
              <a:spAutoFit/>
            </a:bodyPr>
            <a:lstStyle/>
            <a:p>
              <a:r>
                <a:rPr lang="en-US" altLang="ja-JP" sz="2000" b="1" dirty="0" err="1" smtClean="0">
                  <a:latin typeface="Arial" pitchFamily="34" charset="0"/>
                  <a:cs typeface="Arial" pitchFamily="34" charset="0"/>
                </a:rPr>
                <a:t>Ostro</a:t>
              </a:r>
              <a:r>
                <a:rPr lang="en-US" altLang="ja-JP" sz="2000" b="1" dirty="0" smtClean="0">
                  <a:latin typeface="Arial" pitchFamily="34" charset="0"/>
                  <a:cs typeface="Arial" pitchFamily="34" charset="0"/>
                </a:rPr>
                <a:t> </a:t>
              </a:r>
              <a:r>
                <a:rPr lang="en-US" altLang="ja-JP" sz="2000" b="1" dirty="0">
                  <a:latin typeface="Arial" pitchFamily="34" charset="0"/>
                  <a:cs typeface="Arial" pitchFamily="34" charset="0"/>
                </a:rPr>
                <a:t>96-Well Plate</a:t>
              </a:r>
              <a:r>
                <a:rPr lang="ja-JP" altLang="en-US" sz="2000" b="1" dirty="0" smtClean="0">
                  <a:latin typeface="Arial" pitchFamily="34" charset="0"/>
                  <a:ea typeface="ＭＳ Ｐゴシック" pitchFamily="50" charset="-128"/>
                  <a:cs typeface="Arial" pitchFamily="34" charset="0"/>
                </a:rPr>
                <a:t>（</a:t>
              </a:r>
              <a:r>
                <a:rPr kumimoji="1" lang="en-US" altLang="ja-JP" sz="2000" b="1" dirty="0" smtClean="0">
                  <a:latin typeface="Arial" pitchFamily="34" charset="0"/>
                  <a:ea typeface="ＭＳ Ｐゴシック" pitchFamily="50" charset="-128"/>
                  <a:cs typeface="Arial" pitchFamily="34" charset="0"/>
                </a:rPr>
                <a:t>Waters</a:t>
              </a:r>
              <a:r>
                <a:rPr kumimoji="1" lang="ja-JP" altLang="en-US" sz="2000" b="1" dirty="0" smtClean="0">
                  <a:latin typeface="Arial" pitchFamily="34" charset="0"/>
                  <a:ea typeface="ＭＳ Ｐゴシック" pitchFamily="50" charset="-128"/>
                  <a:cs typeface="Arial" pitchFamily="34" charset="0"/>
                </a:rPr>
                <a:t>）</a:t>
              </a:r>
              <a:endParaRPr kumimoji="1" lang="ja-JP" altLang="en-US" sz="2000" b="1" dirty="0">
                <a:latin typeface="Arial" pitchFamily="34" charset="0"/>
                <a:ea typeface="ＭＳ Ｐゴシック" pitchFamily="50" charset="-128"/>
                <a:cs typeface="Arial" pitchFamily="34" charset="0"/>
              </a:endParaRPr>
            </a:p>
          </p:txBody>
        </p:sp>
        <p:sp>
          <p:nvSpPr>
            <p:cNvPr id="57" name="テキスト ボックス 56"/>
            <p:cNvSpPr txBox="1"/>
            <p:nvPr/>
          </p:nvSpPr>
          <p:spPr>
            <a:xfrm>
              <a:off x="36005" y="4005064"/>
              <a:ext cx="3023828" cy="400110"/>
            </a:xfrm>
            <a:prstGeom prst="rect">
              <a:avLst/>
            </a:prstGeom>
            <a:noFill/>
          </p:spPr>
          <p:txBody>
            <a:bodyPr wrap="square" rtlCol="0">
              <a:spAutoFit/>
            </a:bodyPr>
            <a:lstStyle/>
            <a:p>
              <a:r>
                <a:rPr kumimoji="1" lang="en-US" altLang="ja-JP" sz="2000" b="1" dirty="0" smtClean="0">
                  <a:latin typeface="Arial" pitchFamily="34" charset="0"/>
                  <a:ea typeface="ＭＳ Ｐゴシック" pitchFamily="50" charset="-128"/>
                  <a:cs typeface="Arial" pitchFamily="34" charset="0"/>
                </a:rPr>
                <a:t>Methanol</a:t>
              </a:r>
              <a:r>
                <a:rPr lang="ja-JP" altLang="en-US" sz="2000" b="1" dirty="0" smtClean="0">
                  <a:latin typeface="Arial" pitchFamily="34" charset="0"/>
                  <a:ea typeface="ＭＳ Ｐゴシック" pitchFamily="50" charset="-128"/>
                  <a:cs typeface="Arial" pitchFamily="34" charset="0"/>
                </a:rPr>
                <a:t>　</a:t>
              </a:r>
              <a:r>
                <a:rPr lang="en-US" altLang="ja-JP" sz="2000" b="1" dirty="0" smtClean="0">
                  <a:latin typeface="Arial" pitchFamily="34" charset="0"/>
                  <a:ea typeface="ＭＳ Ｐゴシック" pitchFamily="50" charset="-128"/>
                  <a:cs typeface="Arial" pitchFamily="34" charset="0"/>
                </a:rPr>
                <a:t>300 </a:t>
              </a:r>
              <a:r>
                <a:rPr lang="en-US" altLang="ja-JP" sz="2000" b="1" dirty="0" err="1" smtClean="0">
                  <a:latin typeface="Arial" pitchFamily="34" charset="0"/>
                  <a:ea typeface="ＭＳ Ｐゴシック" pitchFamily="50" charset="-128"/>
                  <a:cs typeface="Arial" pitchFamily="34" charset="0"/>
                </a:rPr>
                <a:t>μ</a:t>
              </a:r>
              <a:r>
                <a:rPr kumimoji="1" lang="en-US" altLang="ja-JP" sz="2000" b="1" dirty="0" err="1" smtClean="0">
                  <a:latin typeface="Arial" pitchFamily="34" charset="0"/>
                  <a:ea typeface="ＭＳ Ｐゴシック" pitchFamily="50" charset="-128"/>
                  <a:cs typeface="Arial" pitchFamily="34" charset="0"/>
                </a:rPr>
                <a:t>L</a:t>
              </a:r>
              <a:endParaRPr kumimoji="1" lang="ja-JP" altLang="en-US" sz="2000" b="1" dirty="0">
                <a:latin typeface="Arial" pitchFamily="34" charset="0"/>
                <a:ea typeface="ＭＳ Ｐゴシック" pitchFamily="50" charset="-128"/>
                <a:cs typeface="Arial" pitchFamily="34" charset="0"/>
              </a:endParaRPr>
            </a:p>
          </p:txBody>
        </p:sp>
        <p:cxnSp>
          <p:nvCxnSpPr>
            <p:cNvPr id="58" name="直線矢印コネクタ 57"/>
            <p:cNvCxnSpPr/>
            <p:nvPr/>
          </p:nvCxnSpPr>
          <p:spPr>
            <a:xfrm>
              <a:off x="539552" y="2026325"/>
              <a:ext cx="0" cy="899600"/>
            </a:xfrm>
            <a:prstGeom prst="straightConnector1">
              <a:avLst/>
            </a:prstGeom>
            <a:ln w="25400">
              <a:tailEnd type="arrow" w="lg" len="med"/>
            </a:ln>
          </p:spPr>
          <p:style>
            <a:lnRef idx="1">
              <a:schemeClr val="dk1"/>
            </a:lnRef>
            <a:fillRef idx="0">
              <a:schemeClr val="dk1"/>
            </a:fillRef>
            <a:effectRef idx="0">
              <a:schemeClr val="dk1"/>
            </a:effectRef>
            <a:fontRef idx="minor">
              <a:schemeClr val="tx1"/>
            </a:fontRef>
          </p:style>
        </p:cxnSp>
        <p:sp>
          <p:nvSpPr>
            <p:cNvPr id="59" name="テキスト ボックス 58"/>
            <p:cNvSpPr txBox="1"/>
            <p:nvPr/>
          </p:nvSpPr>
          <p:spPr>
            <a:xfrm>
              <a:off x="35496" y="1692990"/>
              <a:ext cx="2520281" cy="400110"/>
            </a:xfrm>
            <a:prstGeom prst="rect">
              <a:avLst/>
            </a:prstGeom>
            <a:noFill/>
          </p:spPr>
          <p:txBody>
            <a:bodyPr wrap="square" rtlCol="0">
              <a:spAutoFit/>
            </a:bodyPr>
            <a:lstStyle/>
            <a:p>
              <a:r>
                <a:rPr lang="en-US" altLang="ja-JP" sz="2000" b="1" dirty="0" smtClean="0">
                  <a:latin typeface="Arial" pitchFamily="34" charset="0"/>
                  <a:ea typeface="ＭＳ Ｐゴシック" pitchFamily="50" charset="-128"/>
                  <a:cs typeface="Arial" pitchFamily="34" charset="0"/>
                </a:rPr>
                <a:t>Plasma</a:t>
              </a:r>
              <a:r>
                <a:rPr lang="ja-JP" altLang="en-US" sz="2000" b="1" dirty="0" smtClean="0">
                  <a:latin typeface="Arial" pitchFamily="34" charset="0"/>
                  <a:ea typeface="ＭＳ Ｐゴシック" pitchFamily="50" charset="-128"/>
                  <a:cs typeface="Arial" pitchFamily="34" charset="0"/>
                </a:rPr>
                <a:t>　</a:t>
              </a:r>
              <a:r>
                <a:rPr lang="en-US" altLang="ja-JP" sz="2000" b="1" dirty="0">
                  <a:latin typeface="Arial" pitchFamily="34" charset="0"/>
                  <a:ea typeface="ＭＳ Ｐゴシック" pitchFamily="50" charset="-128"/>
                  <a:cs typeface="Arial" pitchFamily="34" charset="0"/>
                </a:rPr>
                <a:t>3</a:t>
              </a:r>
              <a:r>
                <a:rPr lang="en-US" altLang="ja-JP" sz="2000" b="1" dirty="0" smtClean="0">
                  <a:latin typeface="Arial" pitchFamily="34" charset="0"/>
                  <a:ea typeface="ＭＳ Ｐゴシック" pitchFamily="50" charset="-128"/>
                  <a:cs typeface="Arial" pitchFamily="34" charset="0"/>
                </a:rPr>
                <a:t>00 </a:t>
              </a:r>
              <a:r>
                <a:rPr lang="en-US" altLang="ja-JP" sz="2000" b="1" dirty="0" err="1" smtClean="0">
                  <a:latin typeface="Arial" pitchFamily="34" charset="0"/>
                  <a:ea typeface="ＭＳ Ｐゴシック" pitchFamily="50" charset="-128"/>
                  <a:cs typeface="Arial" pitchFamily="34" charset="0"/>
                </a:rPr>
                <a:t>μL</a:t>
              </a:r>
              <a:endParaRPr lang="en-US" altLang="ja-JP" sz="2000" b="1" dirty="0" smtClean="0">
                <a:latin typeface="Arial" pitchFamily="34" charset="0"/>
                <a:ea typeface="ＭＳ Ｐゴシック" pitchFamily="50" charset="-128"/>
                <a:cs typeface="Arial" pitchFamily="34" charset="0"/>
              </a:endParaRPr>
            </a:p>
          </p:txBody>
        </p:sp>
        <p:cxnSp>
          <p:nvCxnSpPr>
            <p:cNvPr id="60" name="直線矢印コネクタ 59"/>
            <p:cNvCxnSpPr/>
            <p:nvPr/>
          </p:nvCxnSpPr>
          <p:spPr>
            <a:xfrm>
              <a:off x="539552" y="3347645"/>
              <a:ext cx="0" cy="614439"/>
            </a:xfrm>
            <a:prstGeom prst="straightConnector1">
              <a:avLst/>
            </a:prstGeom>
            <a:ln w="25400">
              <a:tailEnd type="arrow" w="lg" len="med"/>
            </a:ln>
          </p:spPr>
          <p:style>
            <a:lnRef idx="1">
              <a:schemeClr val="dk1"/>
            </a:lnRef>
            <a:fillRef idx="0">
              <a:schemeClr val="dk1"/>
            </a:fillRef>
            <a:effectRef idx="0">
              <a:schemeClr val="dk1"/>
            </a:effectRef>
            <a:fontRef idx="minor">
              <a:schemeClr val="tx1"/>
            </a:fontRef>
          </p:style>
        </p:cxnSp>
        <p:sp>
          <p:nvSpPr>
            <p:cNvPr id="61" name="正方形/長方形 60"/>
            <p:cNvSpPr/>
            <p:nvPr/>
          </p:nvSpPr>
          <p:spPr>
            <a:xfrm>
              <a:off x="556189" y="3414486"/>
              <a:ext cx="3171061" cy="400110"/>
            </a:xfrm>
            <a:prstGeom prst="rect">
              <a:avLst/>
            </a:prstGeom>
          </p:spPr>
          <p:txBody>
            <a:bodyPr wrap="none">
              <a:spAutoFit/>
            </a:bodyPr>
            <a:lstStyle/>
            <a:p>
              <a:r>
                <a:rPr lang="en-US" altLang="ja-JP" sz="2000" dirty="0">
                  <a:latin typeface="Arial" panose="020B0604020202020204" pitchFamily="34" charset="0"/>
                  <a:cs typeface="Arial" panose="020B0604020202020204" pitchFamily="34" charset="0"/>
                </a:rPr>
                <a:t>dried using N</a:t>
              </a:r>
              <a:r>
                <a:rPr lang="en-US" altLang="ja-JP" sz="2000" baseline="-25000" dirty="0">
                  <a:latin typeface="Arial" panose="020B0604020202020204" pitchFamily="34" charset="0"/>
                  <a:cs typeface="Arial" panose="020B0604020202020204" pitchFamily="34" charset="0"/>
                </a:rPr>
                <a:t>2</a:t>
              </a:r>
              <a:r>
                <a:rPr lang="en-US" altLang="ja-JP" sz="2000" dirty="0">
                  <a:latin typeface="Arial" panose="020B0604020202020204" pitchFamily="34" charset="0"/>
                  <a:cs typeface="Arial" panose="020B0604020202020204" pitchFamily="34" charset="0"/>
                </a:rPr>
                <a:t> gas at </a:t>
              </a:r>
              <a:r>
                <a:rPr lang="en-US" altLang="ja-JP" sz="2000" dirty="0" smtClean="0">
                  <a:latin typeface="Arial" panose="020B0604020202020204" pitchFamily="34" charset="0"/>
                  <a:cs typeface="Arial" panose="020B0604020202020204" pitchFamily="34" charset="0"/>
                </a:rPr>
                <a:t>40</a:t>
              </a:r>
              <a:r>
                <a:rPr lang="ja-JP" altLang="en-US" sz="2000" dirty="0" smtClean="0">
                  <a:latin typeface="Arial" panose="020B0604020202020204" pitchFamily="34" charset="0"/>
                  <a:cs typeface="Arial" panose="020B0604020202020204" pitchFamily="34" charset="0"/>
                </a:rPr>
                <a:t>℃</a:t>
              </a:r>
              <a:endParaRPr lang="ja-JP" altLang="en-US" sz="2000" dirty="0">
                <a:latin typeface="Arial" panose="020B0604020202020204" pitchFamily="34" charset="0"/>
                <a:cs typeface="Arial" panose="020B0604020202020204" pitchFamily="34" charset="0"/>
              </a:endParaRPr>
            </a:p>
          </p:txBody>
        </p:sp>
        <p:cxnSp>
          <p:nvCxnSpPr>
            <p:cNvPr id="62" name="直線矢印コネクタ 61"/>
            <p:cNvCxnSpPr/>
            <p:nvPr/>
          </p:nvCxnSpPr>
          <p:spPr>
            <a:xfrm>
              <a:off x="539552" y="4350590"/>
              <a:ext cx="0" cy="675883"/>
            </a:xfrm>
            <a:prstGeom prst="straightConnector1">
              <a:avLst/>
            </a:prstGeom>
            <a:ln w="25400">
              <a:tailEnd type="arrow" w="lg" len="med"/>
            </a:ln>
          </p:spPr>
          <p:style>
            <a:lnRef idx="1">
              <a:schemeClr val="dk1"/>
            </a:lnRef>
            <a:fillRef idx="0">
              <a:schemeClr val="dk1"/>
            </a:fillRef>
            <a:effectRef idx="0">
              <a:schemeClr val="dk1"/>
            </a:effectRef>
            <a:fontRef idx="minor">
              <a:schemeClr val="tx1"/>
            </a:fontRef>
          </p:style>
        </p:cxnSp>
        <p:sp>
          <p:nvSpPr>
            <p:cNvPr id="63" name="正方形/長方形 62"/>
            <p:cNvSpPr/>
            <p:nvPr/>
          </p:nvSpPr>
          <p:spPr>
            <a:xfrm>
              <a:off x="539552" y="4437112"/>
              <a:ext cx="3171061" cy="400110"/>
            </a:xfrm>
            <a:prstGeom prst="rect">
              <a:avLst/>
            </a:prstGeom>
          </p:spPr>
          <p:txBody>
            <a:bodyPr wrap="none">
              <a:spAutoFit/>
            </a:bodyPr>
            <a:lstStyle/>
            <a:p>
              <a:r>
                <a:rPr lang="en-US" altLang="ja-JP" sz="2000" dirty="0">
                  <a:latin typeface="Arial" panose="020B0604020202020204" pitchFamily="34" charset="0"/>
                  <a:cs typeface="Arial" panose="020B0604020202020204" pitchFamily="34" charset="0"/>
                </a:rPr>
                <a:t>dried using N</a:t>
              </a:r>
              <a:r>
                <a:rPr lang="en-US" altLang="ja-JP" sz="2000" baseline="-25000" dirty="0">
                  <a:latin typeface="Arial" panose="020B0604020202020204" pitchFamily="34" charset="0"/>
                  <a:cs typeface="Arial" panose="020B0604020202020204" pitchFamily="34" charset="0"/>
                </a:rPr>
                <a:t>2</a:t>
              </a:r>
              <a:r>
                <a:rPr lang="en-US" altLang="ja-JP" sz="2000" dirty="0">
                  <a:latin typeface="Arial" panose="020B0604020202020204" pitchFamily="34" charset="0"/>
                  <a:cs typeface="Arial" panose="020B0604020202020204" pitchFamily="34" charset="0"/>
                </a:rPr>
                <a:t> gas at </a:t>
              </a:r>
              <a:r>
                <a:rPr lang="en-US" altLang="ja-JP" sz="2000" dirty="0" smtClean="0">
                  <a:latin typeface="Arial" panose="020B0604020202020204" pitchFamily="34" charset="0"/>
                  <a:cs typeface="Arial" panose="020B0604020202020204" pitchFamily="34" charset="0"/>
                </a:rPr>
                <a:t>40</a:t>
              </a:r>
              <a:r>
                <a:rPr lang="ja-JP" altLang="en-US" sz="2000" dirty="0" smtClean="0">
                  <a:latin typeface="Arial" panose="020B0604020202020204" pitchFamily="34" charset="0"/>
                  <a:cs typeface="Arial" panose="020B0604020202020204" pitchFamily="34" charset="0"/>
                </a:rPr>
                <a:t>℃</a:t>
              </a:r>
              <a:endParaRPr lang="ja-JP" altLang="en-US" sz="2000" dirty="0">
                <a:latin typeface="Arial" panose="020B0604020202020204" pitchFamily="34" charset="0"/>
                <a:cs typeface="Arial" panose="020B0604020202020204" pitchFamily="34" charset="0"/>
              </a:endParaRPr>
            </a:p>
          </p:txBody>
        </p:sp>
        <p:sp>
          <p:nvSpPr>
            <p:cNvPr id="64" name="テキスト ボックス 63"/>
            <p:cNvSpPr txBox="1"/>
            <p:nvPr/>
          </p:nvSpPr>
          <p:spPr>
            <a:xfrm>
              <a:off x="35496" y="5013176"/>
              <a:ext cx="3023828" cy="400110"/>
            </a:xfrm>
            <a:prstGeom prst="rect">
              <a:avLst/>
            </a:prstGeom>
            <a:noFill/>
          </p:spPr>
          <p:txBody>
            <a:bodyPr wrap="square" rtlCol="0">
              <a:spAutoFit/>
            </a:bodyPr>
            <a:lstStyle/>
            <a:p>
              <a:r>
                <a:rPr kumimoji="1" lang="en-US" altLang="ja-JP" sz="2000" b="1" dirty="0" smtClean="0">
                  <a:latin typeface="Arial" pitchFamily="34" charset="0"/>
                  <a:ea typeface="ＭＳ Ｐゴシック" pitchFamily="50" charset="-128"/>
                  <a:cs typeface="Arial" pitchFamily="34" charset="0"/>
                </a:rPr>
                <a:t>Methanol</a:t>
              </a:r>
              <a:r>
                <a:rPr lang="ja-JP" altLang="en-US" sz="2000" b="1" dirty="0" smtClean="0">
                  <a:latin typeface="Arial" pitchFamily="34" charset="0"/>
                  <a:ea typeface="ＭＳ Ｐゴシック" pitchFamily="50" charset="-128"/>
                  <a:cs typeface="Arial" pitchFamily="34" charset="0"/>
                </a:rPr>
                <a:t>　</a:t>
              </a:r>
              <a:r>
                <a:rPr lang="en-US" altLang="ja-JP" sz="2000" b="1" dirty="0">
                  <a:latin typeface="Arial" pitchFamily="34" charset="0"/>
                  <a:ea typeface="ＭＳ Ｐゴシック" pitchFamily="50" charset="-128"/>
                  <a:cs typeface="Arial" pitchFamily="34" charset="0"/>
                </a:rPr>
                <a:t>1</a:t>
              </a:r>
              <a:r>
                <a:rPr lang="en-US" altLang="ja-JP" sz="2000" b="1" dirty="0" smtClean="0">
                  <a:latin typeface="Arial" pitchFamily="34" charset="0"/>
                  <a:ea typeface="ＭＳ Ｐゴシック" pitchFamily="50" charset="-128"/>
                  <a:cs typeface="Arial" pitchFamily="34" charset="0"/>
                </a:rPr>
                <a:t>00 </a:t>
              </a:r>
              <a:r>
                <a:rPr lang="en-US" altLang="ja-JP" sz="2000" b="1" dirty="0" err="1" smtClean="0">
                  <a:latin typeface="Arial" pitchFamily="34" charset="0"/>
                  <a:ea typeface="ＭＳ Ｐゴシック" pitchFamily="50" charset="-128"/>
                  <a:cs typeface="Arial" pitchFamily="34" charset="0"/>
                </a:rPr>
                <a:t>μ</a:t>
              </a:r>
              <a:r>
                <a:rPr kumimoji="1" lang="en-US" altLang="ja-JP" sz="2000" b="1" dirty="0" err="1" smtClean="0">
                  <a:latin typeface="Arial" pitchFamily="34" charset="0"/>
                  <a:ea typeface="ＭＳ Ｐゴシック" pitchFamily="50" charset="-128"/>
                  <a:cs typeface="Arial" pitchFamily="34" charset="0"/>
                </a:rPr>
                <a:t>L</a:t>
              </a:r>
              <a:endParaRPr kumimoji="1" lang="ja-JP" altLang="en-US" sz="2000" b="1" dirty="0">
                <a:latin typeface="Arial" pitchFamily="34" charset="0"/>
                <a:ea typeface="ＭＳ Ｐゴシック" pitchFamily="50" charset="-128"/>
                <a:cs typeface="Arial" pitchFamily="34" charset="0"/>
              </a:endParaRPr>
            </a:p>
          </p:txBody>
        </p:sp>
        <p:cxnSp>
          <p:nvCxnSpPr>
            <p:cNvPr id="65" name="直線矢印コネクタ 64"/>
            <p:cNvCxnSpPr/>
            <p:nvPr/>
          </p:nvCxnSpPr>
          <p:spPr>
            <a:xfrm>
              <a:off x="539552" y="5373216"/>
              <a:ext cx="0" cy="614439"/>
            </a:xfrm>
            <a:prstGeom prst="straightConnector1">
              <a:avLst/>
            </a:prstGeom>
            <a:ln w="25400">
              <a:tailEnd type="arrow" w="lg" len="med"/>
            </a:ln>
          </p:spPr>
          <p:style>
            <a:lnRef idx="1">
              <a:schemeClr val="dk1"/>
            </a:lnRef>
            <a:fillRef idx="0">
              <a:schemeClr val="dk1"/>
            </a:fillRef>
            <a:effectRef idx="0">
              <a:schemeClr val="dk1"/>
            </a:effectRef>
            <a:fontRef idx="minor">
              <a:schemeClr val="tx1"/>
            </a:fontRef>
          </p:style>
        </p:cxnSp>
        <p:sp>
          <p:nvSpPr>
            <p:cNvPr id="66" name="正方形/長方形 65"/>
            <p:cNvSpPr/>
            <p:nvPr/>
          </p:nvSpPr>
          <p:spPr>
            <a:xfrm>
              <a:off x="617799" y="5445224"/>
              <a:ext cx="1225015" cy="400110"/>
            </a:xfrm>
            <a:prstGeom prst="rect">
              <a:avLst/>
            </a:prstGeom>
          </p:spPr>
          <p:txBody>
            <a:bodyPr wrap="none">
              <a:spAutoFit/>
            </a:bodyPr>
            <a:lstStyle/>
            <a:p>
              <a:r>
                <a:rPr lang="en-US" altLang="ja-JP" sz="2000" dirty="0" err="1">
                  <a:latin typeface="Arial" panose="020B0604020202020204" pitchFamily="34" charset="0"/>
                  <a:cs typeface="Arial" panose="020B0604020202020204" pitchFamily="34" charset="0"/>
                </a:rPr>
                <a:t>filteration</a:t>
              </a:r>
              <a:endParaRPr lang="ja-JP" altLang="en-US" sz="2000" dirty="0">
                <a:latin typeface="Arial" panose="020B0604020202020204" pitchFamily="34" charset="0"/>
                <a:cs typeface="Arial" panose="020B0604020202020204" pitchFamily="34" charset="0"/>
              </a:endParaRPr>
            </a:p>
          </p:txBody>
        </p:sp>
        <p:sp>
          <p:nvSpPr>
            <p:cNvPr id="67" name="テキスト ボックス 66"/>
            <p:cNvSpPr txBox="1"/>
            <p:nvPr/>
          </p:nvSpPr>
          <p:spPr>
            <a:xfrm>
              <a:off x="35497" y="5981218"/>
              <a:ext cx="2520280" cy="400110"/>
            </a:xfrm>
            <a:prstGeom prst="rect">
              <a:avLst/>
            </a:prstGeom>
            <a:noFill/>
          </p:spPr>
          <p:txBody>
            <a:bodyPr wrap="square" rtlCol="0">
              <a:spAutoFit/>
            </a:bodyPr>
            <a:lstStyle/>
            <a:p>
              <a:r>
                <a:rPr lang="en-US" altLang="ja-JP" sz="2000" b="1" dirty="0" smtClean="0">
                  <a:latin typeface="Arial" pitchFamily="34" charset="0"/>
                  <a:ea typeface="ＭＳ Ｐゴシック" pitchFamily="50" charset="-128"/>
                  <a:cs typeface="Arial" pitchFamily="34" charset="0"/>
                </a:rPr>
                <a:t>10 </a:t>
              </a:r>
              <a:r>
                <a:rPr lang="en-US" altLang="ja-JP" sz="2000" b="1" dirty="0" err="1">
                  <a:latin typeface="Arial" pitchFamily="34" charset="0"/>
                  <a:ea typeface="ＭＳ Ｐゴシック" pitchFamily="50" charset="-128"/>
                  <a:cs typeface="Arial" pitchFamily="34" charset="0"/>
                </a:rPr>
                <a:t>μL</a:t>
              </a:r>
              <a:r>
                <a:rPr lang="en-US" altLang="ja-JP" sz="2000" b="1" dirty="0">
                  <a:latin typeface="Arial" pitchFamily="34" charset="0"/>
                  <a:ea typeface="ＭＳ Ｐゴシック" pitchFamily="50" charset="-128"/>
                  <a:cs typeface="Arial" pitchFamily="34" charset="0"/>
                </a:rPr>
                <a:t> </a:t>
              </a:r>
              <a:r>
                <a:rPr lang="en-US" altLang="ja-JP" sz="2000" b="1" dirty="0" smtClean="0">
                  <a:latin typeface="Arial" pitchFamily="34" charset="0"/>
                  <a:ea typeface="ＭＳ Ｐゴシック" pitchFamily="50" charset="-128"/>
                  <a:cs typeface="Arial" pitchFamily="34" charset="0"/>
                </a:rPr>
                <a:t>injection</a:t>
              </a:r>
              <a:endParaRPr lang="ja-JP" altLang="en-US" sz="2000" b="1" dirty="0">
                <a:latin typeface="Arial" pitchFamily="34" charset="0"/>
                <a:ea typeface="ＭＳ Ｐゴシック" pitchFamily="50" charset="-128"/>
                <a:cs typeface="Arial" pitchFamily="34" charset="0"/>
              </a:endParaRPr>
            </a:p>
          </p:txBody>
        </p:sp>
      </p:grpSp>
      <p:sp>
        <p:nvSpPr>
          <p:cNvPr id="69" name="テキスト ボックス 68"/>
          <p:cNvSpPr txBox="1"/>
          <p:nvPr/>
        </p:nvSpPr>
        <p:spPr>
          <a:xfrm>
            <a:off x="5868144" y="5241291"/>
            <a:ext cx="1621558" cy="338554"/>
          </a:xfrm>
          <a:prstGeom prst="rect">
            <a:avLst/>
          </a:prstGeom>
          <a:noFill/>
        </p:spPr>
        <p:txBody>
          <a:bodyPr wrap="square" rtlCol="0">
            <a:spAutoFit/>
          </a:bodyPr>
          <a:lstStyle/>
          <a:p>
            <a:r>
              <a:rPr kumimoji="1" lang="en-US" altLang="ja-JP" sz="1600" dirty="0" smtClean="0">
                <a:latin typeface="Arial" panose="020B0604020202020204" pitchFamily="34" charset="0"/>
                <a:cs typeface="Arial" panose="020B0604020202020204" pitchFamily="34" charset="0"/>
              </a:rPr>
              <a:t>Time (min)</a:t>
            </a:r>
            <a:endParaRPr kumimoji="1" lang="ja-JP" altLang="en-US" sz="1600" dirty="0">
              <a:latin typeface="Arial" panose="020B0604020202020204" pitchFamily="34" charset="0"/>
              <a:cs typeface="Arial" panose="020B0604020202020204" pitchFamily="34" charset="0"/>
            </a:endParaRPr>
          </a:p>
        </p:txBody>
      </p:sp>
      <p:sp>
        <p:nvSpPr>
          <p:cNvPr id="2" name="正方形/長方形 1"/>
          <p:cNvSpPr/>
          <p:nvPr/>
        </p:nvSpPr>
        <p:spPr>
          <a:xfrm>
            <a:off x="4255502" y="4941168"/>
            <a:ext cx="298480" cy="338554"/>
          </a:xfrm>
          <a:prstGeom prst="rect">
            <a:avLst/>
          </a:prstGeom>
        </p:spPr>
        <p:txBody>
          <a:bodyPr wrap="none">
            <a:spAutoFit/>
          </a:bodyPr>
          <a:lstStyle/>
          <a:p>
            <a:r>
              <a:rPr lang="en-US" altLang="ja-JP" sz="1600" dirty="0" smtClean="0">
                <a:latin typeface="Arial" pitchFamily="34" charset="0"/>
                <a:cs typeface="Arial" pitchFamily="34" charset="0"/>
              </a:rPr>
              <a:t>3</a:t>
            </a:r>
            <a:endParaRPr lang="ja-JP" altLang="en-US" sz="1600" dirty="0"/>
          </a:p>
        </p:txBody>
      </p:sp>
      <p:sp>
        <p:nvSpPr>
          <p:cNvPr id="3" name="正方形/長方形 2"/>
          <p:cNvSpPr/>
          <p:nvPr/>
        </p:nvSpPr>
        <p:spPr>
          <a:xfrm>
            <a:off x="4629060" y="3428816"/>
            <a:ext cx="1455108" cy="107884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 name="正方形/長方形 36"/>
          <p:cNvSpPr/>
          <p:nvPr/>
        </p:nvSpPr>
        <p:spPr>
          <a:xfrm>
            <a:off x="4822370" y="4228690"/>
            <a:ext cx="288862" cy="338554"/>
          </a:xfrm>
          <a:prstGeom prst="rect">
            <a:avLst/>
          </a:prstGeom>
        </p:spPr>
        <p:txBody>
          <a:bodyPr wrap="none">
            <a:spAutoFit/>
          </a:bodyPr>
          <a:lstStyle/>
          <a:p>
            <a:r>
              <a:rPr lang="en-US" altLang="ja-JP" sz="1600" dirty="0" smtClean="0"/>
              <a:t>4</a:t>
            </a:r>
            <a:endParaRPr lang="ja-JP" altLang="en-US" sz="1600" dirty="0"/>
          </a:p>
        </p:txBody>
      </p:sp>
      <p:sp>
        <p:nvSpPr>
          <p:cNvPr id="38" name="正方形/長方形 37"/>
          <p:cNvSpPr/>
          <p:nvPr/>
        </p:nvSpPr>
        <p:spPr>
          <a:xfrm>
            <a:off x="5225860" y="4229252"/>
            <a:ext cx="288862" cy="338554"/>
          </a:xfrm>
          <a:prstGeom prst="rect">
            <a:avLst/>
          </a:prstGeom>
        </p:spPr>
        <p:txBody>
          <a:bodyPr wrap="none">
            <a:spAutoFit/>
          </a:bodyPr>
          <a:lstStyle/>
          <a:p>
            <a:r>
              <a:rPr lang="en-US" altLang="ja-JP" sz="1600" dirty="0"/>
              <a:t>5</a:t>
            </a:r>
            <a:endParaRPr lang="ja-JP" altLang="en-US" sz="1600" dirty="0"/>
          </a:p>
        </p:txBody>
      </p:sp>
      <p:sp>
        <p:nvSpPr>
          <p:cNvPr id="39" name="正方形/長方形 38"/>
          <p:cNvSpPr/>
          <p:nvPr/>
        </p:nvSpPr>
        <p:spPr>
          <a:xfrm>
            <a:off x="5608310" y="4221088"/>
            <a:ext cx="288862" cy="338554"/>
          </a:xfrm>
          <a:prstGeom prst="rect">
            <a:avLst/>
          </a:prstGeom>
        </p:spPr>
        <p:txBody>
          <a:bodyPr wrap="none">
            <a:spAutoFit/>
          </a:bodyPr>
          <a:lstStyle/>
          <a:p>
            <a:r>
              <a:rPr lang="en-US" altLang="ja-JP" sz="1600" dirty="0"/>
              <a:t>6</a:t>
            </a:r>
            <a:endParaRPr lang="ja-JP" altLang="en-US" sz="1600" dirty="0"/>
          </a:p>
        </p:txBody>
      </p:sp>
      <p:cxnSp>
        <p:nvCxnSpPr>
          <p:cNvPr id="11" name="直線矢印コネクタ 10"/>
          <p:cNvCxnSpPr/>
          <p:nvPr/>
        </p:nvCxnSpPr>
        <p:spPr>
          <a:xfrm flipV="1">
            <a:off x="5370291" y="4509120"/>
            <a:ext cx="0" cy="360000"/>
          </a:xfrm>
          <a:prstGeom prst="straightConnector1">
            <a:avLst/>
          </a:prstGeom>
          <a:ln w="190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41" name="テキスト ボックス 40"/>
          <p:cNvSpPr txBox="1"/>
          <p:nvPr/>
        </p:nvSpPr>
        <p:spPr>
          <a:xfrm>
            <a:off x="1431973" y="22170"/>
            <a:ext cx="6280053" cy="615553"/>
          </a:xfrm>
          <a:prstGeom prst="rect">
            <a:avLst/>
          </a:prstGeom>
          <a:noFill/>
        </p:spPr>
        <p:txBody>
          <a:bodyPr wrap="none" rtlCol="0">
            <a:spAutoFit/>
          </a:bodyPr>
          <a:lstStyle/>
          <a:p>
            <a:pPr algn="ctr"/>
            <a:r>
              <a:rPr lang="en-US" altLang="ja-JP" sz="3400" b="1" dirty="0">
                <a:solidFill>
                  <a:schemeClr val="tx2"/>
                </a:solidFill>
              </a:rPr>
              <a:t> LC-MS/MS Method Development</a:t>
            </a:r>
            <a:endParaRPr kumimoji="1" lang="ja-JP" altLang="en-US" sz="3400" b="1" dirty="0">
              <a:solidFill>
                <a:schemeClr val="tx2"/>
              </a:solidFill>
            </a:endParaRPr>
          </a:p>
        </p:txBody>
      </p:sp>
      <p:sp>
        <p:nvSpPr>
          <p:cNvPr id="42" name="正方形/長方形 41"/>
          <p:cNvSpPr/>
          <p:nvPr/>
        </p:nvSpPr>
        <p:spPr>
          <a:xfrm>
            <a:off x="1143463" y="618807"/>
            <a:ext cx="7020000" cy="72008"/>
          </a:xfrm>
          <a:prstGeom prst="rect">
            <a:avLst/>
          </a:prstGeom>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a:gradFill flip="none" rotWithShape="1">
              <a:gsLst>
                <a:gs pos="0">
                  <a:srgbClr val="003366"/>
                </a:gs>
                <a:gs pos="50000">
                  <a:schemeClr val="accent1">
                    <a:tint val="44500"/>
                    <a:satMod val="160000"/>
                  </a:schemeClr>
                </a:gs>
                <a:gs pos="100000">
                  <a:schemeClr val="accent1">
                    <a:tint val="23500"/>
                    <a:satMod val="160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1pPr>
            <a:lvl2pPr marL="4572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2pPr>
            <a:lvl3pPr marL="9144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3pPr>
            <a:lvl4pPr marL="13716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4pPr>
            <a:lvl5pPr marL="1828800" algn="l" rtl="0" fontAlgn="base">
              <a:lnSpc>
                <a:spcPct val="80000"/>
              </a:lnSpc>
              <a:spcBef>
                <a:spcPct val="20000"/>
              </a:spcBef>
              <a:spcAft>
                <a:spcPct val="0"/>
              </a:spcAft>
              <a:buFont typeface="Arial" charset="0"/>
              <a:defRPr kumimoji="1" sz="4200" kern="1200">
                <a:solidFill>
                  <a:schemeClr val="lt1"/>
                </a:solidFill>
                <a:latin typeface="+mn-lt"/>
                <a:ea typeface="+mn-ea"/>
                <a:cs typeface="+mn-cs"/>
              </a:defRPr>
            </a:lvl5pPr>
            <a:lvl6pPr marL="2286000" algn="l" defTabSz="914400" rtl="0" eaLnBrk="1" latinLnBrk="0" hangingPunct="1">
              <a:defRPr kumimoji="1" sz="4200" kern="1200">
                <a:solidFill>
                  <a:schemeClr val="lt1"/>
                </a:solidFill>
                <a:latin typeface="+mn-lt"/>
                <a:ea typeface="+mn-ea"/>
                <a:cs typeface="+mn-cs"/>
              </a:defRPr>
            </a:lvl6pPr>
            <a:lvl7pPr marL="2743200" algn="l" defTabSz="914400" rtl="0" eaLnBrk="1" latinLnBrk="0" hangingPunct="1">
              <a:defRPr kumimoji="1" sz="4200" kern="1200">
                <a:solidFill>
                  <a:schemeClr val="lt1"/>
                </a:solidFill>
                <a:latin typeface="+mn-lt"/>
                <a:ea typeface="+mn-ea"/>
                <a:cs typeface="+mn-cs"/>
              </a:defRPr>
            </a:lvl7pPr>
            <a:lvl8pPr marL="3200400" algn="l" defTabSz="914400" rtl="0" eaLnBrk="1" latinLnBrk="0" hangingPunct="1">
              <a:defRPr kumimoji="1" sz="4200" kern="1200">
                <a:solidFill>
                  <a:schemeClr val="lt1"/>
                </a:solidFill>
                <a:latin typeface="+mn-lt"/>
                <a:ea typeface="+mn-ea"/>
                <a:cs typeface="+mn-cs"/>
              </a:defRPr>
            </a:lvl8pPr>
            <a:lvl9pPr marL="3657600" algn="l" defTabSz="914400" rtl="0" eaLnBrk="1" latinLnBrk="0" hangingPunct="1">
              <a:defRPr kumimoji="1" sz="4200" kern="1200">
                <a:solidFill>
                  <a:schemeClr val="lt1"/>
                </a:solidFill>
                <a:latin typeface="+mn-lt"/>
                <a:ea typeface="+mn-ea"/>
                <a:cs typeface="+mn-cs"/>
              </a:defRPr>
            </a:lvl9pPr>
          </a:lstStyle>
          <a:p>
            <a:pPr algn="ctr">
              <a:defRPr/>
            </a:pPr>
            <a:endParaRPr lang="ja-JP" altLang="en-US">
              <a:latin typeface="Arial" pitchFamily="34" charset="0"/>
            </a:endParaRPr>
          </a:p>
        </p:txBody>
      </p:sp>
      <p:cxnSp>
        <p:nvCxnSpPr>
          <p:cNvPr id="12" name="直線コネクタ 11"/>
          <p:cNvCxnSpPr/>
          <p:nvPr/>
        </p:nvCxnSpPr>
        <p:spPr>
          <a:xfrm flipH="1">
            <a:off x="3995936" y="4780194"/>
            <a:ext cx="72008" cy="200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4059436" y="4784452"/>
            <a:ext cx="72008" cy="200055"/>
          </a:xfrm>
          <a:prstGeom prst="line">
            <a:avLst/>
          </a:prstGeom>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20982" y="6532013"/>
            <a:ext cx="6353864" cy="338554"/>
          </a:xfrm>
          <a:prstGeom prst="rect">
            <a:avLst/>
          </a:prstGeom>
          <a:noFill/>
        </p:spPr>
        <p:txBody>
          <a:bodyPr wrap="square" rtlCol="0">
            <a:spAutoFit/>
          </a:bodyPr>
          <a:lstStyle/>
          <a:p>
            <a:r>
              <a:rPr lang="en-US" altLang="ja-JP" sz="1600" b="1" i="1" dirty="0" smtClean="0">
                <a:latin typeface="Times New Roman" pitchFamily="18" charset="0"/>
                <a:cs typeface="Times New Roman" pitchFamily="18" charset="0"/>
              </a:rPr>
              <a:t>Tanaka et al</a:t>
            </a:r>
            <a:r>
              <a:rPr lang="en-US" altLang="ja-JP" sz="1600" b="1" i="1" dirty="0">
                <a:latin typeface="Times New Roman" pitchFamily="18" charset="0"/>
                <a:cs typeface="Times New Roman" pitchFamily="18" charset="0"/>
              </a:rPr>
              <a:t>, Biol. Pharm. Bull. </a:t>
            </a:r>
            <a:r>
              <a:rPr lang="en-US" altLang="ja-JP" sz="1600" b="1" i="1" dirty="0" smtClean="0">
                <a:latin typeface="Times New Roman" pitchFamily="18" charset="0"/>
                <a:cs typeface="Times New Roman" pitchFamily="18" charset="0"/>
              </a:rPr>
              <a:t>37: </a:t>
            </a:r>
            <a:r>
              <a:rPr lang="en-US" altLang="ja-JP" sz="1600" b="1" i="1" dirty="0">
                <a:latin typeface="Times New Roman" pitchFamily="18" charset="0"/>
                <a:cs typeface="Times New Roman" pitchFamily="18" charset="0"/>
              </a:rPr>
              <a:t>18–25 (2014</a:t>
            </a:r>
            <a:r>
              <a:rPr lang="en-US" altLang="ja-JP" sz="1600" b="1" i="1" dirty="0" smtClean="0">
                <a:latin typeface="Times New Roman" pitchFamily="18" charset="0"/>
                <a:cs typeface="Times New Roman" pitchFamily="18" charset="0"/>
              </a:rPr>
              <a:t>)</a:t>
            </a:r>
            <a:endParaRPr kumimoji="1" lang="en-US" altLang="ja-JP" sz="1600" b="1"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68183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13623</TotalTime>
  <Words>3467</Words>
  <Application>Microsoft Office PowerPoint</Application>
  <PresentationFormat>画面に合わせる (4:3)</PresentationFormat>
  <Paragraphs>563</Paragraphs>
  <Slides>17</Slides>
  <Notes>16</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ＭＳ Ｐゴシック</vt:lpstr>
      <vt:lpstr>ＭＳ ゴシック</vt:lpstr>
      <vt:lpstr>ＭＳ 明朝</vt:lpstr>
      <vt:lpstr>Arial</vt:lpstr>
      <vt:lpstr>Calibri</vt:lpstr>
      <vt:lpstr>Symbol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グレープフルーツジュースの薬物代謝酵素および薬物トランスポーター阻害作用についての検討</dc:title>
  <dc:creator>Tanaka</dc:creator>
  <cp:lastModifiedBy>内田信也</cp:lastModifiedBy>
  <cp:revision>1272</cp:revision>
  <cp:lastPrinted>2015-12-04T22:08:13Z</cp:lastPrinted>
  <dcterms:created xsi:type="dcterms:W3CDTF">2011-12-19T05:01:25Z</dcterms:created>
  <dcterms:modified xsi:type="dcterms:W3CDTF">2015-12-07T12:29:50Z</dcterms:modified>
</cp:coreProperties>
</file>