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7" r:id="rId10"/>
    <p:sldId id="268" r:id="rId11"/>
    <p:sldId id="271" r:id="rId12"/>
    <p:sldId id="272" r:id="rId13"/>
    <p:sldId id="282" r:id="rId14"/>
    <p:sldId id="303" r:id="rId15"/>
    <p:sldId id="277" r:id="rId16"/>
    <p:sldId id="305" r:id="rId17"/>
    <p:sldId id="279" r:id="rId18"/>
    <p:sldId id="280" r:id="rId19"/>
    <p:sldId id="290" r:id="rId20"/>
    <p:sldId id="302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672" autoAdjust="0"/>
  </p:normalViewPr>
  <p:slideViewPr>
    <p:cSldViewPr snapToGrid="0" snapToObjects="1">
      <p:cViewPr varScale="1">
        <p:scale>
          <a:sx n="94" d="100"/>
          <a:sy n="94" d="100"/>
        </p:scale>
        <p:origin x="-13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\Documents\ETH\Phd\mech_paper\Transitionstates\transition_energi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\Documents\ETH\Phd\mech_paper\Transitionstates\transition_energi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\Documents\ETH\Phd\mech_paper\Transitionstates\transition_energi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\Documents\ETH\Phd\mech_paper\Transitionstates\transition_energi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\Documents\ETH\Phd\mech_paper\Transitionstates\transition_energie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\Documents\ETH\Phd\mech_paper\Transitionstates\transition_energi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\Documents\ETH\Phd\mech_paper\Transitionstates\transition_energie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o\Documents\ETH\Phd\mech_paper\Transitionstates\transition_energi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marker>
            <c:symbol val="dash"/>
            <c:size val="12"/>
          </c:marker>
          <c:val>
            <c:numRef>
              <c:f>NEB!$E$7:$E$14</c:f>
              <c:numCache>
                <c:formatCode>General</c:formatCode>
                <c:ptCount val="8"/>
                <c:pt idx="0">
                  <c:v>0.0</c:v>
                </c:pt>
                <c:pt idx="1">
                  <c:v>41.22796880896203</c:v>
                </c:pt>
                <c:pt idx="2">
                  <c:v>39.20550730195828</c:v>
                </c:pt>
                <c:pt idx="3">
                  <c:v>22.52443555509672</c:v>
                </c:pt>
                <c:pt idx="4">
                  <c:v>12.75976800592616</c:v>
                </c:pt>
                <c:pt idx="5">
                  <c:v>36.07235486479476</c:v>
                </c:pt>
                <c:pt idx="6">
                  <c:v>45.07397146988648</c:v>
                </c:pt>
                <c:pt idx="7">
                  <c:v>32.31922353594553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8756360"/>
        <c:axId val="-2035976024"/>
      </c:lineChart>
      <c:catAx>
        <c:axId val="-2128756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image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-2035976024"/>
        <c:crosses val="autoZero"/>
        <c:auto val="1"/>
        <c:lblAlgn val="ctr"/>
        <c:lblOffset val="100"/>
        <c:noMultiLvlLbl val="0"/>
      </c:catAx>
      <c:valAx>
        <c:axId val="-20359760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  [kcal/mol]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28756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marker>
            <c:symbol val="dash"/>
            <c:size val="12"/>
          </c:marker>
          <c:val>
            <c:numRef>
              <c:f>NEB!$E$7:$E$14</c:f>
              <c:numCache>
                <c:formatCode>General</c:formatCode>
                <c:ptCount val="8"/>
                <c:pt idx="0">
                  <c:v>0.0</c:v>
                </c:pt>
                <c:pt idx="1">
                  <c:v>41.22796880896203</c:v>
                </c:pt>
                <c:pt idx="2">
                  <c:v>39.20550730195828</c:v>
                </c:pt>
                <c:pt idx="3">
                  <c:v>22.52443555509672</c:v>
                </c:pt>
                <c:pt idx="4">
                  <c:v>12.75976800592616</c:v>
                </c:pt>
                <c:pt idx="5">
                  <c:v>36.07235486479476</c:v>
                </c:pt>
                <c:pt idx="6">
                  <c:v>45.07397146988648</c:v>
                </c:pt>
                <c:pt idx="7">
                  <c:v>32.31922353594553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4431320"/>
        <c:axId val="-2064000840"/>
      </c:lineChart>
      <c:catAx>
        <c:axId val="-20744313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image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-2064000840"/>
        <c:crosses val="autoZero"/>
        <c:auto val="1"/>
        <c:lblAlgn val="ctr"/>
        <c:lblOffset val="100"/>
        <c:noMultiLvlLbl val="0"/>
      </c:catAx>
      <c:valAx>
        <c:axId val="-20640008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  [kcal/mol]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44313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marker>
            <c:symbol val="dash"/>
            <c:size val="12"/>
          </c:marker>
          <c:val>
            <c:numRef>
              <c:f>NEB!$E$7:$E$14</c:f>
              <c:numCache>
                <c:formatCode>General</c:formatCode>
                <c:ptCount val="8"/>
                <c:pt idx="0">
                  <c:v>0.0</c:v>
                </c:pt>
                <c:pt idx="1">
                  <c:v>41.22796880896203</c:v>
                </c:pt>
                <c:pt idx="2">
                  <c:v>39.20550730195828</c:v>
                </c:pt>
                <c:pt idx="3">
                  <c:v>22.52443555509672</c:v>
                </c:pt>
                <c:pt idx="4">
                  <c:v>12.75976800592616</c:v>
                </c:pt>
                <c:pt idx="5">
                  <c:v>36.07235486479476</c:v>
                </c:pt>
                <c:pt idx="6">
                  <c:v>45.07397146988648</c:v>
                </c:pt>
                <c:pt idx="7">
                  <c:v>32.31922353594553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8695112"/>
        <c:axId val="-2129505928"/>
      </c:lineChart>
      <c:catAx>
        <c:axId val="-2128695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image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-2129505928"/>
        <c:crosses val="autoZero"/>
        <c:auto val="1"/>
        <c:lblAlgn val="ctr"/>
        <c:lblOffset val="100"/>
        <c:noMultiLvlLbl val="0"/>
      </c:catAx>
      <c:valAx>
        <c:axId val="-21295059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  [kcal/mol]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286951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marker>
            <c:symbol val="dash"/>
            <c:size val="12"/>
          </c:marker>
          <c:val>
            <c:numRef>
              <c:f>NEB!$E$7:$E$14</c:f>
              <c:numCache>
                <c:formatCode>General</c:formatCode>
                <c:ptCount val="8"/>
                <c:pt idx="0">
                  <c:v>0.0</c:v>
                </c:pt>
                <c:pt idx="1">
                  <c:v>41.22796880896203</c:v>
                </c:pt>
                <c:pt idx="2">
                  <c:v>39.20550730195828</c:v>
                </c:pt>
                <c:pt idx="3">
                  <c:v>22.52443555509672</c:v>
                </c:pt>
                <c:pt idx="4">
                  <c:v>12.75976800592616</c:v>
                </c:pt>
                <c:pt idx="5">
                  <c:v>36.07235486479476</c:v>
                </c:pt>
                <c:pt idx="6">
                  <c:v>45.07397146988648</c:v>
                </c:pt>
                <c:pt idx="7">
                  <c:v>32.31922353594553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7309464"/>
        <c:axId val="-2074148568"/>
      </c:lineChart>
      <c:catAx>
        <c:axId val="-2037309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image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-2074148568"/>
        <c:crosses val="autoZero"/>
        <c:auto val="1"/>
        <c:lblAlgn val="ctr"/>
        <c:lblOffset val="100"/>
        <c:noMultiLvlLbl val="0"/>
      </c:catAx>
      <c:valAx>
        <c:axId val="-20741485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  [kcal/mol]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37309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marker>
            <c:symbol val="dash"/>
            <c:size val="12"/>
          </c:marker>
          <c:val>
            <c:numRef>
              <c:f>NEB!$E$7:$E$14</c:f>
              <c:numCache>
                <c:formatCode>General</c:formatCode>
                <c:ptCount val="8"/>
                <c:pt idx="0">
                  <c:v>0.0</c:v>
                </c:pt>
                <c:pt idx="1">
                  <c:v>41.22796880896203</c:v>
                </c:pt>
                <c:pt idx="2">
                  <c:v>39.20550730195828</c:v>
                </c:pt>
                <c:pt idx="3">
                  <c:v>22.52443555509672</c:v>
                </c:pt>
                <c:pt idx="4">
                  <c:v>12.75976800592616</c:v>
                </c:pt>
                <c:pt idx="5">
                  <c:v>36.07235486479476</c:v>
                </c:pt>
                <c:pt idx="6">
                  <c:v>45.07397146988648</c:v>
                </c:pt>
                <c:pt idx="7">
                  <c:v>32.31922353594553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9122920"/>
        <c:axId val="-2108832456"/>
      </c:lineChart>
      <c:catAx>
        <c:axId val="-21091229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image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-2108832456"/>
        <c:crosses val="autoZero"/>
        <c:auto val="1"/>
        <c:lblAlgn val="ctr"/>
        <c:lblOffset val="100"/>
        <c:noMultiLvlLbl val="0"/>
      </c:catAx>
      <c:valAx>
        <c:axId val="-21088324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  [kcal/mol]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09122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marker>
            <c:symbol val="dash"/>
            <c:size val="12"/>
          </c:marker>
          <c:val>
            <c:numRef>
              <c:f>NEB!$E$7:$E$14</c:f>
              <c:numCache>
                <c:formatCode>General</c:formatCode>
                <c:ptCount val="8"/>
                <c:pt idx="0">
                  <c:v>0.0</c:v>
                </c:pt>
                <c:pt idx="1">
                  <c:v>41.22796880896203</c:v>
                </c:pt>
                <c:pt idx="2">
                  <c:v>39.20550730195828</c:v>
                </c:pt>
                <c:pt idx="3">
                  <c:v>22.52443555509672</c:v>
                </c:pt>
                <c:pt idx="4">
                  <c:v>12.75976800592616</c:v>
                </c:pt>
                <c:pt idx="5">
                  <c:v>36.07235486479476</c:v>
                </c:pt>
                <c:pt idx="6">
                  <c:v>45.07397146988648</c:v>
                </c:pt>
                <c:pt idx="7">
                  <c:v>32.31922353594553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5905144"/>
        <c:axId val="-2035903944"/>
      </c:lineChart>
      <c:catAx>
        <c:axId val="-20359051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image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-2035903944"/>
        <c:crosses val="autoZero"/>
        <c:auto val="1"/>
        <c:lblAlgn val="ctr"/>
        <c:lblOffset val="100"/>
        <c:noMultiLvlLbl val="0"/>
      </c:catAx>
      <c:valAx>
        <c:axId val="-20359039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  [kcal/mol]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359051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marker>
            <c:symbol val="dash"/>
            <c:size val="12"/>
          </c:marker>
          <c:val>
            <c:numRef>
              <c:f>NEB!$E$7:$E$14</c:f>
              <c:numCache>
                <c:formatCode>General</c:formatCode>
                <c:ptCount val="8"/>
                <c:pt idx="0">
                  <c:v>0.0</c:v>
                </c:pt>
                <c:pt idx="1">
                  <c:v>41.22796880896203</c:v>
                </c:pt>
                <c:pt idx="2">
                  <c:v>39.20550730195828</c:v>
                </c:pt>
                <c:pt idx="3">
                  <c:v>22.52443555509672</c:v>
                </c:pt>
                <c:pt idx="4">
                  <c:v>12.75976800592616</c:v>
                </c:pt>
                <c:pt idx="5">
                  <c:v>36.07235486479476</c:v>
                </c:pt>
                <c:pt idx="6">
                  <c:v>45.07397146988648</c:v>
                </c:pt>
                <c:pt idx="7">
                  <c:v>32.31922353594553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8987544"/>
        <c:axId val="-2066142120"/>
      </c:lineChart>
      <c:catAx>
        <c:axId val="-21089875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image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-2066142120"/>
        <c:crosses val="autoZero"/>
        <c:auto val="1"/>
        <c:lblAlgn val="ctr"/>
        <c:lblOffset val="100"/>
        <c:noMultiLvlLbl val="0"/>
      </c:catAx>
      <c:valAx>
        <c:axId val="-20661421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  [kcal/mol]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089875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marker>
            <c:symbol val="dash"/>
            <c:size val="12"/>
          </c:marker>
          <c:val>
            <c:numRef>
              <c:f>NEB!$E$7:$E$14</c:f>
              <c:numCache>
                <c:formatCode>General</c:formatCode>
                <c:ptCount val="8"/>
                <c:pt idx="0">
                  <c:v>0.0</c:v>
                </c:pt>
                <c:pt idx="1">
                  <c:v>41.22796880896203</c:v>
                </c:pt>
                <c:pt idx="2">
                  <c:v>39.20550730195828</c:v>
                </c:pt>
                <c:pt idx="3">
                  <c:v>22.52443555509672</c:v>
                </c:pt>
                <c:pt idx="4">
                  <c:v>12.75976800592616</c:v>
                </c:pt>
                <c:pt idx="5">
                  <c:v>36.07235486479476</c:v>
                </c:pt>
                <c:pt idx="6">
                  <c:v>45.07397146988648</c:v>
                </c:pt>
                <c:pt idx="7">
                  <c:v>32.31922353594553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9263640"/>
        <c:axId val="-2066203656"/>
      </c:lineChart>
      <c:catAx>
        <c:axId val="-21092636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image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-2066203656"/>
        <c:crosses val="autoZero"/>
        <c:auto val="1"/>
        <c:lblAlgn val="ctr"/>
        <c:lblOffset val="100"/>
        <c:noMultiLvlLbl val="0"/>
      </c:catAx>
      <c:valAx>
        <c:axId val="-20662036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  [kcal/mol]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092636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5F142-A8D2-4C9B-A2C4-80903F7B37BD}" type="datetimeFigureOut">
              <a:rPr lang="de-CH" smtClean="0"/>
              <a:t>14/09/15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D4CB9-4B73-454A-8E48-95AA7CF76C5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3597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subtitle</a:t>
            </a:r>
            <a:r>
              <a:rPr lang="de-DE" dirty="0" smtClean="0"/>
              <a:t>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7C0E-6161-0E4F-92D2-30F841278E1F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D75-7980-2D40-A883-082546F2611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53" y="38528"/>
            <a:ext cx="1950720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9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7C0E-6161-0E4F-92D2-30F841278E1F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D75-7980-2D40-A883-082546F2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4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7C0E-6161-0E4F-92D2-30F841278E1F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D75-7980-2D40-A883-082546F2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8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0320"/>
            <a:ext cx="8229600" cy="757318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7C0E-6161-0E4F-92D2-30F841278E1F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D75-7980-2D40-A883-082546F261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53" y="38528"/>
            <a:ext cx="1950720" cy="621792"/>
          </a:xfrm>
          <a:prstGeom prst="rect">
            <a:avLst/>
          </a:prstGeom>
        </p:spPr>
      </p:pic>
      <p:sp>
        <p:nvSpPr>
          <p:cNvPr id="12" name="Halber Rahmen 11"/>
          <p:cNvSpPr/>
          <p:nvPr userDrawn="1"/>
        </p:nvSpPr>
        <p:spPr>
          <a:xfrm>
            <a:off x="-1" y="-12945"/>
            <a:ext cx="1202077" cy="10769177"/>
          </a:xfrm>
          <a:prstGeom prst="halfFrame">
            <a:avLst>
              <a:gd name="adj1" fmla="val 33485"/>
              <a:gd name="adj2" fmla="val 33638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395785" y="-12945"/>
            <a:ext cx="8748215" cy="41555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8141298" y="6622967"/>
            <a:ext cx="899275" cy="12311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6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CH" sz="1050" b="1" baseline="0" dirty="0" smtClean="0"/>
              <a:t>Sandra Luber</a:t>
            </a:r>
            <a:endParaRPr lang="de-CH" sz="1050" b="1" dirty="0"/>
          </a:p>
        </p:txBody>
      </p:sp>
    </p:spTree>
    <p:extLst>
      <p:ext uri="{BB962C8B-B14F-4D97-AF65-F5344CB8AC3E}">
        <p14:creationId xmlns:p14="http://schemas.microsoft.com/office/powerpoint/2010/main" val="116437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7C0E-6161-0E4F-92D2-30F841278E1F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D75-7980-2D40-A883-082546F2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7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7C0E-6161-0E4F-92D2-30F841278E1F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D75-7980-2D40-A883-082546F2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0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7C0E-6161-0E4F-92D2-30F841278E1F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D75-7980-2D40-A883-082546F2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45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7C0E-6161-0E4F-92D2-30F841278E1F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D75-7980-2D40-A883-082546F2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22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7C0E-6161-0E4F-92D2-30F841278E1F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D75-7980-2D40-A883-082546F2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2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7C0E-6161-0E4F-92D2-30F841278E1F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D75-7980-2D40-A883-082546F2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7C0E-6161-0E4F-92D2-30F841278E1F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D75-7980-2D40-A883-082546F2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2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F7C0E-6161-0E4F-92D2-30F841278E1F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C7D75-7980-2D40-A883-082546F261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03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chart" Target="../charts/char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chart" Target="../charts/char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chart" Target="../charts/char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Efficient </a:t>
            </a:r>
            <a:r>
              <a:rPr lang="en-US" b="1" dirty="0" err="1" smtClean="0"/>
              <a:t>Cubane</a:t>
            </a:r>
            <a:r>
              <a:rPr lang="en-US" b="1" dirty="0" smtClean="0"/>
              <a:t> Catalysts for Artificial </a:t>
            </a:r>
            <a:r>
              <a:rPr lang="en-US" b="1" dirty="0"/>
              <a:t>W</a:t>
            </a:r>
            <a:r>
              <a:rPr lang="en-US" b="1" dirty="0" smtClean="0"/>
              <a:t>ater Splitting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Sandra Luber</a:t>
            </a:r>
          </a:p>
          <a:p>
            <a:r>
              <a:rPr lang="en-US" dirty="0" smtClean="0"/>
              <a:t>September 14</a:t>
            </a:r>
            <a:r>
              <a:rPr lang="en-US" baseline="30000" dirty="0" smtClean="0"/>
              <a:t>th</a:t>
            </a:r>
            <a:r>
              <a:rPr lang="en-US" dirty="0" smtClean="0"/>
              <a:t>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99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1446"/>
            <a:ext cx="8229600" cy="680249"/>
          </a:xfrm>
        </p:spPr>
        <p:txBody>
          <a:bodyPr>
            <a:normAutofit fontScale="90000"/>
          </a:bodyPr>
          <a:lstStyle/>
          <a:p>
            <a:r>
              <a:rPr lang="de-CH" b="1" dirty="0" smtClean="0">
                <a:latin typeface="Calibri" pitchFamily="34" charset="0"/>
              </a:rPr>
              <a:t>New Co(II)-</a:t>
            </a:r>
            <a:r>
              <a:rPr lang="de-CH" b="1" dirty="0" err="1" smtClean="0">
                <a:latin typeface="Calibri" pitchFamily="34" charset="0"/>
              </a:rPr>
              <a:t>cubane</a:t>
            </a:r>
            <a:r>
              <a:rPr lang="de-CH" b="1" dirty="0" smtClean="0">
                <a:latin typeface="Calibri" pitchFamily="34" charset="0"/>
              </a:rPr>
              <a:t> WOC</a:t>
            </a:r>
            <a:br>
              <a:rPr lang="de-CH" b="1" dirty="0" smtClean="0">
                <a:latin typeface="Calibri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igure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54887"/>
            <a:ext cx="6438219" cy="5732992"/>
          </a:xfrm>
          <a:prstGeom prst="rect">
            <a:avLst/>
          </a:prstGeom>
        </p:spPr>
      </p:pic>
      <p:sp>
        <p:nvSpPr>
          <p:cNvPr id="5" name="Bevel 4"/>
          <p:cNvSpPr/>
          <p:nvPr/>
        </p:nvSpPr>
        <p:spPr>
          <a:xfrm>
            <a:off x="6315739" y="2009553"/>
            <a:ext cx="2496431" cy="1071110"/>
          </a:xfrm>
          <a:prstGeom prst="bevel">
            <a:avLst>
              <a:gd name="adj" fmla="val 2861"/>
            </a:avLst>
          </a:prstGeom>
          <a:gradFill flip="none" rotWithShape="1">
            <a:gsLst>
              <a:gs pos="58000">
                <a:schemeClr val="bg1"/>
              </a:gs>
              <a:gs pos="33000">
                <a:schemeClr val="bg1">
                  <a:alpha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Box 5"/>
          <p:cNvSpPr txBox="1"/>
          <p:nvPr/>
        </p:nvSpPr>
        <p:spPr>
          <a:xfrm>
            <a:off x="3507472" y="791571"/>
            <a:ext cx="53772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b="1" dirty="0" smtClean="0">
                <a:latin typeface="+mn-lt"/>
              </a:rPr>
              <a:t>[Co</a:t>
            </a:r>
            <a:r>
              <a:rPr lang="de-CH" sz="2600" b="1" baseline="30000" dirty="0" smtClean="0">
                <a:latin typeface="+mn-lt"/>
              </a:rPr>
              <a:t>II</a:t>
            </a:r>
            <a:r>
              <a:rPr lang="de-CH" sz="2600" b="1" baseline="-25000" dirty="0" smtClean="0">
                <a:latin typeface="+mn-lt"/>
              </a:rPr>
              <a:t>4</a:t>
            </a:r>
            <a:r>
              <a:rPr lang="de-CH" sz="2600" b="1" dirty="0" smtClean="0">
                <a:latin typeface="+mn-lt"/>
              </a:rPr>
              <a:t>(</a:t>
            </a:r>
            <a:r>
              <a:rPr lang="de-CH" sz="2600" b="1" dirty="0" err="1" smtClean="0">
                <a:latin typeface="+mn-lt"/>
              </a:rPr>
              <a:t>hmp</a:t>
            </a:r>
            <a:r>
              <a:rPr lang="de-CH" sz="2600" b="1" dirty="0" smtClean="0">
                <a:latin typeface="+mn-lt"/>
              </a:rPr>
              <a:t>)</a:t>
            </a:r>
            <a:r>
              <a:rPr lang="de-CH" sz="2600" b="1" baseline="-25000" dirty="0" smtClean="0">
                <a:latin typeface="+mn-lt"/>
              </a:rPr>
              <a:t>4</a:t>
            </a:r>
            <a:r>
              <a:rPr lang="de-CH" sz="2600" b="1" dirty="0" smtClean="0">
                <a:latin typeface="+mn-lt"/>
              </a:rPr>
              <a:t>(</a:t>
            </a:r>
            <a:r>
              <a:rPr lang="el-GR" sz="2600" b="1" dirty="0" smtClean="0">
                <a:latin typeface="+mn-lt"/>
              </a:rPr>
              <a:t>μ</a:t>
            </a:r>
            <a:r>
              <a:rPr lang="de-CH" sz="2600" b="1" dirty="0" smtClean="0">
                <a:latin typeface="+mn-lt"/>
              </a:rPr>
              <a:t>-</a:t>
            </a:r>
            <a:r>
              <a:rPr lang="de-CH" sz="2600" b="1" dirty="0" err="1" smtClean="0">
                <a:latin typeface="+mn-lt"/>
              </a:rPr>
              <a:t>OAc</a:t>
            </a:r>
            <a:r>
              <a:rPr lang="de-CH" sz="2600" b="1" dirty="0" smtClean="0">
                <a:latin typeface="+mn-lt"/>
              </a:rPr>
              <a:t>)</a:t>
            </a:r>
            <a:r>
              <a:rPr lang="de-CH" sz="2600" b="1" baseline="-25000" dirty="0" smtClean="0">
                <a:latin typeface="+mn-lt"/>
              </a:rPr>
              <a:t>2</a:t>
            </a:r>
            <a:r>
              <a:rPr lang="de-CH" sz="2600" b="1" dirty="0" smtClean="0">
                <a:latin typeface="+mn-lt"/>
              </a:rPr>
              <a:t>(</a:t>
            </a:r>
            <a:r>
              <a:rPr lang="el-GR" sz="2600" b="1" dirty="0" smtClean="0">
                <a:latin typeface="+mn-lt"/>
              </a:rPr>
              <a:t>μ</a:t>
            </a:r>
            <a:r>
              <a:rPr lang="de-CH" sz="2600" b="1" baseline="-25000" dirty="0" smtClean="0">
                <a:latin typeface="+mn-lt"/>
              </a:rPr>
              <a:t>2</a:t>
            </a:r>
            <a:r>
              <a:rPr lang="de-CH" sz="2600" b="1" dirty="0" smtClean="0">
                <a:latin typeface="+mn-lt"/>
              </a:rPr>
              <a:t>-OAc)</a:t>
            </a:r>
            <a:r>
              <a:rPr lang="de-CH" sz="2600" b="1" baseline="-25000" dirty="0" smtClean="0">
                <a:latin typeface="+mn-lt"/>
              </a:rPr>
              <a:t>2</a:t>
            </a:r>
            <a:r>
              <a:rPr lang="de-CH" sz="2600" b="1" dirty="0" smtClean="0">
                <a:latin typeface="+mn-lt"/>
              </a:rPr>
              <a:t>(H</a:t>
            </a:r>
            <a:r>
              <a:rPr lang="de-CH" sz="2600" b="1" baseline="-25000" dirty="0" smtClean="0">
                <a:latin typeface="+mn-lt"/>
              </a:rPr>
              <a:t>2</a:t>
            </a:r>
            <a:r>
              <a:rPr lang="de-CH" sz="2600" b="1" dirty="0" smtClean="0">
                <a:latin typeface="+mn-lt"/>
              </a:rPr>
              <a:t>O)</a:t>
            </a:r>
            <a:r>
              <a:rPr lang="de-CH" sz="2600" b="1" baseline="-25000" dirty="0" smtClean="0">
                <a:latin typeface="+mn-lt"/>
              </a:rPr>
              <a:t>2</a:t>
            </a:r>
            <a:r>
              <a:rPr lang="de-CH" sz="2600" b="1" dirty="0" smtClean="0">
                <a:latin typeface="+mn-lt"/>
              </a:rPr>
              <a:t>]</a:t>
            </a:r>
            <a:endParaRPr lang="de-CH" sz="26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6717" y="1351129"/>
            <a:ext cx="3889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i="1" smtClean="0">
                <a:latin typeface="+mn-lt"/>
              </a:rPr>
              <a:t>hmp = 2-(hyxdroxymethyl)pyridine</a:t>
            </a:r>
            <a:endParaRPr lang="de-CH" i="1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44200" y="2082763"/>
            <a:ext cx="2467970" cy="783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de-CH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First </a:t>
            </a:r>
            <a:r>
              <a:rPr lang="de-CH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cubane</a:t>
            </a:r>
            <a:r>
              <a:rPr lang="de-CH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CH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with</a:t>
            </a:r>
            <a:r>
              <a:rPr lang="de-C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Co(II) </a:t>
            </a:r>
            <a:r>
              <a:rPr lang="de-CH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metal</a:t>
            </a:r>
            <a:r>
              <a:rPr lang="de-CH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CH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centers</a:t>
            </a:r>
            <a:endParaRPr lang="de-CH" sz="2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36480" y="5396488"/>
            <a:ext cx="3207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 dirty="0" smtClean="0"/>
              <a:t>F. Evangelisti, R. </a:t>
            </a:r>
            <a:r>
              <a:rPr lang="de-CH" sz="1200" dirty="0" err="1" smtClean="0"/>
              <a:t>Güttinger</a:t>
            </a:r>
            <a:r>
              <a:rPr lang="de-CH" sz="1200" dirty="0" smtClean="0"/>
              <a:t>, R. </a:t>
            </a:r>
            <a:r>
              <a:rPr lang="de-CH" sz="1200" dirty="0" err="1" smtClean="0"/>
              <a:t>Moré</a:t>
            </a:r>
            <a:r>
              <a:rPr lang="de-CH" sz="1200" dirty="0" smtClean="0"/>
              <a:t>,</a:t>
            </a:r>
            <a:br>
              <a:rPr lang="de-CH" sz="1200" dirty="0" smtClean="0"/>
            </a:br>
            <a:r>
              <a:rPr lang="de-CH" sz="1200" dirty="0" smtClean="0"/>
              <a:t>S. Luber, G. R. </a:t>
            </a:r>
            <a:r>
              <a:rPr lang="de-CH" sz="1200" dirty="0" err="1" smtClean="0"/>
              <a:t>Patzke</a:t>
            </a:r>
            <a:r>
              <a:rPr lang="de-CH" sz="1200" dirty="0" smtClean="0"/>
              <a:t>, </a:t>
            </a:r>
            <a:br>
              <a:rPr lang="de-CH" sz="1200" dirty="0" smtClean="0"/>
            </a:br>
            <a:r>
              <a:rPr lang="de-CH" sz="1200" i="1" dirty="0" smtClean="0"/>
              <a:t>J. Am. Chem. </a:t>
            </a:r>
            <a:r>
              <a:rPr lang="de-CH" sz="1200" i="1" dirty="0" err="1" smtClean="0"/>
              <a:t>Soc</a:t>
            </a:r>
            <a:r>
              <a:rPr lang="de-CH" sz="1200" dirty="0" smtClean="0"/>
              <a:t>. </a:t>
            </a:r>
            <a:r>
              <a:rPr lang="de-CH" sz="1200" b="1" dirty="0" smtClean="0"/>
              <a:t>2013</a:t>
            </a:r>
            <a:r>
              <a:rPr lang="de-CH" sz="1200" dirty="0" smtClean="0"/>
              <a:t> (135) 18734 </a:t>
            </a:r>
            <a:r>
              <a:rPr lang="de-CH" sz="1200" b="1" dirty="0" smtClean="0"/>
              <a:t/>
            </a:r>
            <a:br>
              <a:rPr lang="de-CH" sz="1200" b="1" dirty="0" smtClean="0"/>
            </a:br>
            <a:r>
              <a:rPr lang="de-CH" sz="1200" b="1" dirty="0" smtClean="0"/>
              <a:t>&amp; </a:t>
            </a:r>
            <a:r>
              <a:rPr lang="de-CH" sz="1200" b="1" u="sng" dirty="0" smtClean="0"/>
              <a:t>CHIMIA 2014 Highlight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6227485"/>
            <a:ext cx="3674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Collaboration with G. R. </a:t>
            </a:r>
            <a:r>
              <a:rPr lang="en-US" dirty="0" err="1" smtClean="0"/>
              <a:t>Patzke</a:t>
            </a:r>
            <a:r>
              <a:rPr lang="en-US" dirty="0" smtClean="0"/>
              <a:t> (UZH)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68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AFS_FIT_solid.jpg"/>
          <p:cNvPicPr/>
          <p:nvPr/>
        </p:nvPicPr>
        <p:blipFill>
          <a:blip r:embed="rId2" cstate="print"/>
          <a:srcRect l="4217" t="8713" r="9726" b="3370"/>
          <a:stretch>
            <a:fillRect/>
          </a:stretch>
        </p:blipFill>
        <p:spPr>
          <a:xfrm>
            <a:off x="659905" y="902442"/>
            <a:ext cx="4109040" cy="3228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22" y="536723"/>
            <a:ext cx="8229600" cy="466245"/>
          </a:xfrm>
        </p:spPr>
        <p:txBody>
          <a:bodyPr>
            <a:normAutofit fontScale="90000"/>
          </a:bodyPr>
          <a:lstStyle/>
          <a:p>
            <a:r>
              <a:rPr lang="de-CH" b="1" dirty="0" smtClean="0">
                <a:latin typeface="Calibri" pitchFamily="34" charset="0"/>
              </a:rPr>
              <a:t>{Co</a:t>
            </a:r>
            <a:r>
              <a:rPr lang="de-CH" b="1" baseline="30000" dirty="0" smtClean="0">
                <a:latin typeface="Calibri" pitchFamily="34" charset="0"/>
              </a:rPr>
              <a:t>II</a:t>
            </a:r>
            <a:r>
              <a:rPr lang="de-CH" b="1" baseline="-25000" dirty="0" smtClean="0">
                <a:latin typeface="Calibri" pitchFamily="34" charset="0"/>
              </a:rPr>
              <a:t>4</a:t>
            </a:r>
            <a:r>
              <a:rPr lang="de-CH" b="1" dirty="0" smtClean="0">
                <a:latin typeface="Calibri" pitchFamily="34" charset="0"/>
              </a:rPr>
              <a:t>O</a:t>
            </a:r>
            <a:r>
              <a:rPr lang="de-CH" b="1" baseline="-25000" dirty="0" smtClean="0">
                <a:latin typeface="Calibri" pitchFamily="34" charset="0"/>
              </a:rPr>
              <a:t>4</a:t>
            </a:r>
            <a:r>
              <a:rPr lang="de-CH" b="1" dirty="0" smtClean="0">
                <a:latin typeface="Calibri" pitchFamily="34" charset="0"/>
              </a:rPr>
              <a:t>} </a:t>
            </a:r>
            <a:r>
              <a:rPr lang="de-CH" b="1" dirty="0" err="1" smtClean="0">
                <a:latin typeface="Calibri" pitchFamily="34" charset="0"/>
              </a:rPr>
              <a:t>Cubane</a:t>
            </a:r>
            <a:r>
              <a:rPr lang="de-CH" b="1" dirty="0" smtClean="0">
                <a:latin typeface="Calibri" pitchFamily="34" charset="0"/>
              </a:rPr>
              <a:t>: </a:t>
            </a:r>
            <a:r>
              <a:rPr lang="de-CH" b="1" dirty="0" err="1" smtClean="0">
                <a:latin typeface="Calibri" pitchFamily="34" charset="0"/>
              </a:rPr>
              <a:t>Stability</a:t>
            </a:r>
            <a:r>
              <a:rPr lang="de-CH" b="1" dirty="0" smtClean="0">
                <a:latin typeface="Calibri" pitchFamily="34" charset="0"/>
              </a:rPr>
              <a:t/>
            </a:r>
            <a:br>
              <a:rPr lang="de-CH" b="1" dirty="0" smtClean="0">
                <a:latin typeface="Calibri" pitchFamily="34" charset="0"/>
              </a:rPr>
            </a:br>
            <a:endParaRPr lang="en-US" dirty="0"/>
          </a:p>
        </p:txBody>
      </p:sp>
      <p:sp>
        <p:nvSpPr>
          <p:cNvPr id="5" name="Bevel 4"/>
          <p:cNvSpPr/>
          <p:nvPr/>
        </p:nvSpPr>
        <p:spPr>
          <a:xfrm>
            <a:off x="4932718" y="1033309"/>
            <a:ext cx="3603009" cy="2415653"/>
          </a:xfrm>
          <a:prstGeom prst="bevel">
            <a:avLst>
              <a:gd name="adj" fmla="val 2861"/>
            </a:avLst>
          </a:prstGeom>
          <a:gradFill flip="none" rotWithShape="1">
            <a:gsLst>
              <a:gs pos="58000">
                <a:schemeClr val="bg1"/>
              </a:gs>
              <a:gs pos="33000">
                <a:schemeClr val="bg1">
                  <a:alpha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Box 5"/>
          <p:cNvSpPr txBox="1"/>
          <p:nvPr/>
        </p:nvSpPr>
        <p:spPr>
          <a:xfrm>
            <a:off x="4987310" y="1133212"/>
            <a:ext cx="3425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100" b="1" smtClean="0">
                <a:latin typeface="+mn-lt"/>
              </a:rPr>
              <a:t>Solid state EXAFS spectrum: agrees with crystal structure</a:t>
            </a:r>
          </a:p>
        </p:txBody>
      </p:sp>
      <p:sp>
        <p:nvSpPr>
          <p:cNvPr id="7" name="Bevel 6"/>
          <p:cNvSpPr/>
          <p:nvPr/>
        </p:nvSpPr>
        <p:spPr>
          <a:xfrm>
            <a:off x="766783" y="4130579"/>
            <a:ext cx="3415308" cy="2415653"/>
          </a:xfrm>
          <a:prstGeom prst="bevel">
            <a:avLst>
              <a:gd name="adj" fmla="val 2861"/>
            </a:avLst>
          </a:prstGeom>
          <a:gradFill flip="none" rotWithShape="1">
            <a:gsLst>
              <a:gs pos="58000">
                <a:schemeClr val="bg1"/>
              </a:gs>
              <a:gs pos="33000">
                <a:schemeClr val="bg1">
                  <a:alpha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Down Arrow 8"/>
          <p:cNvSpPr/>
          <p:nvPr/>
        </p:nvSpPr>
        <p:spPr>
          <a:xfrm rot="16200000">
            <a:off x="4407280" y="1801364"/>
            <a:ext cx="252482" cy="580030"/>
          </a:xfrm>
          <a:prstGeom prst="downArrow">
            <a:avLst>
              <a:gd name="adj1" fmla="val 44445"/>
              <a:gd name="adj2" fmla="val 6851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Down Arrow 9"/>
          <p:cNvSpPr/>
          <p:nvPr/>
        </p:nvSpPr>
        <p:spPr>
          <a:xfrm>
            <a:off x="6647787" y="1871876"/>
            <a:ext cx="252482" cy="580030"/>
          </a:xfrm>
          <a:prstGeom prst="downArrow">
            <a:avLst>
              <a:gd name="adj1" fmla="val 44445"/>
              <a:gd name="adj2" fmla="val 6851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TextBox 10"/>
          <p:cNvSpPr txBox="1"/>
          <p:nvPr/>
        </p:nvSpPr>
        <p:spPr>
          <a:xfrm>
            <a:off x="5044176" y="2451906"/>
            <a:ext cx="3425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100" b="1" dirty="0" smtClean="0">
                <a:latin typeface="+mn-lt"/>
              </a:rPr>
              <a:t>DFT </a:t>
            </a:r>
            <a:r>
              <a:rPr lang="de-CH" sz="2100" b="1" dirty="0" err="1" smtClean="0">
                <a:latin typeface="+mn-lt"/>
              </a:rPr>
              <a:t>calculations</a:t>
            </a:r>
            <a:r>
              <a:rPr lang="de-CH" sz="2100" b="1" dirty="0" smtClean="0">
                <a:latin typeface="+mn-lt"/>
              </a:rPr>
              <a:t>: </a:t>
            </a:r>
            <a:br>
              <a:rPr lang="de-CH" sz="2100" b="1" dirty="0" smtClean="0">
                <a:latin typeface="+mn-lt"/>
              </a:rPr>
            </a:br>
            <a:r>
              <a:rPr lang="de-CH" sz="2100" b="1" dirty="0" smtClean="0">
                <a:latin typeface="+mn-lt"/>
              </a:rPr>
              <a:t>HS Co(II), S = 6 </a:t>
            </a:r>
            <a:r>
              <a:rPr lang="de-CH" sz="2100" b="1" dirty="0" err="1" smtClean="0">
                <a:latin typeface="+mn-lt"/>
              </a:rPr>
              <a:t>ground</a:t>
            </a:r>
            <a:r>
              <a:rPr lang="de-CH" sz="2100" b="1" dirty="0" smtClean="0">
                <a:latin typeface="+mn-lt"/>
              </a:rPr>
              <a:t> </a:t>
            </a:r>
            <a:r>
              <a:rPr lang="de-CH" sz="2100" b="1" dirty="0" err="1" smtClean="0">
                <a:latin typeface="+mn-lt"/>
              </a:rPr>
              <a:t>state</a:t>
            </a:r>
            <a:endParaRPr lang="de-CH" sz="2100" b="1" dirty="0" smtClean="0">
              <a:latin typeface="+mn-lt"/>
            </a:endParaRPr>
          </a:p>
        </p:txBody>
      </p:sp>
      <p:sp>
        <p:nvSpPr>
          <p:cNvPr id="12" name="Down Arrow 11"/>
          <p:cNvSpPr/>
          <p:nvPr/>
        </p:nvSpPr>
        <p:spPr>
          <a:xfrm rot="5400000" flipH="1">
            <a:off x="4407280" y="5543126"/>
            <a:ext cx="252482" cy="580030"/>
          </a:xfrm>
          <a:prstGeom prst="downArrow">
            <a:avLst>
              <a:gd name="adj1" fmla="val 44445"/>
              <a:gd name="adj2" fmla="val 6851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Box 12"/>
          <p:cNvSpPr txBox="1"/>
          <p:nvPr/>
        </p:nvSpPr>
        <p:spPr>
          <a:xfrm>
            <a:off x="595006" y="4171524"/>
            <a:ext cx="3425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100" b="1" dirty="0" smtClean="0">
                <a:latin typeface="+mn-lt"/>
              </a:rPr>
              <a:t>Solution EXAFS:</a:t>
            </a:r>
            <a:br>
              <a:rPr lang="de-CH" sz="2100" b="1" dirty="0" smtClean="0">
                <a:latin typeface="+mn-lt"/>
              </a:rPr>
            </a:br>
            <a:r>
              <a:rPr lang="de-CH" sz="2100" b="1" dirty="0" smtClean="0">
                <a:latin typeface="+mn-lt"/>
              </a:rPr>
              <a:t>{Co</a:t>
            </a:r>
            <a:r>
              <a:rPr lang="de-CH" sz="2100" b="1" baseline="-25000" dirty="0" smtClean="0">
                <a:latin typeface="+mn-lt"/>
              </a:rPr>
              <a:t>4</a:t>
            </a:r>
            <a:r>
              <a:rPr lang="de-CH" sz="2100" b="1" dirty="0" smtClean="0">
                <a:latin typeface="+mn-lt"/>
              </a:rPr>
              <a:t>O</a:t>
            </a:r>
            <a:r>
              <a:rPr lang="de-CH" sz="2100" b="1" baseline="-25000" dirty="0" smtClean="0">
                <a:latin typeface="+mn-lt"/>
              </a:rPr>
              <a:t>4</a:t>
            </a:r>
            <a:r>
              <a:rPr lang="de-CH" sz="2100" b="1" dirty="0" smtClean="0">
                <a:latin typeface="+mn-lt"/>
              </a:rPr>
              <a:t>} core intact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2323722" y="4999487"/>
            <a:ext cx="252482" cy="580030"/>
          </a:xfrm>
          <a:prstGeom prst="downArrow">
            <a:avLst>
              <a:gd name="adj1" fmla="val 44445"/>
              <a:gd name="adj2" fmla="val 6851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extBox 14"/>
          <p:cNvSpPr txBox="1"/>
          <p:nvPr/>
        </p:nvSpPr>
        <p:spPr>
          <a:xfrm>
            <a:off x="750419" y="5673280"/>
            <a:ext cx="3425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100" b="1" dirty="0" smtClean="0">
                <a:solidFill>
                  <a:srgbClr val="CC0066"/>
                </a:solidFill>
                <a:latin typeface="+mn-lt"/>
              </a:rPr>
              <a:t>Radical coupling mechanism as for HS Mn centers in OEC?</a:t>
            </a:r>
          </a:p>
        </p:txBody>
      </p:sp>
      <p:pic>
        <p:nvPicPr>
          <p:cNvPr id="18" name="Inhaltsplatzhalter 1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621" y="3425446"/>
            <a:ext cx="4443182" cy="3432553"/>
          </a:xfrm>
        </p:spPr>
      </p:pic>
    </p:spTree>
    <p:extLst>
      <p:ext uri="{BB962C8B-B14F-4D97-AF65-F5344CB8AC3E}">
        <p14:creationId xmlns:p14="http://schemas.microsoft.com/office/powerpoint/2010/main" val="5529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427039"/>
            <a:ext cx="8229600" cy="709612"/>
          </a:xfrm>
        </p:spPr>
        <p:txBody>
          <a:bodyPr>
            <a:normAutofit/>
          </a:bodyPr>
          <a:lstStyle/>
          <a:p>
            <a:r>
              <a:rPr lang="en-US" b="1" dirty="0" smtClean="0"/>
              <a:t>Closer to OEC: mimic redox-inert metal center</a:t>
            </a:r>
            <a:endParaRPr lang="en-US" b="1" dirty="0"/>
          </a:p>
        </p:txBody>
      </p:sp>
      <p:sp>
        <p:nvSpPr>
          <p:cNvPr id="5" name="Textfeld 13"/>
          <p:cNvSpPr txBox="1">
            <a:spLocks noChangeArrowheads="1"/>
          </p:cNvSpPr>
          <p:nvPr/>
        </p:nvSpPr>
        <p:spPr bwMode="auto">
          <a:xfrm>
            <a:off x="892629" y="6291560"/>
            <a:ext cx="62760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200" dirty="0" smtClean="0">
                <a:latin typeface="+mn-lt"/>
              </a:rPr>
              <a:t>F. </a:t>
            </a:r>
            <a:r>
              <a:rPr lang="de-CH" sz="1200" dirty="0" err="1" smtClean="0">
                <a:latin typeface="+mn-lt"/>
              </a:rPr>
              <a:t>Evangelisti</a:t>
            </a:r>
            <a:r>
              <a:rPr lang="de-CH" sz="1200" dirty="0" smtClean="0">
                <a:latin typeface="+mn-lt"/>
              </a:rPr>
              <a:t>, R. </a:t>
            </a:r>
            <a:r>
              <a:rPr lang="de-CH" sz="1200" dirty="0" err="1" smtClean="0">
                <a:latin typeface="+mn-lt"/>
              </a:rPr>
              <a:t>Güttinger</a:t>
            </a:r>
            <a:r>
              <a:rPr lang="de-CH" sz="1200" dirty="0" smtClean="0">
                <a:latin typeface="+mn-lt"/>
              </a:rPr>
              <a:t>, R. </a:t>
            </a:r>
            <a:r>
              <a:rPr lang="de-CH" sz="1200" dirty="0" err="1" smtClean="0">
                <a:latin typeface="+mn-lt"/>
              </a:rPr>
              <a:t>Mor</a:t>
            </a:r>
            <a:r>
              <a:rPr lang="de-CH" sz="1200" dirty="0" err="1" smtClean="0"/>
              <a:t>é</a:t>
            </a:r>
            <a:r>
              <a:rPr lang="de-CH" sz="1200" dirty="0" smtClean="0">
                <a:latin typeface="+mn-lt"/>
              </a:rPr>
              <a:t>, S. Luber, G. R. </a:t>
            </a:r>
            <a:r>
              <a:rPr lang="de-CH" sz="1200" dirty="0" err="1" smtClean="0">
                <a:latin typeface="+mn-lt"/>
              </a:rPr>
              <a:t>Patzke</a:t>
            </a:r>
            <a:r>
              <a:rPr lang="de-CH" sz="1200" dirty="0" smtClean="0">
                <a:latin typeface="+mn-lt"/>
              </a:rPr>
              <a:t>, </a:t>
            </a:r>
            <a:r>
              <a:rPr lang="de-CH" sz="1200" i="1" dirty="0" smtClean="0"/>
              <a:t>J. Am. Chem. </a:t>
            </a:r>
            <a:r>
              <a:rPr lang="de-CH" sz="1200" i="1" dirty="0" err="1" smtClean="0"/>
              <a:t>Soc</a:t>
            </a:r>
            <a:r>
              <a:rPr lang="de-CH" sz="1200" i="1" dirty="0" smtClean="0"/>
              <a:t>.</a:t>
            </a:r>
            <a:r>
              <a:rPr lang="de-CH" sz="1200" dirty="0" smtClean="0"/>
              <a:t>, </a:t>
            </a:r>
            <a:r>
              <a:rPr lang="de-CH" sz="1200" b="1" dirty="0" smtClean="0">
                <a:latin typeface="+mn-lt"/>
              </a:rPr>
              <a:t>2013</a:t>
            </a:r>
            <a:r>
              <a:rPr lang="de-CH" sz="1200" dirty="0" smtClean="0">
                <a:latin typeface="+mn-lt"/>
              </a:rPr>
              <a:t> (</a:t>
            </a:r>
            <a:r>
              <a:rPr lang="de-CH" sz="1200" dirty="0" smtClean="0"/>
              <a:t>135</a:t>
            </a:r>
            <a:r>
              <a:rPr lang="de-CH" sz="1200" dirty="0" smtClean="0">
                <a:latin typeface="+mn-lt"/>
              </a:rPr>
              <a:t>) 18734.</a:t>
            </a:r>
          </a:p>
          <a:p>
            <a:r>
              <a:rPr lang="de-CH" sz="1200" dirty="0" smtClean="0"/>
              <a:t>F. </a:t>
            </a:r>
            <a:r>
              <a:rPr lang="de-CH" sz="1200" dirty="0" err="1" smtClean="0"/>
              <a:t>Evangelisti</a:t>
            </a:r>
            <a:r>
              <a:rPr lang="de-CH" sz="1200" dirty="0" smtClean="0"/>
              <a:t>, R. </a:t>
            </a:r>
            <a:r>
              <a:rPr lang="de-CH" sz="1200" dirty="0" err="1" smtClean="0"/>
              <a:t>Moré</a:t>
            </a:r>
            <a:r>
              <a:rPr lang="de-CH" sz="1200" dirty="0" smtClean="0"/>
              <a:t>, F. </a:t>
            </a:r>
            <a:r>
              <a:rPr lang="de-CH" sz="1200" dirty="0" err="1" smtClean="0"/>
              <a:t>Hodel</a:t>
            </a:r>
            <a:r>
              <a:rPr lang="de-CH" sz="1200" dirty="0" smtClean="0"/>
              <a:t>, S. Luber, G. R. </a:t>
            </a:r>
            <a:r>
              <a:rPr lang="de-CH" sz="1200" dirty="0" err="1" smtClean="0"/>
              <a:t>Patzke</a:t>
            </a:r>
            <a:r>
              <a:rPr lang="de-CH" sz="1200" dirty="0" smtClean="0"/>
              <a:t>, </a:t>
            </a:r>
            <a:r>
              <a:rPr lang="de-CH" sz="1200" i="1" dirty="0"/>
              <a:t>J. </a:t>
            </a:r>
            <a:r>
              <a:rPr lang="de-CH" sz="1200" i="1" dirty="0" smtClean="0"/>
              <a:t>Am. </a:t>
            </a:r>
            <a:r>
              <a:rPr lang="de-CH" sz="1200" i="1" dirty="0"/>
              <a:t>Chem. </a:t>
            </a:r>
            <a:r>
              <a:rPr lang="de-CH" sz="1200" i="1" dirty="0" err="1"/>
              <a:t>Soc</a:t>
            </a:r>
            <a:r>
              <a:rPr lang="de-CH" sz="1200" i="1" dirty="0"/>
              <a:t>.</a:t>
            </a:r>
            <a:r>
              <a:rPr lang="de-CH" sz="1200" dirty="0"/>
              <a:t>, </a:t>
            </a:r>
            <a:r>
              <a:rPr lang="de-CH" sz="1200" b="1" dirty="0" smtClean="0"/>
              <a:t>2015</a:t>
            </a:r>
            <a:r>
              <a:rPr lang="de-CH" sz="1200" dirty="0"/>
              <a:t> </a:t>
            </a:r>
            <a:r>
              <a:rPr lang="de-CH" sz="1200" dirty="0" smtClean="0"/>
              <a:t>(137) 11076.</a:t>
            </a:r>
            <a:endParaRPr lang="de-CH" sz="1200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" y="2095500"/>
            <a:ext cx="9144000" cy="26521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0586" y="1429731"/>
            <a:ext cx="1611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{Co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LnO</a:t>
            </a:r>
            <a:r>
              <a:rPr lang="en-US" sz="2800" baseline="-25000" dirty="0" smtClean="0"/>
              <a:t>4</a:t>
            </a:r>
            <a:r>
              <a:rPr lang="en-US" sz="2800" dirty="0" smtClean="0"/>
              <a:t>}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726163" y="1429731"/>
            <a:ext cx="1749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{Mn</a:t>
            </a:r>
            <a:r>
              <a:rPr lang="en-US" sz="2800" baseline="-25000" dirty="0" smtClean="0"/>
              <a:t>4</a:t>
            </a:r>
            <a:r>
              <a:rPr lang="en-US" sz="2800" dirty="0" smtClean="0"/>
              <a:t>CaO</a:t>
            </a:r>
            <a:r>
              <a:rPr lang="en-US" sz="2800" baseline="-25000" dirty="0"/>
              <a:t>5</a:t>
            </a:r>
            <a:r>
              <a:rPr lang="en-US" sz="2800" dirty="0" smtClean="0"/>
              <a:t>}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16209" y="1429731"/>
            <a:ext cx="1274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{Co</a:t>
            </a:r>
            <a:r>
              <a:rPr lang="en-US" sz="2800" baseline="-25000" dirty="0" smtClean="0"/>
              <a:t>4</a:t>
            </a:r>
            <a:r>
              <a:rPr lang="en-US" sz="2800" dirty="0" smtClean="0"/>
              <a:t>O</a:t>
            </a:r>
            <a:r>
              <a:rPr lang="en-US" sz="2800" baseline="-25000" dirty="0"/>
              <a:t>4</a:t>
            </a:r>
            <a:r>
              <a:rPr lang="en-US" sz="2800" dirty="0" smtClean="0"/>
              <a:t>}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39615" y="5055535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7016209" y="5055535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188112" y="4970511"/>
            <a:ext cx="789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OEC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624281" y="4970511"/>
            <a:ext cx="194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Ln = </a:t>
            </a:r>
            <a:r>
              <a:rPr lang="en-US" dirty="0" err="1" smtClean="0"/>
              <a:t>Er</a:t>
            </a:r>
            <a:r>
              <a:rPr lang="en-US" dirty="0" smtClean="0"/>
              <a:t>, Ho, </a:t>
            </a:r>
            <a:r>
              <a:rPr lang="en-US" dirty="0" err="1" smtClean="0"/>
              <a:t>Yb</a:t>
            </a:r>
            <a:r>
              <a:rPr lang="en-US" dirty="0" smtClean="0"/>
              <a:t>, 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66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3" y="0"/>
            <a:ext cx="8145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09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the catalytic ground state of {Co</a:t>
            </a:r>
            <a:r>
              <a:rPr lang="en-US" b="1" baseline="-25000" dirty="0"/>
              <a:t>4</a:t>
            </a:r>
            <a:r>
              <a:rPr lang="en-US" b="1" dirty="0"/>
              <a:t>O</a:t>
            </a:r>
            <a:r>
              <a:rPr lang="en-US" b="1" baseline="-25000" dirty="0"/>
              <a:t>4</a:t>
            </a:r>
            <a:r>
              <a:rPr lang="en-US" b="1" dirty="0"/>
              <a:t>}?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81" r="-15398"/>
          <a:stretch/>
        </p:blipFill>
        <p:spPr bwMode="auto">
          <a:xfrm>
            <a:off x="-648136" y="1782144"/>
            <a:ext cx="10782655" cy="645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85766" y="1782144"/>
            <a:ext cx="4275823" cy="645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199" y="5079566"/>
            <a:ext cx="4410977" cy="3156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298514"/>
              </p:ext>
            </p:extLst>
          </p:nvPr>
        </p:nvGraphicFramePr>
        <p:xfrm>
          <a:off x="5252383" y="2053602"/>
          <a:ext cx="3316828" cy="3365894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859816"/>
                <a:gridCol w="1457012"/>
              </a:tblGrid>
              <a:tr h="415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dirty="0" smtClean="0">
                          <a:effectLst/>
                        </a:rPr>
                        <a:t>  ΔE 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[kcal/</a:t>
                      </a:r>
                      <a:r>
                        <a:rPr lang="en-US" sz="1100" dirty="0" err="1" smtClean="0">
                          <a:effectLst/>
                        </a:rPr>
                        <a:t>mol</a:t>
                      </a:r>
                      <a:r>
                        <a:rPr lang="en-US" sz="1100" dirty="0" smtClean="0">
                          <a:effectLst/>
                        </a:rPr>
                        <a:t>]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405" marR="68580" marT="0" marB="0" anchor="ctr"/>
                </a:tc>
              </a:tr>
              <a:tr h="363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</a:rPr>
                        <a:t>COSMO  solvent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</a:rPr>
                        <a:t> continuum model</a:t>
                      </a:r>
                      <a:endParaRPr lang="en-US" sz="1100" dirty="0" smtClean="0">
                        <a:effectLst/>
                        <a:latin typeface="+mn-lt"/>
                        <a:ea typeface="+mn-ea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</a:rPr>
                        <a:t>-30.7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405" marR="68580" marT="0" marB="0" anchor="ctr"/>
                </a:tc>
              </a:tr>
              <a:tr h="427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</a:rPr>
                        <a:t>COSMO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</a:rPr>
                        <a:t> + 45 H</a:t>
                      </a:r>
                      <a:r>
                        <a:rPr lang="en-US" sz="1100" baseline="-25000" dirty="0" smtClean="0">
                          <a:effectLst/>
                          <a:latin typeface="+mn-lt"/>
                          <a:ea typeface="+mn-ea"/>
                        </a:rPr>
                        <a:t>2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</a:rPr>
                        <a:t>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</a:rPr>
                        <a:t>8.7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405" marR="68580" marT="0" marB="0" anchor="ctr"/>
                </a:tc>
              </a:tr>
              <a:tr h="427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</a:rPr>
                        <a:t>68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</a:rPr>
                        <a:t> H</a:t>
                      </a:r>
                      <a:r>
                        <a:rPr lang="en-US" sz="1100" baseline="-25000" dirty="0" smtClean="0">
                          <a:effectLst/>
                          <a:latin typeface="+mn-lt"/>
                          <a:ea typeface="+mn-ea"/>
                        </a:rPr>
                        <a:t>2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</a:rPr>
                        <a:t>O (QM) + 260 H</a:t>
                      </a:r>
                      <a:r>
                        <a:rPr lang="en-US" sz="1100" baseline="-25000" dirty="0" smtClean="0">
                          <a:effectLst/>
                          <a:latin typeface="+mn-lt"/>
                          <a:ea typeface="+mn-ea"/>
                        </a:rPr>
                        <a:t>2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</a:rPr>
                        <a:t>O (MM)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14.9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405" marR="68580" marT="0" marB="0" anchor="ctr"/>
                </a:tc>
              </a:tr>
              <a:tr h="427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</a:rPr>
                        <a:t>1</a:t>
                      </a:r>
                      <a:r>
                        <a:rPr lang="en-US" sz="1100" baseline="30000" dirty="0" smtClean="0">
                          <a:effectLst/>
                          <a:latin typeface="+mn-lt"/>
                          <a:ea typeface="+mn-ea"/>
                        </a:rPr>
                        <a:t>st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</a:rPr>
                        <a:t> solvation shell (68 H</a:t>
                      </a:r>
                      <a:r>
                        <a:rPr lang="en-US" sz="1100" baseline="-25000" dirty="0" smtClean="0">
                          <a:effectLst/>
                          <a:latin typeface="+mn-lt"/>
                          <a:ea typeface="+mn-ea"/>
                        </a:rPr>
                        <a:t>2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</a:rPr>
                        <a:t>O)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</a:rPr>
                        <a:t>5.4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405" marR="68580" marT="0" marB="0" anchor="ctr"/>
                </a:tc>
              </a:tr>
              <a:tr h="427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</a:rPr>
                        <a:t>1</a:t>
                      </a:r>
                      <a:r>
                        <a:rPr lang="en-US" sz="1100" baseline="30000" dirty="0" smtClean="0">
                          <a:effectLst/>
                          <a:latin typeface="+mn-lt"/>
                          <a:ea typeface="+mn-ea"/>
                        </a:rPr>
                        <a:t>st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</a:rPr>
                        <a:t> solvation shell 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</a:rPr>
                        <a:t>11.6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405" marR="68580" marT="0" marB="0" anchor="ctr"/>
                </a:tc>
              </a:tr>
              <a:tr h="427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  <a:ea typeface="Times New Roman"/>
                        </a:rPr>
                        <a:t>1</a:t>
                      </a:r>
                      <a:r>
                        <a:rPr lang="en-US" sz="1200" baseline="30000" dirty="0" smtClean="0">
                          <a:effectLst/>
                          <a:latin typeface="+mj-lt"/>
                          <a:ea typeface="Times New Roman"/>
                        </a:rPr>
                        <a:t>st</a:t>
                      </a:r>
                      <a:r>
                        <a:rPr lang="en-US" sz="1200" dirty="0" smtClean="0">
                          <a:effectLst/>
                          <a:latin typeface="+mj-lt"/>
                          <a:ea typeface="Times New Roman"/>
                        </a:rPr>
                        <a:t> solvation shell 3</a:t>
                      </a:r>
                      <a:endParaRPr lang="en-US" sz="12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/>
                        </a:rPr>
                        <a:t>10.9</a:t>
                      </a:r>
                      <a:endParaRPr lang="en-US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5405" marR="68580" marT="0" marB="0" anchor="ctr"/>
                </a:tc>
              </a:tr>
              <a:tr h="427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/>
                        </a:rPr>
                        <a:t>DFT-based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Times New Roman"/>
                        </a:rPr>
                        <a:t> molecular dynamics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/>
                        </a:rPr>
                        <a:t> (328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Times New Roman"/>
                        </a:rPr>
                        <a:t> H</a:t>
                      </a:r>
                      <a:r>
                        <a:rPr lang="en-US" sz="1200" baseline="-25000" dirty="0" smtClean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Times New Roman"/>
                        </a:rPr>
                        <a:t>O)</a:t>
                      </a:r>
                      <a:endParaRPr lang="en-US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/>
                        </a:rPr>
                        <a:t>30.0</a:t>
                      </a:r>
                      <a:endParaRPr lang="en-US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5405" marR="68580" marT="0" marB="0" anchor="ctr"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019150" y="644777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1200" dirty="0" smtClean="0"/>
              <a:t>F</a:t>
            </a:r>
            <a:r>
              <a:rPr lang="de-CH" sz="1200" dirty="0"/>
              <a:t>. </a:t>
            </a:r>
            <a:r>
              <a:rPr lang="de-CH" sz="1200" dirty="0" err="1"/>
              <a:t>Hodel</a:t>
            </a:r>
            <a:r>
              <a:rPr lang="de-CH" sz="1200" dirty="0"/>
              <a:t>, </a:t>
            </a:r>
            <a:r>
              <a:rPr lang="de-CH" sz="1200" dirty="0" smtClean="0"/>
              <a:t>J. Hutter, S</a:t>
            </a:r>
            <a:r>
              <a:rPr lang="de-CH" sz="1200" dirty="0"/>
              <a:t>. </a:t>
            </a:r>
            <a:r>
              <a:rPr lang="de-CH" sz="1200" dirty="0" smtClean="0"/>
              <a:t>Luber, </a:t>
            </a:r>
            <a:r>
              <a:rPr lang="de-CH" sz="1200" dirty="0" err="1" smtClean="0"/>
              <a:t>to</a:t>
            </a:r>
            <a:r>
              <a:rPr lang="de-CH" sz="1200" dirty="0" smtClean="0"/>
              <a:t> </a:t>
            </a:r>
            <a:r>
              <a:rPr lang="de-CH" sz="1200" dirty="0" err="1" smtClean="0"/>
              <a:t>be</a:t>
            </a:r>
            <a:r>
              <a:rPr lang="de-CH" sz="1200" dirty="0" smtClean="0"/>
              <a:t> </a:t>
            </a:r>
            <a:r>
              <a:rPr lang="de-CH" sz="1200" dirty="0" err="1" smtClean="0"/>
              <a:t>submitted</a:t>
            </a:r>
            <a:r>
              <a:rPr lang="de-CH" sz="1200" dirty="0" smtClean="0"/>
              <a:t>.</a:t>
            </a:r>
            <a:endParaRPr lang="de-CH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11462" y="5596928"/>
            <a:ext cx="419684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Detailed reaction path further investigated </a:t>
            </a:r>
          </a:p>
          <a:p>
            <a:r>
              <a:rPr lang="en-US" dirty="0"/>
              <a:t>v</a:t>
            </a:r>
            <a:r>
              <a:rPr lang="en-US" dirty="0" smtClean="0"/>
              <a:t>ia minimum energy path calculations </a:t>
            </a:r>
          </a:p>
          <a:p>
            <a:r>
              <a:rPr lang="en-US" dirty="0" smtClean="0"/>
              <a:t>and </a:t>
            </a:r>
            <a:r>
              <a:rPr lang="en-US" dirty="0" err="1" smtClean="0"/>
              <a:t>metadynamics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68176" y="6243259"/>
            <a:ext cx="270455" cy="204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0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Partial detachment of acetate ligand – {Co</a:t>
            </a:r>
            <a:r>
              <a:rPr lang="en-US" b="1" baseline="-25000" dirty="0"/>
              <a:t>3</a:t>
            </a:r>
            <a:r>
              <a:rPr lang="en-US" b="1" dirty="0" smtClean="0"/>
              <a:t>ErO</a:t>
            </a:r>
            <a:r>
              <a:rPr lang="en-US" b="1" baseline="-25000" dirty="0" smtClean="0"/>
              <a:t>4</a:t>
            </a:r>
            <a:r>
              <a:rPr lang="en-US" b="1" dirty="0" smtClean="0"/>
              <a:t>}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3" descr="C:\Users\Flo\Desktop\cubane pictures\systems\finished\Er-cub_klappen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7638"/>
            <a:ext cx="7232741" cy="30568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338523"/>
              </p:ext>
            </p:extLst>
          </p:nvPr>
        </p:nvGraphicFramePr>
        <p:xfrm>
          <a:off x="6305705" y="4529095"/>
          <a:ext cx="1944216" cy="159706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40654"/>
                <a:gridCol w="1203562"/>
              </a:tblGrid>
              <a:tr h="926792">
                <a:tc>
                  <a:txBody>
                    <a:bodyPr/>
                    <a:lstStyle/>
                    <a:p>
                      <a:r>
                        <a:rPr lang="de-CH" sz="1600" dirty="0" smtClean="0">
                          <a:effectLst/>
                          <a:latin typeface="Calibri"/>
                        </a:rPr>
                        <a:t>System</a:t>
                      </a:r>
                      <a:endParaRPr lang="en-US" sz="16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ΔE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[kcal/</a:t>
                      </a:r>
                      <a:r>
                        <a:rPr lang="en-GB" sz="1600" dirty="0" err="1">
                          <a:effectLst/>
                        </a:rPr>
                        <a:t>mol</a:t>
                      </a:r>
                      <a:r>
                        <a:rPr lang="en-GB" sz="1600" dirty="0">
                          <a:effectLst/>
                        </a:rPr>
                        <a:t>]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96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506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63598" y="5199252"/>
            <a:ext cx="3098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DFT-based molecular 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64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0302"/>
            <a:ext cx="8229600" cy="757318"/>
          </a:xfrm>
        </p:spPr>
        <p:txBody>
          <a:bodyPr/>
          <a:lstStyle/>
          <a:p>
            <a:r>
              <a:rPr lang="en-US" b="1" dirty="0" smtClean="0"/>
              <a:t>Influence of buffer molecules</a:t>
            </a:r>
            <a:endParaRPr lang="en-US" b="1" dirty="0"/>
          </a:p>
        </p:txBody>
      </p:sp>
      <p:pic>
        <p:nvPicPr>
          <p:cNvPr id="4" name="Content Placeholder 3" descr="C:\Users\Flo\Desktop\cubane pictures\systems\finished\buffer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40" r="-12440"/>
          <a:stretch>
            <a:fillRect/>
          </a:stretch>
        </p:blipFill>
        <p:spPr bwMode="auto">
          <a:xfrm>
            <a:off x="-225425" y="1152525"/>
            <a:ext cx="7797800" cy="53149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6413003"/>
              </p:ext>
            </p:extLst>
          </p:nvPr>
        </p:nvGraphicFramePr>
        <p:xfrm>
          <a:off x="6742584" y="1875723"/>
          <a:ext cx="1944216" cy="23762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40654"/>
                <a:gridCol w="1203562"/>
              </a:tblGrid>
              <a:tr h="998800">
                <a:tc>
                  <a:txBody>
                    <a:bodyPr/>
                    <a:lstStyle/>
                    <a:p>
                      <a:r>
                        <a:rPr lang="de-CH" sz="1600" dirty="0" smtClean="0">
                          <a:effectLst/>
                          <a:latin typeface="Calibri"/>
                        </a:rPr>
                        <a:t>System</a:t>
                      </a:r>
                      <a:endParaRPr lang="en-US" sz="16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ΔE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[kcal/</a:t>
                      </a:r>
                      <a:r>
                        <a:rPr lang="en-GB" sz="1600" dirty="0" err="1">
                          <a:effectLst/>
                        </a:rPr>
                        <a:t>mol</a:t>
                      </a:r>
                      <a:r>
                        <a:rPr lang="en-GB" sz="1600" dirty="0">
                          <a:effectLst/>
                        </a:rPr>
                        <a:t>]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96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31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06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38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96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44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7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</a:rPr>
                        <a:t>-</a:t>
                      </a:r>
                      <a:r>
                        <a:rPr lang="en-GB" sz="1600" dirty="0" smtClean="0">
                          <a:effectLst/>
                        </a:rPr>
                        <a:t>6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910210" y="6370471"/>
            <a:ext cx="69564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 dirty="0"/>
              <a:t>F. </a:t>
            </a:r>
            <a:r>
              <a:rPr lang="de-CH" sz="1200" dirty="0" err="1"/>
              <a:t>Evangelisti</a:t>
            </a:r>
            <a:r>
              <a:rPr lang="de-CH" sz="1200" dirty="0"/>
              <a:t>, R. </a:t>
            </a:r>
            <a:r>
              <a:rPr lang="de-CH" sz="1200" dirty="0" err="1"/>
              <a:t>Moré</a:t>
            </a:r>
            <a:r>
              <a:rPr lang="de-CH" sz="1200" dirty="0"/>
              <a:t>, F. </a:t>
            </a:r>
            <a:r>
              <a:rPr lang="de-CH" sz="1200" dirty="0" err="1"/>
              <a:t>Hodel</a:t>
            </a:r>
            <a:r>
              <a:rPr lang="de-CH" sz="1200" dirty="0"/>
              <a:t>, S. Luber, G. R. </a:t>
            </a:r>
            <a:r>
              <a:rPr lang="de-CH" sz="1200" dirty="0" err="1"/>
              <a:t>Patzke</a:t>
            </a:r>
            <a:r>
              <a:rPr lang="de-CH" sz="1200" dirty="0"/>
              <a:t>, </a:t>
            </a:r>
            <a:r>
              <a:rPr lang="de-CH" sz="1200" i="1" dirty="0"/>
              <a:t>J. Am. Chem. </a:t>
            </a:r>
            <a:r>
              <a:rPr lang="de-CH" sz="1200" i="1" dirty="0" err="1"/>
              <a:t>Soc</a:t>
            </a:r>
            <a:r>
              <a:rPr lang="de-CH" sz="1200" i="1" dirty="0"/>
              <a:t>.</a:t>
            </a:r>
            <a:r>
              <a:rPr lang="de-CH" sz="1200" dirty="0"/>
              <a:t>, </a:t>
            </a:r>
            <a:r>
              <a:rPr lang="de-CH" sz="1200" b="1" dirty="0"/>
              <a:t>2015</a:t>
            </a:r>
            <a:r>
              <a:rPr lang="de-CH" sz="1200" dirty="0"/>
              <a:t> (137) 11076.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786381" y="4726817"/>
            <a:ext cx="216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DFT-based </a:t>
            </a:r>
          </a:p>
          <a:p>
            <a:r>
              <a:rPr lang="en-US" dirty="0" smtClean="0"/>
              <a:t>molecular 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481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5938"/>
            <a:ext cx="8229600" cy="90011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is the oxidation mechanism?</a:t>
            </a:r>
            <a:br>
              <a:rPr lang="en-US" b="1" dirty="0" smtClean="0"/>
            </a:br>
            <a:r>
              <a:rPr lang="en-US" b="1" dirty="0" smtClean="0"/>
              <a:t>Oxo-</a:t>
            </a:r>
            <a:r>
              <a:rPr lang="en-US" b="1" dirty="0" err="1" smtClean="0"/>
              <a:t>oxo</a:t>
            </a:r>
            <a:r>
              <a:rPr lang="en-US" b="1" dirty="0" smtClean="0"/>
              <a:t> coupling?</a:t>
            </a:r>
            <a:endParaRPr lang="en-US" b="1" dirty="0"/>
          </a:p>
        </p:txBody>
      </p:sp>
      <p:pic>
        <p:nvPicPr>
          <p:cNvPr id="4" name="Content Placeholder 3" descr="co_ox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" b="1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613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Alternative: single site water attack </a:t>
            </a:r>
            <a:endParaRPr lang="en-US" b="1" dirty="0"/>
          </a:p>
        </p:txBody>
      </p:sp>
      <p:pic>
        <p:nvPicPr>
          <p:cNvPr id="4" name="Content Placeholder 3" descr="co_sing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" b="9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844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Free energy profiles: </a:t>
            </a:r>
            <a:br>
              <a:rPr lang="en-US" b="1" dirty="0" smtClean="0"/>
            </a:br>
            <a:r>
              <a:rPr lang="en-US" b="1" dirty="0" smtClean="0"/>
              <a:t>single center vs. </a:t>
            </a:r>
            <a:r>
              <a:rPr lang="en-US" b="1" dirty="0" err="1" smtClean="0"/>
              <a:t>oxo-oxo</a:t>
            </a:r>
            <a:r>
              <a:rPr lang="en-US" b="1" dirty="0" smtClean="0"/>
              <a:t> coupling</a:t>
            </a:r>
            <a:endParaRPr lang="en-US" b="1" dirty="0"/>
          </a:p>
        </p:txBody>
      </p:sp>
      <p:pic>
        <p:nvPicPr>
          <p:cNvPr id="4" name="Content Placeholder 3" descr="tm-pi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" b="1628"/>
          <a:stretch>
            <a:fillRect/>
          </a:stretch>
        </p:blipFill>
        <p:spPr>
          <a:xfrm>
            <a:off x="457200" y="1788332"/>
            <a:ext cx="8229600" cy="4525963"/>
          </a:xfrm>
        </p:spPr>
      </p:pic>
      <p:sp>
        <p:nvSpPr>
          <p:cNvPr id="5" name="Rectangle 4"/>
          <p:cNvSpPr/>
          <p:nvPr/>
        </p:nvSpPr>
        <p:spPr>
          <a:xfrm>
            <a:off x="604479" y="6452794"/>
            <a:ext cx="62156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 dirty="0"/>
              <a:t>F. </a:t>
            </a:r>
            <a:r>
              <a:rPr lang="de-CH" sz="1200" dirty="0" err="1" smtClean="0"/>
              <a:t>Hodel</a:t>
            </a:r>
            <a:r>
              <a:rPr lang="de-CH" sz="1200" dirty="0" smtClean="0"/>
              <a:t>, J. Hutter, S. Luber, </a:t>
            </a:r>
            <a:r>
              <a:rPr lang="de-CH" sz="1200" dirty="0" err="1" smtClean="0"/>
              <a:t>to</a:t>
            </a:r>
            <a:r>
              <a:rPr lang="de-CH" sz="1200" dirty="0" smtClean="0"/>
              <a:t> </a:t>
            </a:r>
            <a:r>
              <a:rPr lang="de-CH" sz="1200" dirty="0" err="1" smtClean="0"/>
              <a:t>be</a:t>
            </a:r>
            <a:r>
              <a:rPr lang="de-CH" sz="1200" dirty="0" smtClean="0"/>
              <a:t> </a:t>
            </a:r>
            <a:r>
              <a:rPr lang="de-CH" sz="1200" dirty="0" err="1" smtClean="0"/>
              <a:t>submitted</a:t>
            </a:r>
            <a:r>
              <a:rPr lang="de-CH" sz="1200" dirty="0" smtClean="0"/>
              <a:t>.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300858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Nature: water splitting for carbohydrates &amp; oxygen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photosynthesis-plan-text-117355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0774" y="1269057"/>
            <a:ext cx="3647694" cy="4610849"/>
          </a:xfrm>
          <a:prstGeom prst="rect">
            <a:avLst/>
          </a:prstGeom>
        </p:spPr>
      </p:pic>
      <p:sp>
        <p:nvSpPr>
          <p:cNvPr id="7" name="Circular Arrow 39"/>
          <p:cNvSpPr/>
          <p:nvPr/>
        </p:nvSpPr>
        <p:spPr>
          <a:xfrm rot="5400000">
            <a:off x="2735644" y="2166748"/>
            <a:ext cx="4069775" cy="3832035"/>
          </a:xfrm>
          <a:prstGeom prst="circularArrow">
            <a:avLst>
              <a:gd name="adj1" fmla="val 2626"/>
              <a:gd name="adj2" fmla="val 918469"/>
              <a:gd name="adj3" fmla="val 20278739"/>
              <a:gd name="adj4" fmla="val 11157344"/>
              <a:gd name="adj5" fmla="val 4224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48050" y="5534025"/>
            <a:ext cx="14097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72007" y="6113662"/>
            <a:ext cx="73099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de-CH" sz="2400" b="1" dirty="0" smtClean="0">
                <a:solidFill>
                  <a:schemeClr val="tx2"/>
                </a:solidFill>
                <a:latin typeface="Calibri" pitchFamily="34" charset="0"/>
              </a:rPr>
              <a:t>Chemistry:  2H</a:t>
            </a:r>
            <a:r>
              <a:rPr lang="de-CH" sz="2400" b="1" baseline="-25000" dirty="0" smtClean="0">
                <a:solidFill>
                  <a:schemeClr val="tx2"/>
                </a:solidFill>
                <a:latin typeface="Calibri" pitchFamily="34" charset="0"/>
              </a:rPr>
              <a:t>2</a:t>
            </a:r>
            <a:r>
              <a:rPr lang="de-CH" sz="2400" b="1" dirty="0" smtClean="0">
                <a:solidFill>
                  <a:schemeClr val="tx2"/>
                </a:solidFill>
                <a:latin typeface="Calibri" pitchFamily="34" charset="0"/>
              </a:rPr>
              <a:t>O </a:t>
            </a:r>
            <a:r>
              <a:rPr lang="de-CH" sz="2400" b="1" dirty="0" smtClean="0">
                <a:solidFill>
                  <a:schemeClr val="tx2"/>
                </a:solidFill>
                <a:latin typeface="Calibri"/>
              </a:rPr>
              <a:t>→ </a:t>
            </a:r>
            <a:r>
              <a:rPr lang="de-CH" sz="2400" b="1" dirty="0" smtClean="0">
                <a:solidFill>
                  <a:srgbClr val="C00000"/>
                </a:solidFill>
                <a:latin typeface="Calibri"/>
              </a:rPr>
              <a:t>2H</a:t>
            </a:r>
            <a:r>
              <a:rPr lang="de-CH" sz="2400" b="1" baseline="-25000" dirty="0" smtClean="0">
                <a:solidFill>
                  <a:srgbClr val="C00000"/>
                </a:solidFill>
                <a:latin typeface="Calibri"/>
              </a:rPr>
              <a:t>2</a:t>
            </a:r>
            <a:r>
              <a:rPr lang="de-CH" sz="2400" b="1" dirty="0" smtClean="0">
                <a:solidFill>
                  <a:schemeClr val="tx2"/>
                </a:solidFill>
                <a:latin typeface="Calibri"/>
              </a:rPr>
              <a:t> + O</a:t>
            </a:r>
            <a:r>
              <a:rPr lang="de-CH" sz="2400" b="1" baseline="-25000" dirty="0" smtClean="0">
                <a:solidFill>
                  <a:schemeClr val="tx2"/>
                </a:solidFill>
                <a:latin typeface="Calibri"/>
              </a:rPr>
              <a:t>2</a:t>
            </a:r>
            <a:r>
              <a:rPr lang="de-CH" sz="2400" b="1" dirty="0" smtClean="0">
                <a:solidFill>
                  <a:schemeClr val="tx2"/>
                </a:solidFill>
                <a:latin typeface="Calibri" pitchFamily="34" charset="0"/>
              </a:rPr>
              <a:t>   </a:t>
            </a:r>
            <a:endParaRPr lang="de-CH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926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668338"/>
            <a:ext cx="8229600" cy="900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Oxo-</a:t>
            </a:r>
            <a:r>
              <a:rPr lang="en-US" b="1" dirty="0" err="1" smtClean="0"/>
              <a:t>oxo</a:t>
            </a:r>
            <a:r>
              <a:rPr lang="en-US" b="1" dirty="0" smtClean="0"/>
              <a:t> coupling</a:t>
            </a:r>
            <a:endParaRPr lang="en-US" b="1" dirty="0"/>
          </a:p>
        </p:txBody>
      </p:sp>
      <p:pic>
        <p:nvPicPr>
          <p:cNvPr id="5" name="Content Placeholder 3" descr="co_ox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" b="132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6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7298"/>
            <a:ext cx="8229600" cy="757318"/>
          </a:xfrm>
        </p:spPr>
        <p:txBody>
          <a:bodyPr/>
          <a:lstStyle/>
          <a:p>
            <a:r>
              <a:rPr lang="en-US" b="1" dirty="0" smtClean="0"/>
              <a:t>Energy profile: </a:t>
            </a:r>
            <a:r>
              <a:rPr lang="en-US" b="1" dirty="0" err="1" smtClean="0"/>
              <a:t>oxo-oxo</a:t>
            </a:r>
            <a:r>
              <a:rPr lang="en-US" b="1" dirty="0" smtClean="0"/>
              <a:t> coupling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C:\Users\Flo\Documents\ETH\Phd\mech_paper\Transitionstates\NEB_O2_formation\highres_1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9" r="26155"/>
          <a:stretch/>
        </p:blipFill>
        <p:spPr bwMode="auto">
          <a:xfrm>
            <a:off x="893283" y="1328682"/>
            <a:ext cx="5357507" cy="552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0726877"/>
              </p:ext>
            </p:extLst>
          </p:nvPr>
        </p:nvGraphicFramePr>
        <p:xfrm>
          <a:off x="5914717" y="2704398"/>
          <a:ext cx="3192702" cy="2257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/>
          <p:cNvSpPr/>
          <p:nvPr/>
        </p:nvSpPr>
        <p:spPr>
          <a:xfrm>
            <a:off x="6604235" y="4270991"/>
            <a:ext cx="154511" cy="1548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8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0320"/>
            <a:ext cx="8229600" cy="546584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 descr="C:\Users\Flo\Documents\ETH\Phd\mech_paper\Transitionstates\NEB_O2_formation\highres_2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r="27230"/>
          <a:stretch/>
        </p:blipFill>
        <p:spPr bwMode="auto">
          <a:xfrm>
            <a:off x="457200" y="448646"/>
            <a:ext cx="6086475" cy="638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2188182"/>
              </p:ext>
            </p:extLst>
          </p:nvPr>
        </p:nvGraphicFramePr>
        <p:xfrm>
          <a:off x="5761852" y="3927256"/>
          <a:ext cx="3382148" cy="2390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/>
          <p:cNvSpPr/>
          <p:nvPr/>
        </p:nvSpPr>
        <p:spPr>
          <a:xfrm>
            <a:off x="6803107" y="4304894"/>
            <a:ext cx="165601" cy="166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0320"/>
            <a:ext cx="8229600" cy="546584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 descr="C:\Users\Flo\Documents\ETH\Phd\mech_paper\Transitionstates\NEB_O2_formation\highres_3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5" r="27313"/>
          <a:stretch/>
        </p:blipFill>
        <p:spPr bwMode="auto">
          <a:xfrm>
            <a:off x="457199" y="500198"/>
            <a:ext cx="6043509" cy="635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283373"/>
              </p:ext>
            </p:extLst>
          </p:nvPr>
        </p:nvGraphicFramePr>
        <p:xfrm>
          <a:off x="5744736" y="3774874"/>
          <a:ext cx="349188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/>
          <p:cNvSpPr/>
          <p:nvPr/>
        </p:nvSpPr>
        <p:spPr>
          <a:xfrm>
            <a:off x="7143122" y="4171770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2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0320"/>
            <a:ext cx="8229600" cy="546584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 descr="C:\Users\Flo\Documents\ETH\Phd\mech_paper\Transitionstates\NEB_O2_formation\highres_4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6" r="26402"/>
          <a:stretch/>
        </p:blipFill>
        <p:spPr bwMode="auto">
          <a:xfrm>
            <a:off x="457200" y="473952"/>
            <a:ext cx="6165345" cy="63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343533"/>
              </p:ext>
            </p:extLst>
          </p:nvPr>
        </p:nvGraphicFramePr>
        <p:xfrm>
          <a:off x="5732839" y="4174179"/>
          <a:ext cx="349188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/>
          <p:cNvSpPr/>
          <p:nvPr/>
        </p:nvSpPr>
        <p:spPr>
          <a:xfrm>
            <a:off x="7455261" y="5061616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0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0320"/>
            <a:ext cx="8229600" cy="546584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 descr="C:\Users\Flo\Documents\ETH\Phd\mech_paper\Transitionstates\NEB_O2_formation\highres_5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2" r="26990"/>
          <a:stretch/>
        </p:blipFill>
        <p:spPr bwMode="auto">
          <a:xfrm>
            <a:off x="457200" y="472172"/>
            <a:ext cx="6090455" cy="63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0850777"/>
              </p:ext>
            </p:extLst>
          </p:nvPr>
        </p:nvGraphicFramePr>
        <p:xfrm>
          <a:off x="5791771" y="3962530"/>
          <a:ext cx="349188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/>
          <p:cNvSpPr/>
          <p:nvPr/>
        </p:nvSpPr>
        <p:spPr>
          <a:xfrm>
            <a:off x="7823961" y="5159282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0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0320"/>
            <a:ext cx="8229600" cy="546584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 descr="C:\Users\Flo\Documents\ETH\Phd\mech_paper\Transitionstates\NEB_O2_formation\highres_6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r="27252"/>
          <a:stretch/>
        </p:blipFill>
        <p:spPr bwMode="auto">
          <a:xfrm>
            <a:off x="456584" y="476672"/>
            <a:ext cx="6040560" cy="638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101460"/>
              </p:ext>
            </p:extLst>
          </p:nvPr>
        </p:nvGraphicFramePr>
        <p:xfrm>
          <a:off x="5769709" y="4138905"/>
          <a:ext cx="349188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/>
          <p:cNvSpPr/>
          <p:nvPr/>
        </p:nvSpPr>
        <p:spPr>
          <a:xfrm>
            <a:off x="8159617" y="4633676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17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0320"/>
            <a:ext cx="8229600" cy="546584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 descr="C:\Users\Flo\Documents\ETH\Phd\mech_paper\Transitionstates\NEB_O2_formation\highres_7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7" r="26616"/>
          <a:stretch/>
        </p:blipFill>
        <p:spPr bwMode="auto">
          <a:xfrm>
            <a:off x="478543" y="505605"/>
            <a:ext cx="6114989" cy="6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1872350"/>
              </p:ext>
            </p:extLst>
          </p:nvPr>
        </p:nvGraphicFramePr>
        <p:xfrm>
          <a:off x="5838807" y="3997806"/>
          <a:ext cx="349188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/>
          <p:cNvSpPr/>
          <p:nvPr/>
        </p:nvSpPr>
        <p:spPr>
          <a:xfrm>
            <a:off x="8596800" y="4239033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2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0320"/>
            <a:ext cx="8229600" cy="546584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 descr="C:\Users\Flo\Documents\ETH\Phd\mech_paper\Transitionstates\NEB_O2_formation\highres_8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4" r="27011"/>
          <a:stretch/>
        </p:blipFill>
        <p:spPr bwMode="auto">
          <a:xfrm>
            <a:off x="457200" y="483732"/>
            <a:ext cx="6096242" cy="63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452315"/>
              </p:ext>
            </p:extLst>
          </p:nvPr>
        </p:nvGraphicFramePr>
        <p:xfrm>
          <a:off x="5756495" y="4150663"/>
          <a:ext cx="349188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/>
          <p:cNvSpPr/>
          <p:nvPr/>
        </p:nvSpPr>
        <p:spPr>
          <a:xfrm>
            <a:off x="8829997" y="4764058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959" y="203607"/>
            <a:ext cx="8229600" cy="757318"/>
          </a:xfrm>
        </p:spPr>
        <p:txBody>
          <a:bodyPr>
            <a:normAutofit/>
          </a:bodyPr>
          <a:lstStyle/>
          <a:p>
            <a:r>
              <a:rPr lang="en-US" sz="2900" b="1" dirty="0" smtClean="0"/>
              <a:t>Summary</a:t>
            </a:r>
            <a:endParaRPr lang="en-US" sz="29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59" y="1093518"/>
            <a:ext cx="8229600" cy="547934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Artificial water splitting: promising route for sustainable hydrogen production (</a:t>
            </a:r>
            <a:r>
              <a:rPr lang="en-US" sz="2400" dirty="0" err="1" smtClean="0"/>
              <a:t>LightChEC</a:t>
            </a:r>
            <a:r>
              <a:rPr lang="en-US" sz="2400" dirty="0" smtClean="0"/>
              <a:t> program, UZH)</a:t>
            </a:r>
          </a:p>
          <a:p>
            <a:r>
              <a:rPr lang="en-US" sz="2400" dirty="0" err="1" smtClean="0"/>
              <a:t>Cubanes</a:t>
            </a:r>
            <a:r>
              <a:rPr lang="en-US" sz="2400" dirty="0" smtClean="0"/>
              <a:t> as mimics for the oxygen-evolving center of nature’s photosystem II</a:t>
            </a:r>
          </a:p>
          <a:p>
            <a:r>
              <a:rPr lang="en-US" sz="2400" dirty="0"/>
              <a:t>{</a:t>
            </a:r>
            <a:r>
              <a:rPr lang="en-US" sz="2400" dirty="0" smtClean="0"/>
              <a:t>Co</a:t>
            </a:r>
            <a:r>
              <a:rPr lang="en-US" sz="2400" baseline="30000" dirty="0" smtClean="0"/>
              <a:t>II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} </a:t>
            </a:r>
            <a:r>
              <a:rPr lang="en-US" sz="2400" dirty="0" err="1" smtClean="0"/>
              <a:t>cubanes</a:t>
            </a:r>
            <a:r>
              <a:rPr lang="en-US" sz="2400" dirty="0" smtClean="0"/>
              <a:t>: </a:t>
            </a:r>
            <a:r>
              <a:rPr lang="en-US" sz="2400" i="1" dirty="0" smtClean="0"/>
              <a:t>stable</a:t>
            </a:r>
            <a:r>
              <a:rPr lang="en-US" sz="2400" dirty="0" smtClean="0"/>
              <a:t> water oxidation catalysts </a:t>
            </a:r>
            <a:r>
              <a:rPr lang="de-CH" sz="1100" dirty="0" smtClean="0"/>
              <a:t>	</a:t>
            </a:r>
          </a:p>
          <a:p>
            <a:pPr marL="0" indent="0">
              <a:buNone/>
            </a:pPr>
            <a:r>
              <a:rPr lang="de-CH" sz="1100" dirty="0"/>
              <a:t>	</a:t>
            </a:r>
            <a:r>
              <a:rPr lang="de-CH" sz="1300" dirty="0" smtClean="0"/>
              <a:t>F</a:t>
            </a:r>
            <a:r>
              <a:rPr lang="de-CH" sz="1300" dirty="0"/>
              <a:t>. </a:t>
            </a:r>
            <a:r>
              <a:rPr lang="de-CH" sz="1300" dirty="0" err="1"/>
              <a:t>Evangelisti</a:t>
            </a:r>
            <a:r>
              <a:rPr lang="de-CH" sz="1300" dirty="0"/>
              <a:t>, R. </a:t>
            </a:r>
            <a:r>
              <a:rPr lang="de-CH" sz="1300" dirty="0" err="1"/>
              <a:t>Güttinger</a:t>
            </a:r>
            <a:r>
              <a:rPr lang="de-CH" sz="1300" dirty="0"/>
              <a:t>, R. </a:t>
            </a:r>
            <a:r>
              <a:rPr lang="de-CH" sz="1300" dirty="0" err="1"/>
              <a:t>Moré</a:t>
            </a:r>
            <a:r>
              <a:rPr lang="de-CH" sz="1300" dirty="0"/>
              <a:t>, S. Luber, G. R. </a:t>
            </a:r>
            <a:r>
              <a:rPr lang="de-CH" sz="1300" dirty="0" err="1"/>
              <a:t>Patzke</a:t>
            </a:r>
            <a:r>
              <a:rPr lang="de-CH" sz="1300" dirty="0"/>
              <a:t>, </a:t>
            </a:r>
            <a:r>
              <a:rPr lang="de-CH" sz="1300" i="1" dirty="0"/>
              <a:t>J. Am. Chem. </a:t>
            </a:r>
            <a:r>
              <a:rPr lang="de-CH" sz="1300" i="1" dirty="0" err="1"/>
              <a:t>Soc</a:t>
            </a:r>
            <a:r>
              <a:rPr lang="de-CH" sz="1300" i="1" dirty="0"/>
              <a:t>.</a:t>
            </a:r>
            <a:r>
              <a:rPr lang="de-CH" sz="1300" dirty="0"/>
              <a:t>, </a:t>
            </a:r>
            <a:r>
              <a:rPr lang="de-CH" sz="1300" b="1" dirty="0"/>
              <a:t>2013</a:t>
            </a:r>
            <a:r>
              <a:rPr lang="de-CH" sz="1300" dirty="0"/>
              <a:t> (135) </a:t>
            </a:r>
            <a:r>
              <a:rPr lang="de-CH" sz="1300" dirty="0" smtClean="0"/>
              <a:t>18734</a:t>
            </a:r>
          </a:p>
          <a:p>
            <a:r>
              <a:rPr lang="en-US" sz="2400" dirty="0" smtClean="0"/>
              <a:t>{Co</a:t>
            </a:r>
            <a:r>
              <a:rPr lang="en-US" sz="2400" baseline="30000" dirty="0"/>
              <a:t>II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LnO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}: more efficient and excellent model systems for investigation of </a:t>
            </a:r>
            <a:r>
              <a:rPr lang="en-US" sz="2400" dirty="0" err="1" smtClean="0"/>
              <a:t>nuclearity</a:t>
            </a:r>
            <a:r>
              <a:rPr lang="en-US" sz="2400" dirty="0"/>
              <a:t> </a:t>
            </a:r>
            <a:r>
              <a:rPr lang="en-US" sz="2400" dirty="0" smtClean="0"/>
              <a:t>and influence of redox-inert </a:t>
            </a:r>
            <a:r>
              <a:rPr lang="en-US" sz="2400" dirty="0" err="1" smtClean="0"/>
              <a:t>cations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-&gt; higher ligand flexibility </a:t>
            </a:r>
            <a:endParaRPr lang="en-US" sz="2400" dirty="0" smtClean="0"/>
          </a:p>
          <a:p>
            <a:pPr marL="0" indent="0">
              <a:buNone/>
            </a:pPr>
            <a:r>
              <a:rPr lang="de-CH" sz="1100" dirty="0" smtClean="0"/>
              <a:t>	</a:t>
            </a:r>
            <a:r>
              <a:rPr lang="de-CH" sz="1300" dirty="0" smtClean="0"/>
              <a:t>F. </a:t>
            </a:r>
            <a:r>
              <a:rPr lang="de-CH" sz="1300" dirty="0" err="1"/>
              <a:t>Evangelisti</a:t>
            </a:r>
            <a:r>
              <a:rPr lang="de-CH" sz="1300" dirty="0"/>
              <a:t>, R. </a:t>
            </a:r>
            <a:r>
              <a:rPr lang="de-CH" sz="1300" dirty="0" err="1"/>
              <a:t>Moré</a:t>
            </a:r>
            <a:r>
              <a:rPr lang="de-CH" sz="1300" dirty="0"/>
              <a:t>, F. </a:t>
            </a:r>
            <a:r>
              <a:rPr lang="de-CH" sz="1300" dirty="0" err="1"/>
              <a:t>Hodel</a:t>
            </a:r>
            <a:r>
              <a:rPr lang="de-CH" sz="1300" dirty="0"/>
              <a:t>, S. Luber, G. R. </a:t>
            </a:r>
            <a:r>
              <a:rPr lang="de-CH" sz="1300" dirty="0" err="1"/>
              <a:t>Patzke</a:t>
            </a:r>
            <a:r>
              <a:rPr lang="de-CH" sz="1300" dirty="0"/>
              <a:t>, </a:t>
            </a:r>
            <a:r>
              <a:rPr lang="de-CH" sz="1300" i="1" dirty="0"/>
              <a:t>J. Am. Chem. </a:t>
            </a:r>
            <a:r>
              <a:rPr lang="de-CH" sz="1300" i="1" dirty="0" err="1"/>
              <a:t>Soc</a:t>
            </a:r>
            <a:r>
              <a:rPr lang="de-CH" sz="1300" i="1" dirty="0"/>
              <a:t>.</a:t>
            </a:r>
            <a:r>
              <a:rPr lang="de-CH" sz="1300" dirty="0"/>
              <a:t>, </a:t>
            </a:r>
            <a:r>
              <a:rPr lang="de-CH" sz="1300" b="1" dirty="0" smtClean="0"/>
              <a:t>2015</a:t>
            </a:r>
            <a:r>
              <a:rPr lang="de-CH" sz="1300" dirty="0"/>
              <a:t> </a:t>
            </a:r>
            <a:r>
              <a:rPr lang="de-CH" sz="1300" dirty="0" smtClean="0"/>
              <a:t>(137) 11076</a:t>
            </a:r>
            <a:endParaRPr lang="en-US" sz="1300" dirty="0" smtClean="0"/>
          </a:p>
          <a:p>
            <a:r>
              <a:rPr lang="en-US" sz="2400" dirty="0" smtClean="0"/>
              <a:t>In depth study of</a:t>
            </a:r>
            <a:r>
              <a:rPr lang="en-US" sz="2400" dirty="0"/>
              <a:t> </a:t>
            </a:r>
            <a:r>
              <a:rPr lang="en-US" sz="2400" dirty="0" smtClean="0"/>
              <a:t>ligand-exchange reactions via both static and dynamic computational methods</a:t>
            </a:r>
          </a:p>
          <a:p>
            <a:r>
              <a:rPr lang="en-US" sz="2400" dirty="0" smtClean="0"/>
              <a:t>Pioneering calculations of water oxidation mechanisms</a:t>
            </a:r>
          </a:p>
          <a:p>
            <a:pPr marL="0" indent="0">
              <a:buNone/>
            </a:pPr>
            <a:r>
              <a:rPr lang="en-US" sz="1200" dirty="0" smtClean="0"/>
              <a:t>	</a:t>
            </a:r>
            <a:r>
              <a:rPr lang="en-US" sz="1300" dirty="0" smtClean="0"/>
              <a:t>F. </a:t>
            </a:r>
            <a:r>
              <a:rPr lang="en-US" sz="1300" dirty="0" err="1" smtClean="0"/>
              <a:t>Hodel</a:t>
            </a:r>
            <a:r>
              <a:rPr lang="en-US" sz="1300" dirty="0" smtClean="0"/>
              <a:t>, J. </a:t>
            </a:r>
            <a:r>
              <a:rPr lang="en-US" sz="1300" dirty="0" err="1" smtClean="0"/>
              <a:t>Hutter</a:t>
            </a:r>
            <a:r>
              <a:rPr lang="en-US" sz="1300" dirty="0" smtClean="0"/>
              <a:t>, S. Luber, to be submitted.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1404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6612"/>
          </a:xfrm>
        </p:spPr>
        <p:txBody>
          <a:bodyPr/>
          <a:lstStyle/>
          <a:p>
            <a:r>
              <a:rPr lang="en-US" b="1" dirty="0" smtClean="0"/>
              <a:t>Nature’s photosystem 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15"/>
          <p:cNvGrpSpPr/>
          <p:nvPr/>
        </p:nvGrpSpPr>
        <p:grpSpPr>
          <a:xfrm>
            <a:off x="1133475" y="1417638"/>
            <a:ext cx="7079797" cy="4668838"/>
            <a:chOff x="1200150" y="895350"/>
            <a:chExt cx="7079797" cy="4668838"/>
          </a:xfrm>
        </p:grpSpPr>
        <p:pic>
          <p:nvPicPr>
            <p:cNvPr id="5" name="Picture 2" descr="C:\User\roger\Vorlesungen\FV-2007\HS-2008\PSII\Barber-figure1.gif"/>
            <p:cNvPicPr>
              <a:picLocks noChangeAspect="1" noChangeArrowheads="1"/>
            </p:cNvPicPr>
            <p:nvPr/>
          </p:nvPicPr>
          <p:blipFill>
            <a:blip r:embed="rId2" cstate="print"/>
            <a:srcRect t="36359"/>
            <a:stretch>
              <a:fillRect/>
            </a:stretch>
          </p:blipFill>
          <p:spPr bwMode="auto">
            <a:xfrm>
              <a:off x="1269547" y="942975"/>
              <a:ext cx="7010400" cy="4621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1200150" y="895350"/>
              <a:ext cx="428625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7" name="Textfeld 13"/>
          <p:cNvSpPr txBox="1">
            <a:spLocks noChangeArrowheads="1"/>
          </p:cNvSpPr>
          <p:nvPr/>
        </p:nvSpPr>
        <p:spPr bwMode="auto">
          <a:xfrm>
            <a:off x="892629" y="6581775"/>
            <a:ext cx="47117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200" dirty="0">
                <a:latin typeface="+mn-lt"/>
              </a:rPr>
              <a:t>Y. </a:t>
            </a:r>
            <a:r>
              <a:rPr lang="de-CH" sz="1200" dirty="0" err="1" smtClean="0">
                <a:latin typeface="+mn-lt"/>
              </a:rPr>
              <a:t>Umena</a:t>
            </a:r>
            <a:r>
              <a:rPr lang="de-CH" sz="1200" dirty="0" smtClean="0"/>
              <a:t>, </a:t>
            </a:r>
            <a:r>
              <a:rPr lang="de-CH" sz="1200" dirty="0"/>
              <a:t>, K. </a:t>
            </a:r>
            <a:r>
              <a:rPr lang="de-CH" sz="1200" dirty="0" err="1" smtClean="0"/>
              <a:t>Kawakami</a:t>
            </a:r>
            <a:r>
              <a:rPr lang="de-CH" sz="1200" dirty="0" smtClean="0"/>
              <a:t>, </a:t>
            </a:r>
            <a:r>
              <a:rPr lang="de-CH" sz="1200" dirty="0"/>
              <a:t>J.-R. </a:t>
            </a:r>
            <a:r>
              <a:rPr lang="de-CH" sz="1200" dirty="0" err="1"/>
              <a:t>Shen</a:t>
            </a:r>
            <a:r>
              <a:rPr lang="de-CH" sz="1200" dirty="0"/>
              <a:t>, N. </a:t>
            </a:r>
            <a:r>
              <a:rPr lang="de-CH" sz="1200" dirty="0" err="1"/>
              <a:t>Kamiya</a:t>
            </a:r>
            <a:r>
              <a:rPr lang="de-CH" sz="1200" dirty="0"/>
              <a:t>, </a:t>
            </a:r>
            <a:r>
              <a:rPr lang="de-CH" sz="1200" dirty="0" smtClean="0">
                <a:latin typeface="+mn-lt"/>
              </a:rPr>
              <a:t>Nature </a:t>
            </a:r>
            <a:r>
              <a:rPr lang="de-CH" sz="1200" b="1" dirty="0" smtClean="0">
                <a:latin typeface="+mn-lt"/>
              </a:rPr>
              <a:t>2011</a:t>
            </a:r>
            <a:r>
              <a:rPr lang="de-CH" sz="1200" dirty="0" smtClean="0">
                <a:latin typeface="+mn-lt"/>
              </a:rPr>
              <a:t> (473) 55.</a:t>
            </a:r>
            <a:endParaRPr lang="de-CH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2919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Fabio </a:t>
            </a:r>
            <a:r>
              <a:rPr lang="en-US" sz="2400" dirty="0" err="1" smtClean="0"/>
              <a:t>Evangelisti</a:t>
            </a:r>
            <a:r>
              <a:rPr lang="en-US" sz="2400" dirty="0" smtClean="0"/>
              <a:t>, </a:t>
            </a:r>
            <a:r>
              <a:rPr lang="en-US" sz="2400" dirty="0" err="1" smtClean="0"/>
              <a:t>Ren</a:t>
            </a:r>
            <a:r>
              <a:rPr lang="de-CH" sz="2400" dirty="0" err="1" smtClean="0"/>
              <a:t>é</a:t>
            </a:r>
            <a:r>
              <a:rPr lang="en-US" sz="2400" dirty="0" smtClean="0"/>
              <a:t> </a:t>
            </a:r>
            <a:r>
              <a:rPr lang="en-US" sz="2400" dirty="0" err="1" smtClean="0"/>
              <a:t>Mor</a:t>
            </a:r>
            <a:r>
              <a:rPr lang="de-CH" sz="2400" dirty="0" err="1" smtClean="0"/>
              <a:t>é</a:t>
            </a:r>
            <a:r>
              <a:rPr lang="en-US" sz="2400" dirty="0" smtClean="0"/>
              <a:t>, </a:t>
            </a:r>
            <a:r>
              <a:rPr lang="en-US" sz="2400" dirty="0" smtClean="0"/>
              <a:t>Greta </a:t>
            </a:r>
            <a:r>
              <a:rPr lang="en-US" sz="2400" dirty="0" smtClean="0"/>
              <a:t>R. </a:t>
            </a:r>
            <a:r>
              <a:rPr lang="en-US" sz="2400" dirty="0" err="1" smtClean="0"/>
              <a:t>Patzke</a:t>
            </a:r>
            <a:r>
              <a:rPr lang="en-US" sz="2400" dirty="0" smtClean="0"/>
              <a:t> (UZH)</a:t>
            </a:r>
          </a:p>
          <a:p>
            <a:r>
              <a:rPr lang="en-US" sz="2400" dirty="0" smtClean="0"/>
              <a:t>Florian </a:t>
            </a:r>
            <a:r>
              <a:rPr lang="en-US" sz="2400" dirty="0" err="1" smtClean="0"/>
              <a:t>Hodel</a:t>
            </a:r>
            <a:r>
              <a:rPr lang="en-US" sz="2400" dirty="0" smtClean="0"/>
              <a:t>, Mauro Schilling </a:t>
            </a:r>
            <a:r>
              <a:rPr lang="en-US" sz="2400" dirty="0" smtClean="0"/>
              <a:t>(UZH) </a:t>
            </a:r>
          </a:p>
          <a:p>
            <a:r>
              <a:rPr lang="en-US" sz="2400" dirty="0" err="1" smtClean="0"/>
              <a:t>Jürg</a:t>
            </a:r>
            <a:r>
              <a:rPr lang="en-US" sz="2400" dirty="0" smtClean="0"/>
              <a:t> </a:t>
            </a:r>
            <a:r>
              <a:rPr lang="en-US" sz="2400" dirty="0" err="1" smtClean="0"/>
              <a:t>Hutter</a:t>
            </a:r>
            <a:r>
              <a:rPr lang="en-US" sz="2400" dirty="0" smtClean="0"/>
              <a:t> (UZH)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Funding: UZH, National Center of Competence in Research MARVEL (Materials’ Revolution)</a:t>
            </a:r>
          </a:p>
          <a:p>
            <a:r>
              <a:rPr lang="en-US" sz="2400" dirty="0" smtClean="0"/>
              <a:t>Swiss national supercomputing center (project s502)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Metadynamics</a:t>
            </a:r>
            <a:r>
              <a:rPr lang="en-US" b="1" dirty="0" smtClean="0"/>
              <a:t>: </a:t>
            </a:r>
            <a:br>
              <a:rPr lang="en-US" b="1" dirty="0" smtClean="0"/>
            </a:br>
            <a:r>
              <a:rPr lang="en-US" b="1" dirty="0" smtClean="0"/>
              <a:t>replacement of </a:t>
            </a:r>
            <a:r>
              <a:rPr lang="en-US" b="1" dirty="0" err="1" smtClean="0"/>
              <a:t>monodentate</a:t>
            </a:r>
            <a:r>
              <a:rPr lang="en-US" b="1" dirty="0" smtClean="0"/>
              <a:t> acetate by hydroxide</a:t>
            </a:r>
            <a:endParaRPr lang="en-US" b="1" dirty="0"/>
          </a:p>
        </p:txBody>
      </p:sp>
      <p:pic>
        <p:nvPicPr>
          <p:cNvPr id="4" name="Content Placeholder 3" descr="meta_small_F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95" b="-17495"/>
          <a:stretch>
            <a:fillRect/>
          </a:stretch>
        </p:blipFill>
        <p:spPr>
          <a:xfrm>
            <a:off x="457200" y="1894581"/>
            <a:ext cx="8545627" cy="4951208"/>
          </a:xfrm>
        </p:spPr>
      </p:pic>
    </p:spTree>
    <p:extLst>
      <p:ext uri="{BB962C8B-B14F-4D97-AF65-F5344CB8AC3E}">
        <p14:creationId xmlns:p14="http://schemas.microsoft.com/office/powerpoint/2010/main" val="2228724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Oxygen evolving complex (OEC)</a:t>
            </a:r>
            <a:endParaRPr lang="en-US" b="1" dirty="0"/>
          </a:p>
        </p:txBody>
      </p:sp>
      <p:sp>
        <p:nvSpPr>
          <p:cNvPr id="7" name="Textfeld 13"/>
          <p:cNvSpPr txBox="1">
            <a:spLocks noChangeArrowheads="1"/>
          </p:cNvSpPr>
          <p:nvPr/>
        </p:nvSpPr>
        <p:spPr bwMode="auto">
          <a:xfrm>
            <a:off x="606879" y="6120110"/>
            <a:ext cx="5579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200" dirty="0">
                <a:latin typeface="+mn-lt"/>
              </a:rPr>
              <a:t>Y. </a:t>
            </a:r>
            <a:r>
              <a:rPr lang="de-CH" sz="1200" dirty="0" err="1" smtClean="0">
                <a:latin typeface="+mn-lt"/>
              </a:rPr>
              <a:t>Umena</a:t>
            </a:r>
            <a:r>
              <a:rPr lang="de-CH" sz="1200" dirty="0" smtClean="0"/>
              <a:t>, K. </a:t>
            </a:r>
            <a:r>
              <a:rPr lang="de-CH" sz="1200" dirty="0" err="1" smtClean="0"/>
              <a:t>Kawakami</a:t>
            </a:r>
            <a:r>
              <a:rPr lang="de-CH" sz="1200" dirty="0" smtClean="0"/>
              <a:t>, J.-R. </a:t>
            </a:r>
            <a:r>
              <a:rPr lang="de-CH" sz="1200" dirty="0" err="1" smtClean="0"/>
              <a:t>Shen</a:t>
            </a:r>
            <a:r>
              <a:rPr lang="de-CH" sz="1200" dirty="0" smtClean="0"/>
              <a:t>, N. </a:t>
            </a:r>
            <a:r>
              <a:rPr lang="de-CH" sz="1200" dirty="0" err="1" smtClean="0"/>
              <a:t>Kamiya</a:t>
            </a:r>
            <a:r>
              <a:rPr lang="de-CH" sz="1200" dirty="0" smtClean="0">
                <a:latin typeface="+mn-lt"/>
              </a:rPr>
              <a:t>, Nature </a:t>
            </a:r>
            <a:r>
              <a:rPr lang="de-CH" sz="1200" b="1" dirty="0" smtClean="0">
                <a:latin typeface="+mn-lt"/>
              </a:rPr>
              <a:t>2011</a:t>
            </a:r>
            <a:r>
              <a:rPr lang="de-CH" sz="1200" dirty="0" smtClean="0">
                <a:latin typeface="+mn-lt"/>
              </a:rPr>
              <a:t> (473) 55.</a:t>
            </a:r>
          </a:p>
          <a:p>
            <a:r>
              <a:rPr lang="de-CH" sz="1200" dirty="0" smtClean="0"/>
              <a:t>K. N. Ferreira, T. M. </a:t>
            </a:r>
            <a:r>
              <a:rPr lang="de-CH" sz="1200" dirty="0" err="1" smtClean="0"/>
              <a:t>Iverson</a:t>
            </a:r>
            <a:r>
              <a:rPr lang="de-CH" sz="1200" dirty="0" smtClean="0"/>
              <a:t>, K. </a:t>
            </a:r>
            <a:r>
              <a:rPr lang="de-CH" sz="1200" dirty="0" err="1" smtClean="0"/>
              <a:t>Maghlaoui</a:t>
            </a:r>
            <a:r>
              <a:rPr lang="de-CH" sz="1200" dirty="0" smtClean="0"/>
              <a:t>, J. Barber, S. </a:t>
            </a:r>
            <a:r>
              <a:rPr lang="de-CH" sz="1200" dirty="0" err="1" smtClean="0"/>
              <a:t>Iwata</a:t>
            </a:r>
            <a:r>
              <a:rPr lang="de-CH" sz="1200" dirty="0" smtClean="0"/>
              <a:t>, Science </a:t>
            </a:r>
            <a:r>
              <a:rPr lang="de-CH" sz="1200" b="1" dirty="0" smtClean="0"/>
              <a:t>2006</a:t>
            </a:r>
            <a:r>
              <a:rPr lang="de-CH" sz="1200" dirty="0" smtClean="0"/>
              <a:t> (303) 1838.</a:t>
            </a:r>
            <a:endParaRPr lang="de-CH" sz="1200" dirty="0">
              <a:latin typeface="+mn-lt"/>
            </a:endParaRPr>
          </a:p>
        </p:txBody>
      </p:sp>
      <p:pic>
        <p:nvPicPr>
          <p:cNvPr id="4" name="Content Placeholder 3" descr="oec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" b="709"/>
          <a:stretch>
            <a:fillRect/>
          </a:stretch>
        </p:blipFill>
        <p:spPr>
          <a:xfrm>
            <a:off x="457200" y="1417638"/>
            <a:ext cx="8229600" cy="4525963"/>
          </a:xfrm>
        </p:spPr>
      </p:pic>
      <p:sp>
        <p:nvSpPr>
          <p:cNvPr id="6" name="Rectangle 5"/>
          <p:cNvSpPr/>
          <p:nvPr/>
        </p:nvSpPr>
        <p:spPr>
          <a:xfrm>
            <a:off x="761410" y="1927409"/>
            <a:ext cx="32718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200" b="1" dirty="0">
                <a:solidFill>
                  <a:srgbClr val="008000"/>
                </a:solidFill>
                <a:latin typeface="Calibri" pitchFamily="34" charset="0"/>
              </a:rPr>
              <a:t>2H</a:t>
            </a:r>
            <a:r>
              <a:rPr lang="de-CH" sz="2200" b="1" baseline="-25000" dirty="0">
                <a:solidFill>
                  <a:srgbClr val="008000"/>
                </a:solidFill>
                <a:latin typeface="Calibri" pitchFamily="34" charset="0"/>
              </a:rPr>
              <a:t>2</a:t>
            </a:r>
            <a:r>
              <a:rPr lang="de-CH" sz="2200" b="1" dirty="0">
                <a:solidFill>
                  <a:srgbClr val="008000"/>
                </a:solidFill>
                <a:latin typeface="Calibri" pitchFamily="34" charset="0"/>
              </a:rPr>
              <a:t>O </a:t>
            </a:r>
            <a:r>
              <a:rPr lang="de-CH" sz="2200" b="1" dirty="0" smtClean="0">
                <a:solidFill>
                  <a:srgbClr val="008000"/>
                </a:solidFill>
              </a:rPr>
              <a:t>→ 4 H</a:t>
            </a:r>
            <a:r>
              <a:rPr lang="de-CH" sz="2200" b="1" baseline="30000" dirty="0" smtClean="0">
                <a:solidFill>
                  <a:srgbClr val="008000"/>
                </a:solidFill>
              </a:rPr>
              <a:t>+</a:t>
            </a:r>
            <a:r>
              <a:rPr lang="de-CH" sz="2200" b="1" dirty="0" smtClean="0">
                <a:solidFill>
                  <a:srgbClr val="008000"/>
                </a:solidFill>
              </a:rPr>
              <a:t> + 4 </a:t>
            </a:r>
            <a:r>
              <a:rPr lang="de-CH" sz="2200" b="1" dirty="0" err="1" smtClean="0">
                <a:solidFill>
                  <a:srgbClr val="008000"/>
                </a:solidFill>
              </a:rPr>
              <a:t>e</a:t>
            </a:r>
            <a:r>
              <a:rPr lang="de-CH" sz="2200" b="1" baseline="30000" dirty="0" smtClean="0">
                <a:solidFill>
                  <a:srgbClr val="008000"/>
                </a:solidFill>
              </a:rPr>
              <a:t>-</a:t>
            </a:r>
            <a:r>
              <a:rPr lang="de-CH" sz="2200" b="1" dirty="0" smtClean="0">
                <a:solidFill>
                  <a:srgbClr val="008000"/>
                </a:solidFill>
              </a:rPr>
              <a:t> + O</a:t>
            </a:r>
            <a:r>
              <a:rPr lang="de-CH" sz="2200" b="1" baseline="-25000" dirty="0" smtClean="0">
                <a:solidFill>
                  <a:srgbClr val="008000"/>
                </a:solidFill>
              </a:rPr>
              <a:t>2</a:t>
            </a:r>
            <a:r>
              <a:rPr lang="de-CH" sz="2200" b="1" dirty="0" smtClean="0">
                <a:solidFill>
                  <a:srgbClr val="008000"/>
                </a:solidFill>
                <a:latin typeface="Calibri" pitchFamily="34" charset="0"/>
              </a:rPr>
              <a:t> </a:t>
            </a:r>
            <a:endParaRPr lang="en-US" sz="2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96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Does the crystal structure belong to the catalytic ground state?</a:t>
            </a:r>
            <a:endParaRPr lang="en-US" b="1" dirty="0"/>
          </a:p>
        </p:txBody>
      </p:sp>
      <p:pic>
        <p:nvPicPr>
          <p:cNvPr id="5" name="Content Placeholder 4" descr="s1_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38" r="-57938"/>
          <a:stretch>
            <a:fillRect/>
          </a:stretch>
        </p:blipFill>
        <p:spPr>
          <a:xfrm>
            <a:off x="1644847" y="1683934"/>
            <a:ext cx="8229600" cy="4667250"/>
          </a:xfrm>
        </p:spPr>
      </p:pic>
      <p:sp>
        <p:nvSpPr>
          <p:cNvPr id="3" name="Rounded Rectangle 2"/>
          <p:cNvSpPr/>
          <p:nvPr/>
        </p:nvSpPr>
        <p:spPr>
          <a:xfrm>
            <a:off x="564427" y="2257583"/>
            <a:ext cx="2880926" cy="21752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EXAFS and DFT calculations: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New X-ray structure suffers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from oxidation damage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feld 13"/>
          <p:cNvSpPr txBox="1">
            <a:spLocks noChangeArrowheads="1"/>
          </p:cNvSpPr>
          <p:nvPr/>
        </p:nvSpPr>
        <p:spPr bwMode="auto">
          <a:xfrm>
            <a:off x="457200" y="6443275"/>
            <a:ext cx="78539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200" dirty="0" smtClean="0">
                <a:latin typeface="+mn-lt"/>
              </a:rPr>
              <a:t>S. Luber, I. </a:t>
            </a:r>
            <a:r>
              <a:rPr lang="de-CH" sz="1200" dirty="0" err="1" smtClean="0">
                <a:latin typeface="+mn-lt"/>
              </a:rPr>
              <a:t>Rivalta</a:t>
            </a:r>
            <a:r>
              <a:rPr lang="de-CH" sz="1200" dirty="0" smtClean="0">
                <a:latin typeface="+mn-lt"/>
              </a:rPr>
              <a:t>, Y. </a:t>
            </a:r>
            <a:r>
              <a:rPr lang="de-CH" sz="1200" dirty="0" err="1" smtClean="0">
                <a:latin typeface="+mn-lt"/>
              </a:rPr>
              <a:t>Umena</a:t>
            </a:r>
            <a:r>
              <a:rPr lang="de-CH" sz="1200" dirty="0" smtClean="0">
                <a:latin typeface="+mn-lt"/>
              </a:rPr>
              <a:t>, K. </a:t>
            </a:r>
            <a:r>
              <a:rPr lang="de-CH" sz="1200" dirty="0" err="1" smtClean="0">
                <a:latin typeface="+mn-lt"/>
              </a:rPr>
              <a:t>Kawakami</a:t>
            </a:r>
            <a:r>
              <a:rPr lang="de-CH" sz="1200" dirty="0" smtClean="0">
                <a:latin typeface="+mn-lt"/>
              </a:rPr>
              <a:t>, J.-R. </a:t>
            </a:r>
            <a:r>
              <a:rPr lang="de-CH" sz="1200" dirty="0" err="1" smtClean="0">
                <a:latin typeface="+mn-lt"/>
              </a:rPr>
              <a:t>Shen</a:t>
            </a:r>
            <a:r>
              <a:rPr lang="de-CH" sz="1200" dirty="0" smtClean="0">
                <a:latin typeface="+mn-lt"/>
              </a:rPr>
              <a:t>, N. </a:t>
            </a:r>
            <a:r>
              <a:rPr lang="de-CH" sz="1200" dirty="0" err="1" smtClean="0">
                <a:latin typeface="+mn-lt"/>
              </a:rPr>
              <a:t>Kamiya</a:t>
            </a:r>
            <a:r>
              <a:rPr lang="de-CH" sz="1200" dirty="0" smtClean="0">
                <a:latin typeface="+mn-lt"/>
              </a:rPr>
              <a:t>, G. W. </a:t>
            </a:r>
            <a:r>
              <a:rPr lang="de-CH" sz="1200" dirty="0" err="1" smtClean="0">
                <a:latin typeface="+mn-lt"/>
              </a:rPr>
              <a:t>Brudvig</a:t>
            </a:r>
            <a:r>
              <a:rPr lang="de-CH" sz="1200" dirty="0" smtClean="0">
                <a:latin typeface="+mn-lt"/>
              </a:rPr>
              <a:t>, V. S. Batista, </a:t>
            </a:r>
            <a:r>
              <a:rPr lang="de-CH" sz="1200" dirty="0" err="1" smtClean="0">
                <a:latin typeface="+mn-lt"/>
              </a:rPr>
              <a:t>Biochemistry</a:t>
            </a:r>
            <a:r>
              <a:rPr lang="de-CH" sz="1200" dirty="0" smtClean="0">
                <a:latin typeface="+mn-lt"/>
              </a:rPr>
              <a:t> </a:t>
            </a:r>
            <a:r>
              <a:rPr lang="de-CH" sz="1200" b="1" dirty="0" smtClean="0">
                <a:latin typeface="+mn-lt"/>
              </a:rPr>
              <a:t>2011</a:t>
            </a:r>
            <a:r>
              <a:rPr lang="de-CH" sz="1200" dirty="0" smtClean="0">
                <a:latin typeface="+mn-lt"/>
              </a:rPr>
              <a:t> (</a:t>
            </a:r>
            <a:r>
              <a:rPr lang="de-CH" sz="1200" dirty="0" smtClean="0"/>
              <a:t>50</a:t>
            </a:r>
            <a:r>
              <a:rPr lang="de-CH" sz="1200" dirty="0" smtClean="0">
                <a:latin typeface="+mn-lt"/>
              </a:rPr>
              <a:t>) 6308.</a:t>
            </a:r>
            <a:endParaRPr lang="de-CH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4221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8992"/>
            <a:ext cx="8229600" cy="757318"/>
          </a:xfrm>
        </p:spPr>
        <p:txBody>
          <a:bodyPr/>
          <a:lstStyle/>
          <a:p>
            <a:r>
              <a:rPr lang="en-US" b="1" dirty="0" smtClean="0"/>
              <a:t>S1-state model via DFT QM/MM</a:t>
            </a:r>
            <a:endParaRPr lang="en-US" b="1" dirty="0"/>
          </a:p>
        </p:txBody>
      </p:sp>
      <p:sp>
        <p:nvSpPr>
          <p:cNvPr id="5" name="Textfeld 13"/>
          <p:cNvSpPr txBox="1">
            <a:spLocks noChangeArrowheads="1"/>
          </p:cNvSpPr>
          <p:nvPr/>
        </p:nvSpPr>
        <p:spPr bwMode="auto">
          <a:xfrm>
            <a:off x="371633" y="6321497"/>
            <a:ext cx="78539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200" dirty="0" smtClean="0">
                <a:latin typeface="+mn-lt"/>
              </a:rPr>
              <a:t>S. Luber, I. </a:t>
            </a:r>
            <a:r>
              <a:rPr lang="de-CH" sz="1200" dirty="0" err="1" smtClean="0">
                <a:latin typeface="+mn-lt"/>
              </a:rPr>
              <a:t>Rivalta</a:t>
            </a:r>
            <a:r>
              <a:rPr lang="de-CH" sz="1200" dirty="0" smtClean="0">
                <a:latin typeface="+mn-lt"/>
              </a:rPr>
              <a:t>, Y. </a:t>
            </a:r>
            <a:r>
              <a:rPr lang="de-CH" sz="1200" dirty="0" err="1" smtClean="0">
                <a:latin typeface="+mn-lt"/>
              </a:rPr>
              <a:t>Umena</a:t>
            </a:r>
            <a:r>
              <a:rPr lang="de-CH" sz="1200" dirty="0" smtClean="0">
                <a:latin typeface="+mn-lt"/>
              </a:rPr>
              <a:t>, K. </a:t>
            </a:r>
            <a:r>
              <a:rPr lang="de-CH" sz="1200" dirty="0" err="1" smtClean="0">
                <a:latin typeface="+mn-lt"/>
              </a:rPr>
              <a:t>Kawakami</a:t>
            </a:r>
            <a:r>
              <a:rPr lang="de-CH" sz="1200" dirty="0" smtClean="0">
                <a:latin typeface="+mn-lt"/>
              </a:rPr>
              <a:t>, J.-R. </a:t>
            </a:r>
            <a:r>
              <a:rPr lang="de-CH" sz="1200" dirty="0" err="1" smtClean="0">
                <a:latin typeface="+mn-lt"/>
              </a:rPr>
              <a:t>Shen</a:t>
            </a:r>
            <a:r>
              <a:rPr lang="de-CH" sz="1200" dirty="0" smtClean="0">
                <a:latin typeface="+mn-lt"/>
              </a:rPr>
              <a:t>, N. </a:t>
            </a:r>
            <a:r>
              <a:rPr lang="de-CH" sz="1200" dirty="0" err="1" smtClean="0">
                <a:latin typeface="+mn-lt"/>
              </a:rPr>
              <a:t>Kamiya</a:t>
            </a:r>
            <a:r>
              <a:rPr lang="de-CH" sz="1200" dirty="0" smtClean="0">
                <a:latin typeface="+mn-lt"/>
              </a:rPr>
              <a:t>, G. W. </a:t>
            </a:r>
            <a:r>
              <a:rPr lang="de-CH" sz="1200" dirty="0" err="1" smtClean="0">
                <a:latin typeface="+mn-lt"/>
              </a:rPr>
              <a:t>Brudvig</a:t>
            </a:r>
            <a:r>
              <a:rPr lang="de-CH" sz="1200" dirty="0" smtClean="0">
                <a:latin typeface="+mn-lt"/>
              </a:rPr>
              <a:t>, V. S. Batista, </a:t>
            </a:r>
            <a:r>
              <a:rPr lang="de-CH" sz="1200" dirty="0" err="1" smtClean="0">
                <a:latin typeface="+mn-lt"/>
              </a:rPr>
              <a:t>Biochemistry</a:t>
            </a:r>
            <a:r>
              <a:rPr lang="de-CH" sz="1200" dirty="0" smtClean="0">
                <a:latin typeface="+mn-lt"/>
              </a:rPr>
              <a:t> </a:t>
            </a:r>
            <a:r>
              <a:rPr lang="de-CH" sz="1200" b="1" dirty="0" smtClean="0">
                <a:latin typeface="+mn-lt"/>
              </a:rPr>
              <a:t>2011</a:t>
            </a:r>
            <a:r>
              <a:rPr lang="de-CH" sz="1200" dirty="0" smtClean="0">
                <a:latin typeface="+mn-lt"/>
              </a:rPr>
              <a:t> (</a:t>
            </a:r>
            <a:r>
              <a:rPr lang="de-CH" sz="1200" dirty="0" smtClean="0"/>
              <a:t>50</a:t>
            </a:r>
            <a:r>
              <a:rPr lang="de-CH" sz="1200" dirty="0" smtClean="0">
                <a:latin typeface="+mn-lt"/>
              </a:rPr>
              <a:t>) 6308.</a:t>
            </a:r>
            <a:endParaRPr lang="de-CH" sz="1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120" y="1132078"/>
            <a:ext cx="4455460" cy="52773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0832" y="2249578"/>
            <a:ext cx="2106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Dark blue: </a:t>
            </a:r>
          </a:p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XRD model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6738" y="4661960"/>
            <a:ext cx="256749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Model in agreement with</a:t>
            </a:r>
          </a:p>
          <a:p>
            <a:r>
              <a:rPr lang="en-US" dirty="0" smtClean="0"/>
              <a:t>(anisotropic) EXAFS data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029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Artificial photosynthesis at University </a:t>
            </a:r>
            <a:r>
              <a:rPr lang="en-US" b="1" smtClean="0"/>
              <a:t>of Zurich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7685" y="5462604"/>
            <a:ext cx="800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de-CH" sz="2800" b="1" dirty="0" smtClean="0">
                <a:solidFill>
                  <a:schemeClr val="tx2"/>
                </a:solidFill>
                <a:latin typeface="+mn-lt"/>
              </a:rPr>
              <a:t>University Research Priority Program:</a:t>
            </a:r>
            <a:br>
              <a:rPr lang="de-CH" sz="2800" b="1" dirty="0" smtClean="0">
                <a:solidFill>
                  <a:schemeClr val="tx2"/>
                </a:solidFill>
                <a:latin typeface="+mn-lt"/>
              </a:rPr>
            </a:br>
            <a:r>
              <a:rPr lang="de-CH" sz="2800" b="1" dirty="0" smtClean="0">
                <a:solidFill>
                  <a:srgbClr val="FF0000"/>
                </a:solidFill>
                <a:latin typeface="+mn-lt"/>
              </a:rPr>
              <a:t>L</a:t>
            </a:r>
            <a:r>
              <a:rPr lang="de-CH" sz="2800" b="1" dirty="0" smtClean="0">
                <a:solidFill>
                  <a:schemeClr val="tx2"/>
                </a:solidFill>
                <a:latin typeface="+mn-lt"/>
              </a:rPr>
              <a:t>ight to </a:t>
            </a:r>
            <a:r>
              <a:rPr lang="de-CH" sz="2800" b="1" dirty="0" smtClean="0">
                <a:solidFill>
                  <a:srgbClr val="FF0000"/>
                </a:solidFill>
                <a:latin typeface="+mn-lt"/>
              </a:rPr>
              <a:t>Ch</a:t>
            </a:r>
            <a:r>
              <a:rPr lang="de-CH" sz="2800" b="1" dirty="0" smtClean="0">
                <a:solidFill>
                  <a:schemeClr val="tx2"/>
                </a:solidFill>
                <a:latin typeface="+mn-lt"/>
              </a:rPr>
              <a:t>emical </a:t>
            </a:r>
            <a:r>
              <a:rPr lang="de-CH" sz="2800" b="1" dirty="0" smtClean="0">
                <a:solidFill>
                  <a:srgbClr val="FF0000"/>
                </a:solidFill>
                <a:latin typeface="+mn-lt"/>
              </a:rPr>
              <a:t>E</a:t>
            </a:r>
            <a:r>
              <a:rPr lang="de-CH" sz="2800" b="1" dirty="0" smtClean="0">
                <a:solidFill>
                  <a:schemeClr val="tx2"/>
                </a:solidFill>
                <a:latin typeface="+mn-lt"/>
              </a:rPr>
              <a:t>nergy </a:t>
            </a:r>
            <a:r>
              <a:rPr lang="de-CH" sz="2800" b="1" dirty="0" smtClean="0">
                <a:solidFill>
                  <a:srgbClr val="FF0000"/>
                </a:solidFill>
                <a:latin typeface="+mn-lt"/>
              </a:rPr>
              <a:t>C</a:t>
            </a:r>
            <a:r>
              <a:rPr lang="de-CH" sz="2800" b="1" dirty="0" smtClean="0">
                <a:solidFill>
                  <a:schemeClr val="tx2"/>
                </a:solidFill>
                <a:latin typeface="+mn-lt"/>
              </a:rPr>
              <a:t>onversion </a:t>
            </a:r>
            <a:r>
              <a:rPr lang="de-CH" sz="2800" b="1" dirty="0" smtClean="0">
                <a:solidFill>
                  <a:srgbClr val="C00000"/>
                </a:solidFill>
                <a:latin typeface="+mn-lt"/>
              </a:rPr>
              <a:t>(LightChEC)</a:t>
            </a:r>
            <a:endParaRPr lang="de-CH" sz="28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5" name="Group 13"/>
          <p:cNvGrpSpPr/>
          <p:nvPr/>
        </p:nvGrpSpPr>
        <p:grpSpPr>
          <a:xfrm>
            <a:off x="4048119" y="3267075"/>
            <a:ext cx="1924056" cy="1771650"/>
            <a:chOff x="3786889" y="3390592"/>
            <a:chExt cx="2428892" cy="1785950"/>
          </a:xfrm>
        </p:grpSpPr>
        <p:pic>
          <p:nvPicPr>
            <p:cNvPr id="6" name="Picture 5" descr="wasser.jpg"/>
            <p:cNvPicPr>
              <a:picLocks noChangeAspect="1"/>
            </p:cNvPicPr>
            <p:nvPr/>
          </p:nvPicPr>
          <p:blipFill>
            <a:blip r:embed="rId2" cstate="print"/>
            <a:srcRect l="18536" t="7546" r="13788" b="28764"/>
            <a:stretch>
              <a:fillRect/>
            </a:stretch>
          </p:blipFill>
          <p:spPr>
            <a:xfrm>
              <a:off x="3786889" y="3390592"/>
              <a:ext cx="2428892" cy="17859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340009" y="4881188"/>
              <a:ext cx="1732189" cy="285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100" dirty="0" smtClean="0"/>
                <a:t>www.welldays.ch </a:t>
              </a:r>
              <a:endParaRPr lang="de-CH" sz="1100" dirty="0"/>
            </a:p>
          </p:txBody>
        </p:sp>
      </p:grpSp>
      <p:pic>
        <p:nvPicPr>
          <p:cNvPr id="8" name="Picture 2" descr="C:\Users\patzke\AppData\Local\Microsoft\Windows\Temporary Internet Files\Content.IE5\XMV6F1WA\MC910217033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4361" y="1666864"/>
            <a:ext cx="1143008" cy="1143008"/>
          </a:xfrm>
          <a:prstGeom prst="rect">
            <a:avLst/>
          </a:prstGeom>
          <a:noFill/>
        </p:spPr>
      </p:pic>
      <p:sp>
        <p:nvSpPr>
          <p:cNvPr id="9" name="Down Arrow 8"/>
          <p:cNvSpPr/>
          <p:nvPr/>
        </p:nvSpPr>
        <p:spPr>
          <a:xfrm>
            <a:off x="4872039" y="2895598"/>
            <a:ext cx="21431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ight Arrow 9"/>
          <p:cNvSpPr/>
          <p:nvPr/>
        </p:nvSpPr>
        <p:spPr>
          <a:xfrm>
            <a:off x="6162686" y="4062418"/>
            <a:ext cx="35719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Left Arrow 10"/>
          <p:cNvSpPr/>
          <p:nvPr/>
        </p:nvSpPr>
        <p:spPr>
          <a:xfrm>
            <a:off x="3500429" y="4081468"/>
            <a:ext cx="357190" cy="214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TextBox 11"/>
          <p:cNvSpPr txBox="1"/>
          <p:nvPr/>
        </p:nvSpPr>
        <p:spPr>
          <a:xfrm>
            <a:off x="6000750" y="2209794"/>
            <a:ext cx="288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b="1" smtClean="0">
                <a:solidFill>
                  <a:schemeClr val="tx2"/>
                </a:solidFill>
                <a:latin typeface="+mn-lt"/>
              </a:rPr>
              <a:t>Oxygen: challenging half reaction</a:t>
            </a:r>
            <a:endParaRPr lang="de-CH" sz="2400" b="1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4810" y="2181219"/>
            <a:ext cx="2900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b="1" smtClean="0">
                <a:solidFill>
                  <a:srgbClr val="C00000"/>
                </a:solidFill>
                <a:latin typeface="+mn-lt"/>
              </a:rPr>
              <a:t>Hydrogen:</a:t>
            </a:r>
            <a:br>
              <a:rPr lang="de-CH" sz="2400" b="1" smtClean="0">
                <a:solidFill>
                  <a:srgbClr val="C00000"/>
                </a:solidFill>
                <a:latin typeface="+mn-lt"/>
              </a:rPr>
            </a:br>
            <a:r>
              <a:rPr lang="de-CH" sz="2400" b="1" smtClean="0">
                <a:solidFill>
                  <a:srgbClr val="C00000"/>
                </a:solidFill>
                <a:latin typeface="+mn-lt"/>
              </a:rPr>
              <a:t>lightweight fuel</a:t>
            </a:r>
            <a:endParaRPr lang="de-CH" sz="24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14" name="Group 23"/>
          <p:cNvGrpSpPr/>
          <p:nvPr/>
        </p:nvGrpSpPr>
        <p:grpSpPr>
          <a:xfrm>
            <a:off x="723899" y="3293005"/>
            <a:ext cx="2687699" cy="1736195"/>
            <a:chOff x="142844" y="3445405"/>
            <a:chExt cx="3143272" cy="1769545"/>
          </a:xfrm>
        </p:grpSpPr>
        <p:pic>
          <p:nvPicPr>
            <p:cNvPr id="15" name="Picture 14" descr="wasserstoff_aut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44" y="3445405"/>
              <a:ext cx="3143272" cy="176954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958337" y="4948613"/>
              <a:ext cx="12144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100" dirty="0" smtClean="0"/>
                <a:t>www.zeit.de </a:t>
              </a:r>
              <a:endParaRPr lang="de-CH" sz="1100" dirty="0"/>
            </a:p>
          </p:txBody>
        </p:sp>
      </p:grpSp>
      <p:pic>
        <p:nvPicPr>
          <p:cNvPr id="17" name="Picture 16" descr="O2.jpg"/>
          <p:cNvPicPr>
            <a:picLocks noChangeAspect="1"/>
          </p:cNvPicPr>
          <p:nvPr/>
        </p:nvPicPr>
        <p:blipFill>
          <a:blip r:embed="rId5" cstate="print"/>
          <a:srcRect l="20695" t="11407" r="20392" b="17299"/>
          <a:stretch>
            <a:fillRect/>
          </a:stretch>
        </p:blipFill>
        <p:spPr>
          <a:xfrm>
            <a:off x="6700853" y="3228975"/>
            <a:ext cx="1857388" cy="17859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05298" y="1990716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b="1" smtClean="0">
                <a:solidFill>
                  <a:schemeClr val="tx2"/>
                </a:solidFill>
                <a:latin typeface="+mn-lt"/>
              </a:rPr>
              <a:t>  H</a:t>
            </a:r>
            <a:r>
              <a:rPr lang="de-CH" sz="2400" b="1" baseline="-25000" smtClean="0">
                <a:solidFill>
                  <a:schemeClr val="tx2"/>
                </a:solidFill>
                <a:latin typeface="+mn-lt"/>
              </a:rPr>
              <a:t>2</a:t>
            </a:r>
            <a:r>
              <a:rPr lang="de-CH" sz="2400" b="1" smtClean="0">
                <a:solidFill>
                  <a:schemeClr val="tx2"/>
                </a:solidFill>
                <a:latin typeface="+mn-lt"/>
              </a:rPr>
              <a:t>O</a:t>
            </a:r>
            <a:endParaRPr lang="de-CH" sz="2400" b="1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34200" y="4748223"/>
            <a:ext cx="1633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/>
              <a:t>www.aerzteblatt.de</a:t>
            </a:r>
            <a:endParaRPr lang="de-CH" sz="1100" dirty="0"/>
          </a:p>
        </p:txBody>
      </p:sp>
    </p:spTree>
    <p:extLst>
      <p:ext uri="{BB962C8B-B14F-4D97-AF65-F5344CB8AC3E}">
        <p14:creationId xmlns:p14="http://schemas.microsoft.com/office/powerpoint/2010/main" val="184296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962" y="436765"/>
            <a:ext cx="8229600" cy="757318"/>
          </a:xfrm>
        </p:spPr>
        <p:txBody>
          <a:bodyPr>
            <a:normAutofit fontScale="90000"/>
          </a:bodyPr>
          <a:lstStyle/>
          <a:p>
            <a:r>
              <a:rPr lang="de-CH" b="1" dirty="0" smtClean="0">
                <a:latin typeface="Calibri" pitchFamily="34" charset="0"/>
              </a:rPr>
              <a:t>The </a:t>
            </a:r>
            <a:r>
              <a:rPr lang="de-CH" b="1" i="1" dirty="0" err="1" smtClean="0">
                <a:latin typeface="Calibri" pitchFamily="34" charset="0"/>
              </a:rPr>
              <a:t>LightChEC</a:t>
            </a:r>
            <a:r>
              <a:rPr lang="de-CH" b="1" dirty="0" smtClean="0">
                <a:latin typeface="Calibri" pitchFamily="34" charset="0"/>
              </a:rPr>
              <a:t> </a:t>
            </a:r>
            <a:r>
              <a:rPr lang="de-CH" b="1" dirty="0" err="1" smtClean="0">
                <a:latin typeface="Calibri" pitchFamily="34" charset="0"/>
              </a:rPr>
              <a:t>Strategy</a:t>
            </a:r>
            <a:r>
              <a:rPr lang="de-CH" b="1" dirty="0" smtClean="0">
                <a:latin typeface="Calibri" pitchFamily="34" charset="0"/>
              </a:rPr>
              <a:t/>
            </a:r>
            <a:br>
              <a:rPr lang="de-CH" b="1" dirty="0" smtClean="0">
                <a:latin typeface="Calibri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uppieren 31"/>
          <p:cNvGrpSpPr/>
          <p:nvPr/>
        </p:nvGrpSpPr>
        <p:grpSpPr>
          <a:xfrm>
            <a:off x="3467192" y="3174902"/>
            <a:ext cx="2245990" cy="897632"/>
            <a:chOff x="3635896" y="1894334"/>
            <a:chExt cx="2245990" cy="8976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Gleichschenkliges Dreieck 9"/>
            <p:cNvSpPr/>
            <p:nvPr/>
          </p:nvSpPr>
          <p:spPr bwMode="auto">
            <a:xfrm rot="10800000">
              <a:off x="3635896" y="1937580"/>
              <a:ext cx="2231653" cy="792089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" name="Ellipse 8"/>
            <p:cNvSpPr/>
            <p:nvPr/>
          </p:nvSpPr>
          <p:spPr bwMode="auto">
            <a:xfrm>
              <a:off x="3635896" y="1894334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Ellipse 10"/>
            <p:cNvSpPr/>
            <p:nvPr/>
          </p:nvSpPr>
          <p:spPr bwMode="auto">
            <a:xfrm>
              <a:off x="4013086" y="1894334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" name="Ellipse 11"/>
            <p:cNvSpPr/>
            <p:nvPr/>
          </p:nvSpPr>
          <p:spPr bwMode="auto">
            <a:xfrm>
              <a:off x="4390276" y="1894334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Ellipse 12"/>
            <p:cNvSpPr/>
            <p:nvPr/>
          </p:nvSpPr>
          <p:spPr bwMode="auto">
            <a:xfrm>
              <a:off x="4767466" y="1894334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Ellipse 13"/>
            <p:cNvSpPr/>
            <p:nvPr/>
          </p:nvSpPr>
          <p:spPr bwMode="auto">
            <a:xfrm>
              <a:off x="5144656" y="1894334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Ellipse 14"/>
            <p:cNvSpPr/>
            <p:nvPr/>
          </p:nvSpPr>
          <p:spPr bwMode="auto">
            <a:xfrm>
              <a:off x="5521846" y="1894334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" name="Ellipse 15"/>
            <p:cNvSpPr/>
            <p:nvPr/>
          </p:nvSpPr>
          <p:spPr bwMode="auto">
            <a:xfrm>
              <a:off x="3779912" y="2038350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" name="Ellipse 16"/>
            <p:cNvSpPr/>
            <p:nvPr/>
          </p:nvSpPr>
          <p:spPr bwMode="auto">
            <a:xfrm>
              <a:off x="4185196" y="2038350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" name="Ellipse 17"/>
            <p:cNvSpPr/>
            <p:nvPr/>
          </p:nvSpPr>
          <p:spPr bwMode="auto">
            <a:xfrm>
              <a:off x="4590480" y="2038350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Ellipse 18"/>
            <p:cNvSpPr/>
            <p:nvPr/>
          </p:nvSpPr>
          <p:spPr bwMode="auto">
            <a:xfrm>
              <a:off x="4995764" y="2038350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Ellipse 19"/>
            <p:cNvSpPr/>
            <p:nvPr/>
          </p:nvSpPr>
          <p:spPr bwMode="auto">
            <a:xfrm>
              <a:off x="5401047" y="2038350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" name="Ellipse 20"/>
            <p:cNvSpPr/>
            <p:nvPr/>
          </p:nvSpPr>
          <p:spPr bwMode="auto">
            <a:xfrm>
              <a:off x="3990975" y="2200275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Ellipse 21"/>
            <p:cNvSpPr/>
            <p:nvPr/>
          </p:nvSpPr>
          <p:spPr bwMode="auto">
            <a:xfrm>
              <a:off x="4388768" y="2200275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Ellipse 22"/>
            <p:cNvSpPr/>
            <p:nvPr/>
          </p:nvSpPr>
          <p:spPr bwMode="auto">
            <a:xfrm>
              <a:off x="4791844" y="2200275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0" name="Ellipse 23"/>
            <p:cNvSpPr/>
            <p:nvPr/>
          </p:nvSpPr>
          <p:spPr bwMode="auto">
            <a:xfrm>
              <a:off x="5201419" y="2190750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Ellipse 24"/>
            <p:cNvSpPr/>
            <p:nvPr/>
          </p:nvSpPr>
          <p:spPr bwMode="auto">
            <a:xfrm>
              <a:off x="4191000" y="2352675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Ellipse 25"/>
            <p:cNvSpPr/>
            <p:nvPr/>
          </p:nvSpPr>
          <p:spPr bwMode="auto">
            <a:xfrm>
              <a:off x="4596767" y="2343150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3" name="Ellipse 26"/>
            <p:cNvSpPr/>
            <p:nvPr/>
          </p:nvSpPr>
          <p:spPr bwMode="auto">
            <a:xfrm>
              <a:off x="5002535" y="2333625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4" name="Ellipse 27"/>
            <p:cNvSpPr/>
            <p:nvPr/>
          </p:nvSpPr>
          <p:spPr bwMode="auto">
            <a:xfrm>
              <a:off x="4390276" y="2496691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5" name="Ellipse 28"/>
            <p:cNvSpPr/>
            <p:nvPr/>
          </p:nvSpPr>
          <p:spPr bwMode="auto">
            <a:xfrm>
              <a:off x="4791075" y="2483743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6" name="Ellipse 29"/>
            <p:cNvSpPr/>
            <p:nvPr/>
          </p:nvSpPr>
          <p:spPr bwMode="auto">
            <a:xfrm>
              <a:off x="4610100" y="2647950"/>
              <a:ext cx="360040" cy="144016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7" name="Rechteck 32"/>
          <p:cNvSpPr/>
          <p:nvPr/>
        </p:nvSpPr>
        <p:spPr bwMode="auto">
          <a:xfrm>
            <a:off x="4244246" y="4072534"/>
            <a:ext cx="760839" cy="33565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6">
                  <a:lumMod val="75000"/>
                </a:scheme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Pfeil nach rechts 33"/>
          <p:cNvSpPr/>
          <p:nvPr/>
        </p:nvSpPr>
        <p:spPr bwMode="auto">
          <a:xfrm>
            <a:off x="5018626" y="4136927"/>
            <a:ext cx="1539406" cy="19164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Ellipse 34"/>
          <p:cNvSpPr/>
          <p:nvPr/>
        </p:nvSpPr>
        <p:spPr bwMode="auto">
          <a:xfrm>
            <a:off x="6589956" y="4010238"/>
            <a:ext cx="791493" cy="4152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/>
          </a:sp3d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" name="Pfeil nach rechts 35"/>
          <p:cNvSpPr/>
          <p:nvPr/>
        </p:nvSpPr>
        <p:spPr bwMode="auto">
          <a:xfrm>
            <a:off x="2680658" y="4136927"/>
            <a:ext cx="1539406" cy="191641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Ellipse 36"/>
          <p:cNvSpPr/>
          <p:nvPr/>
        </p:nvSpPr>
        <p:spPr bwMode="auto">
          <a:xfrm>
            <a:off x="1841967" y="4025865"/>
            <a:ext cx="791493" cy="4152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/>
          </a:sp3d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Nach unten gekrümmter Pfeil 40"/>
          <p:cNvSpPr/>
          <p:nvPr/>
        </p:nvSpPr>
        <p:spPr bwMode="auto">
          <a:xfrm rot="10800000" flipH="1">
            <a:off x="4897346" y="4441145"/>
            <a:ext cx="2123963" cy="432048"/>
          </a:xfrm>
          <a:prstGeom prst="curvedDown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Nach unten gekrümmter Pfeil 41"/>
          <p:cNvSpPr/>
          <p:nvPr/>
        </p:nvSpPr>
        <p:spPr bwMode="auto">
          <a:xfrm rot="10800000" flipH="1">
            <a:off x="2405211" y="4441145"/>
            <a:ext cx="1977126" cy="432048"/>
          </a:xfrm>
          <a:prstGeom prst="curvedDownArrow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" name="Nach unten gekrümmter Pfeil 42"/>
          <p:cNvSpPr/>
          <p:nvPr/>
        </p:nvSpPr>
        <p:spPr bwMode="auto">
          <a:xfrm rot="16200000" flipH="1">
            <a:off x="7049516" y="4109527"/>
            <a:ext cx="1422716" cy="432048"/>
          </a:xfrm>
          <a:prstGeom prst="curvedDownArrow">
            <a:avLst/>
          </a:prstGeom>
          <a:solidFill>
            <a:srgbClr val="FA800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Nach unten gekrümmter Pfeil 45"/>
          <p:cNvSpPr/>
          <p:nvPr/>
        </p:nvSpPr>
        <p:spPr bwMode="auto">
          <a:xfrm rot="5400000">
            <a:off x="837864" y="4119052"/>
            <a:ext cx="1422716" cy="432048"/>
          </a:xfrm>
          <a:prstGeom prst="curvedDownArrow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" name="Textfeld 46"/>
          <p:cNvSpPr txBox="1"/>
          <p:nvPr/>
        </p:nvSpPr>
        <p:spPr>
          <a:xfrm>
            <a:off x="669788" y="3229064"/>
            <a:ext cx="760144" cy="46166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de-CH" sz="2400" dirty="0" smtClean="0">
                <a:solidFill>
                  <a:schemeClr val="tx2">
                    <a:lumMod val="75000"/>
                  </a:schemeClr>
                </a:solidFill>
              </a:rPr>
              <a:t>H</a:t>
            </a:r>
            <a:r>
              <a:rPr lang="de-CH" sz="2400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de-CH" sz="2400" dirty="0" smtClean="0">
                <a:solidFill>
                  <a:schemeClr val="tx2">
                    <a:lumMod val="75000"/>
                  </a:schemeClr>
                </a:solidFill>
              </a:rPr>
              <a:t>O</a:t>
            </a:r>
            <a:endParaRPr lang="de-CH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Textfeld 47"/>
          <p:cNvSpPr txBox="1"/>
          <p:nvPr/>
        </p:nvSpPr>
        <p:spPr>
          <a:xfrm>
            <a:off x="897943" y="4768231"/>
            <a:ext cx="537327" cy="46166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de-CH" sz="2400" dirty="0" smtClean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de-CH" sz="2400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endParaRPr lang="de-CH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8" name="Gerade Verbindung mit Pfeil 52"/>
          <p:cNvCxnSpPr/>
          <p:nvPr/>
        </p:nvCxnSpPr>
        <p:spPr bwMode="auto">
          <a:xfrm rot="5400000">
            <a:off x="3728072" y="2552856"/>
            <a:ext cx="541101" cy="48987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gradFill>
              <a:gsLst>
                <a:gs pos="0">
                  <a:srgbClr val="FF0000"/>
                </a:gs>
                <a:gs pos="50000">
                  <a:srgbClr val="FFC000"/>
                </a:gs>
              </a:gsLst>
              <a:lin ang="5400000" scaled="0"/>
            </a:gra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9" name="Gerade Verbindung mit Pfeil 53"/>
          <p:cNvCxnSpPr/>
          <p:nvPr/>
        </p:nvCxnSpPr>
        <p:spPr bwMode="auto">
          <a:xfrm rot="5400000">
            <a:off x="4139312" y="2552856"/>
            <a:ext cx="541101" cy="48987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gradFill>
              <a:gsLst>
                <a:gs pos="0">
                  <a:srgbClr val="FF0000"/>
                </a:gs>
                <a:gs pos="50000">
                  <a:srgbClr val="FFC000"/>
                </a:gs>
              </a:gsLst>
              <a:lin ang="5400000" scaled="0"/>
            </a:gra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40" name="Gerade Verbindung mit Pfeil 54"/>
          <p:cNvCxnSpPr/>
          <p:nvPr/>
        </p:nvCxnSpPr>
        <p:spPr bwMode="auto">
          <a:xfrm rot="5400000">
            <a:off x="4550552" y="2552856"/>
            <a:ext cx="541101" cy="48987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gradFill>
              <a:gsLst>
                <a:gs pos="0">
                  <a:srgbClr val="FF0000"/>
                </a:gs>
                <a:gs pos="50000">
                  <a:srgbClr val="FFC000"/>
                </a:gs>
              </a:gsLst>
              <a:lin ang="5400000" scaled="0"/>
            </a:gra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41" name="Gerade Verbindung mit Pfeil 55"/>
          <p:cNvCxnSpPr/>
          <p:nvPr/>
        </p:nvCxnSpPr>
        <p:spPr bwMode="auto">
          <a:xfrm rot="5400000">
            <a:off x="4961792" y="2552856"/>
            <a:ext cx="541101" cy="48987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gradFill>
              <a:gsLst>
                <a:gs pos="0">
                  <a:srgbClr val="FF0000"/>
                </a:gs>
                <a:gs pos="50000">
                  <a:srgbClr val="FFC000"/>
                </a:gs>
              </a:gsLst>
              <a:lin ang="5400000" scaled="0"/>
            </a:gra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42" name="Grafik 56" descr="Untitled-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1904" y="1639340"/>
            <a:ext cx="73342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43" name="Gruppieren 63"/>
          <p:cNvGrpSpPr/>
          <p:nvPr/>
        </p:nvGrpSpPr>
        <p:grpSpPr>
          <a:xfrm>
            <a:off x="2427071" y="4483905"/>
            <a:ext cx="256802" cy="353943"/>
            <a:chOff x="6172573" y="2371725"/>
            <a:chExt cx="256802" cy="353943"/>
          </a:xfrm>
        </p:grpSpPr>
        <p:sp>
          <p:nvSpPr>
            <p:cNvPr id="44" name="Ellipse 60"/>
            <p:cNvSpPr/>
            <p:nvPr/>
          </p:nvSpPr>
          <p:spPr bwMode="auto">
            <a:xfrm>
              <a:off x="6225655" y="2486546"/>
              <a:ext cx="152987" cy="15566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5" name="Textfeld 62"/>
            <p:cNvSpPr txBox="1"/>
            <p:nvPr/>
          </p:nvSpPr>
          <p:spPr>
            <a:xfrm>
              <a:off x="6172573" y="2371725"/>
              <a:ext cx="25680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smtClean="0"/>
                <a:t>-</a:t>
              </a:r>
              <a:endParaRPr lang="de-CH" dirty="0"/>
            </a:p>
          </p:txBody>
        </p:sp>
      </p:grpSp>
      <p:grpSp>
        <p:nvGrpSpPr>
          <p:cNvPr id="46" name="Gruppieren 67"/>
          <p:cNvGrpSpPr/>
          <p:nvPr/>
        </p:nvGrpSpPr>
        <p:grpSpPr>
          <a:xfrm>
            <a:off x="3242260" y="4699929"/>
            <a:ext cx="256802" cy="353943"/>
            <a:chOff x="6172573" y="2371725"/>
            <a:chExt cx="256802" cy="353943"/>
          </a:xfrm>
        </p:grpSpPr>
        <p:sp>
          <p:nvSpPr>
            <p:cNvPr id="47" name="Ellipse 68"/>
            <p:cNvSpPr/>
            <p:nvPr/>
          </p:nvSpPr>
          <p:spPr bwMode="auto">
            <a:xfrm>
              <a:off x="6225655" y="2486546"/>
              <a:ext cx="152987" cy="15566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8" name="Textfeld 69"/>
            <p:cNvSpPr txBox="1"/>
            <p:nvPr/>
          </p:nvSpPr>
          <p:spPr>
            <a:xfrm>
              <a:off x="6172573" y="2371725"/>
              <a:ext cx="25680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smtClean="0"/>
                <a:t>-</a:t>
              </a:r>
              <a:endParaRPr lang="de-CH" dirty="0"/>
            </a:p>
          </p:txBody>
        </p:sp>
      </p:grpSp>
      <p:grpSp>
        <p:nvGrpSpPr>
          <p:cNvPr id="49" name="Gruppieren 70"/>
          <p:cNvGrpSpPr/>
          <p:nvPr/>
        </p:nvGrpSpPr>
        <p:grpSpPr>
          <a:xfrm>
            <a:off x="4052025" y="4483905"/>
            <a:ext cx="256802" cy="353943"/>
            <a:chOff x="6172573" y="2371725"/>
            <a:chExt cx="256802" cy="353943"/>
          </a:xfrm>
        </p:grpSpPr>
        <p:sp>
          <p:nvSpPr>
            <p:cNvPr id="50" name="Ellipse 71"/>
            <p:cNvSpPr/>
            <p:nvPr/>
          </p:nvSpPr>
          <p:spPr bwMode="auto">
            <a:xfrm>
              <a:off x="6225655" y="2486546"/>
              <a:ext cx="152987" cy="15566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1" name="Textfeld 72"/>
            <p:cNvSpPr txBox="1"/>
            <p:nvPr/>
          </p:nvSpPr>
          <p:spPr>
            <a:xfrm>
              <a:off x="6172573" y="2371725"/>
              <a:ext cx="25680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smtClean="0"/>
                <a:t>-</a:t>
              </a:r>
              <a:endParaRPr lang="de-CH" dirty="0"/>
            </a:p>
          </p:txBody>
        </p:sp>
      </p:grpSp>
      <p:grpSp>
        <p:nvGrpSpPr>
          <p:cNvPr id="52" name="Gruppieren 73"/>
          <p:cNvGrpSpPr/>
          <p:nvPr/>
        </p:nvGrpSpPr>
        <p:grpSpPr>
          <a:xfrm>
            <a:off x="5005085" y="4466942"/>
            <a:ext cx="256802" cy="353943"/>
            <a:chOff x="6172573" y="2371725"/>
            <a:chExt cx="256802" cy="353943"/>
          </a:xfrm>
        </p:grpSpPr>
        <p:sp>
          <p:nvSpPr>
            <p:cNvPr id="53" name="Ellipse 74"/>
            <p:cNvSpPr/>
            <p:nvPr/>
          </p:nvSpPr>
          <p:spPr bwMode="auto">
            <a:xfrm>
              <a:off x="6225655" y="2486546"/>
              <a:ext cx="152987" cy="15566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4" name="Textfeld 75"/>
            <p:cNvSpPr txBox="1"/>
            <p:nvPr/>
          </p:nvSpPr>
          <p:spPr>
            <a:xfrm>
              <a:off x="6172573" y="2371725"/>
              <a:ext cx="25680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smtClean="0"/>
                <a:t>-</a:t>
              </a:r>
              <a:endParaRPr lang="de-CH" dirty="0"/>
            </a:p>
          </p:txBody>
        </p:sp>
      </p:grpSp>
      <p:grpSp>
        <p:nvGrpSpPr>
          <p:cNvPr id="55" name="Gruppieren 76"/>
          <p:cNvGrpSpPr/>
          <p:nvPr/>
        </p:nvGrpSpPr>
        <p:grpSpPr>
          <a:xfrm>
            <a:off x="5820274" y="4682966"/>
            <a:ext cx="256802" cy="353943"/>
            <a:chOff x="6172573" y="2371725"/>
            <a:chExt cx="256802" cy="353943"/>
          </a:xfrm>
        </p:grpSpPr>
        <p:sp>
          <p:nvSpPr>
            <p:cNvPr id="56" name="Ellipse 77"/>
            <p:cNvSpPr/>
            <p:nvPr/>
          </p:nvSpPr>
          <p:spPr bwMode="auto">
            <a:xfrm>
              <a:off x="6225655" y="2486546"/>
              <a:ext cx="152987" cy="15566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7" name="Textfeld 78"/>
            <p:cNvSpPr txBox="1"/>
            <p:nvPr/>
          </p:nvSpPr>
          <p:spPr>
            <a:xfrm>
              <a:off x="6172573" y="2371725"/>
              <a:ext cx="25680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smtClean="0"/>
                <a:t>-</a:t>
              </a:r>
              <a:endParaRPr lang="de-CH" dirty="0"/>
            </a:p>
          </p:txBody>
        </p:sp>
      </p:grpSp>
      <p:grpSp>
        <p:nvGrpSpPr>
          <p:cNvPr id="58" name="Gruppieren 79"/>
          <p:cNvGrpSpPr/>
          <p:nvPr/>
        </p:nvGrpSpPr>
        <p:grpSpPr>
          <a:xfrm>
            <a:off x="6630039" y="4466942"/>
            <a:ext cx="256802" cy="353943"/>
            <a:chOff x="6172573" y="2371725"/>
            <a:chExt cx="256802" cy="353943"/>
          </a:xfrm>
        </p:grpSpPr>
        <p:sp>
          <p:nvSpPr>
            <p:cNvPr id="59" name="Ellipse 80"/>
            <p:cNvSpPr/>
            <p:nvPr/>
          </p:nvSpPr>
          <p:spPr bwMode="auto">
            <a:xfrm>
              <a:off x="6225655" y="2486546"/>
              <a:ext cx="152987" cy="15566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0" name="Textfeld 81"/>
            <p:cNvSpPr txBox="1"/>
            <p:nvPr/>
          </p:nvSpPr>
          <p:spPr>
            <a:xfrm>
              <a:off x="6172573" y="2371725"/>
              <a:ext cx="25680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smtClean="0"/>
                <a:t>-</a:t>
              </a:r>
              <a:endParaRPr lang="de-CH" dirty="0"/>
            </a:p>
          </p:txBody>
        </p:sp>
      </p:grpSp>
      <p:sp>
        <p:nvSpPr>
          <p:cNvPr id="61" name="Textfeld 85"/>
          <p:cNvSpPr txBox="1"/>
          <p:nvPr/>
        </p:nvSpPr>
        <p:spPr>
          <a:xfrm>
            <a:off x="8005033" y="3285146"/>
            <a:ext cx="760144" cy="46166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de-CH" sz="2400" dirty="0" smtClean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de-CH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de-CH" sz="24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de-CH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2" name="Textfeld 86"/>
          <p:cNvSpPr txBox="1"/>
          <p:nvPr/>
        </p:nvSpPr>
        <p:spPr>
          <a:xfrm>
            <a:off x="8012465" y="4693832"/>
            <a:ext cx="521297" cy="46166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de-CH" sz="2400" dirty="0" smtClean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de-CH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de-CH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3" name="Textfeld 87"/>
          <p:cNvSpPr txBox="1"/>
          <p:nvPr/>
        </p:nvSpPr>
        <p:spPr>
          <a:xfrm>
            <a:off x="6598237" y="4021124"/>
            <a:ext cx="74892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chemeClr val="bg1"/>
                </a:solidFill>
              </a:rPr>
              <a:t>Cat 2</a:t>
            </a:r>
            <a:endParaRPr lang="de-CH" b="1" dirty="0">
              <a:solidFill>
                <a:schemeClr val="bg1"/>
              </a:solidFill>
            </a:endParaRPr>
          </a:p>
        </p:txBody>
      </p:sp>
      <p:sp>
        <p:nvSpPr>
          <p:cNvPr id="64" name="Textfeld 88"/>
          <p:cNvSpPr txBox="1"/>
          <p:nvPr/>
        </p:nvSpPr>
        <p:spPr>
          <a:xfrm>
            <a:off x="1876708" y="4036751"/>
            <a:ext cx="74892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chemeClr val="bg1"/>
                </a:solidFill>
              </a:rPr>
              <a:t>Cat 1</a:t>
            </a:r>
            <a:endParaRPr lang="de-CH" b="1" dirty="0">
              <a:solidFill>
                <a:schemeClr val="bg1"/>
              </a:solidFill>
            </a:endParaRPr>
          </a:p>
        </p:txBody>
      </p:sp>
      <p:sp>
        <p:nvSpPr>
          <p:cNvPr id="65" name="Cloud 64"/>
          <p:cNvSpPr/>
          <p:nvPr/>
        </p:nvSpPr>
        <p:spPr>
          <a:xfrm>
            <a:off x="5524846" y="2210747"/>
            <a:ext cx="1656184" cy="1080120"/>
          </a:xfrm>
          <a:prstGeom prst="cloud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6" name="TextBox 65"/>
          <p:cNvSpPr txBox="1"/>
          <p:nvPr/>
        </p:nvSpPr>
        <p:spPr>
          <a:xfrm>
            <a:off x="5731180" y="2322290"/>
            <a:ext cx="1296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Light</a:t>
            </a:r>
            <a:br>
              <a:rPr lang="de-CH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de-CH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transfer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592570" y="5112770"/>
            <a:ext cx="237626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de-CH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Electronic</a:t>
            </a:r>
            <a:br>
              <a:rPr lang="de-CH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de-CH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chain</a:t>
            </a:r>
          </a:p>
        </p:txBody>
      </p:sp>
      <p:sp>
        <p:nvSpPr>
          <p:cNvPr id="68" name="Cloud 67"/>
          <p:cNvSpPr/>
          <p:nvPr/>
        </p:nvSpPr>
        <p:spPr>
          <a:xfrm>
            <a:off x="4412000" y="5028919"/>
            <a:ext cx="2654606" cy="838984"/>
          </a:xfrm>
          <a:prstGeom prst="cloud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9" name="TextBox 68"/>
          <p:cNvSpPr txBox="1"/>
          <p:nvPr/>
        </p:nvSpPr>
        <p:spPr>
          <a:xfrm>
            <a:off x="1687350" y="3180647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2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Efficiency</a:t>
            </a:r>
          </a:p>
        </p:txBody>
      </p:sp>
      <p:sp>
        <p:nvSpPr>
          <p:cNvPr id="70" name="Cloud 69"/>
          <p:cNvSpPr/>
          <p:nvPr/>
        </p:nvSpPr>
        <p:spPr>
          <a:xfrm>
            <a:off x="1664549" y="2990437"/>
            <a:ext cx="1656184" cy="904807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1" name="TextBox 70"/>
          <p:cNvSpPr txBox="1"/>
          <p:nvPr/>
        </p:nvSpPr>
        <p:spPr>
          <a:xfrm>
            <a:off x="4222024" y="4084624"/>
            <a:ext cx="9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schemeClr val="bg1"/>
                </a:solidFill>
              </a:rPr>
              <a:t>LINK?</a:t>
            </a:r>
            <a:endParaRPr lang="de-CH" b="1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0" y="1501222"/>
            <a:ext cx="40431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300" b="1" dirty="0" smtClean="0">
                <a:latin typeface="+mn-lt"/>
              </a:rPr>
              <a:t> </a:t>
            </a:r>
            <a:r>
              <a:rPr lang="de-CH" sz="2300" b="1" u="sng" dirty="0" smtClean="0">
                <a:solidFill>
                  <a:srgbClr val="000066"/>
                </a:solidFill>
                <a:latin typeface="+mn-lt"/>
              </a:rPr>
              <a:t>W</a:t>
            </a:r>
            <a:r>
              <a:rPr lang="de-CH" sz="2300" b="1" dirty="0" smtClean="0">
                <a:solidFill>
                  <a:srgbClr val="000066"/>
                </a:solidFill>
                <a:latin typeface="+mn-lt"/>
              </a:rPr>
              <a:t>ater </a:t>
            </a:r>
            <a:r>
              <a:rPr lang="de-CH" sz="2300" b="1" u="sng" dirty="0" smtClean="0">
                <a:solidFill>
                  <a:srgbClr val="000066"/>
                </a:solidFill>
                <a:latin typeface="+mn-lt"/>
              </a:rPr>
              <a:t>O</a:t>
            </a:r>
            <a:r>
              <a:rPr lang="de-CH" sz="2300" b="1" dirty="0" smtClean="0">
                <a:solidFill>
                  <a:srgbClr val="000066"/>
                </a:solidFill>
                <a:latin typeface="+mn-lt"/>
              </a:rPr>
              <a:t>xidation </a:t>
            </a:r>
            <a:r>
              <a:rPr lang="de-CH" sz="2300" b="1" u="sng" dirty="0" smtClean="0">
                <a:solidFill>
                  <a:srgbClr val="000066"/>
                </a:solidFill>
                <a:latin typeface="+mn-lt"/>
              </a:rPr>
              <a:t>C</a:t>
            </a:r>
            <a:r>
              <a:rPr lang="de-CH" sz="2300" b="1" dirty="0" smtClean="0">
                <a:solidFill>
                  <a:srgbClr val="000066"/>
                </a:solidFill>
                <a:latin typeface="+mn-lt"/>
              </a:rPr>
              <a:t>atalysts (WOCs) = bottleneck</a:t>
            </a:r>
            <a:endParaRPr lang="de-CH" sz="23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73" name="AutoShape 10"/>
          <p:cNvSpPr>
            <a:spLocks noChangeArrowheads="1"/>
          </p:cNvSpPr>
          <p:nvPr/>
        </p:nvSpPr>
        <p:spPr bwMode="auto">
          <a:xfrm rot="5400000">
            <a:off x="1915887" y="2460172"/>
            <a:ext cx="478972" cy="283028"/>
          </a:xfrm>
          <a:prstGeom prst="rightArrow">
            <a:avLst>
              <a:gd name="adj1" fmla="val 50000"/>
              <a:gd name="adj2" fmla="val 52325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CH">
              <a:latin typeface="+mn-lt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0" y="5801081"/>
            <a:ext cx="40431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300" b="1" dirty="0" smtClean="0">
                <a:solidFill>
                  <a:srgbClr val="000066"/>
                </a:solidFill>
                <a:latin typeface="+mn-lt"/>
              </a:rPr>
              <a:t>Robust WOCs with </a:t>
            </a:r>
            <a:br>
              <a:rPr lang="de-CH" sz="2300" b="1" dirty="0" smtClean="0">
                <a:solidFill>
                  <a:srgbClr val="000066"/>
                </a:solidFill>
                <a:latin typeface="+mn-lt"/>
              </a:rPr>
            </a:br>
            <a:r>
              <a:rPr lang="de-CH" sz="2300" b="1" dirty="0" smtClean="0">
                <a:solidFill>
                  <a:srgbClr val="000066"/>
                </a:solidFill>
                <a:latin typeface="+mn-lt"/>
              </a:rPr>
              <a:t>abundant metals (Co, Mn)</a:t>
            </a:r>
            <a:endParaRPr lang="de-CH" sz="23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75" name="AutoShape 10"/>
          <p:cNvSpPr>
            <a:spLocks noChangeArrowheads="1"/>
          </p:cNvSpPr>
          <p:nvPr/>
        </p:nvSpPr>
        <p:spPr bwMode="auto">
          <a:xfrm rot="5400000">
            <a:off x="1894116" y="5279572"/>
            <a:ext cx="478972" cy="283028"/>
          </a:xfrm>
          <a:prstGeom prst="rightArrow">
            <a:avLst>
              <a:gd name="adj1" fmla="val 50000"/>
              <a:gd name="adj2" fmla="val 52325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CH">
              <a:latin typeface="+mn-lt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00878" y="815424"/>
            <a:ext cx="40431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300" b="1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Mimicking millions of years </a:t>
            </a:r>
            <a:br>
              <a:rPr lang="de-CH" sz="2300" b="1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de-CH" sz="2300" b="1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of evolution with molecules?</a:t>
            </a:r>
            <a:endParaRPr lang="de-CH" sz="2300" b="1" i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163286" y="1371600"/>
            <a:ext cx="3820885" cy="5344886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855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264" y="370331"/>
            <a:ext cx="8229600" cy="534987"/>
          </a:xfrm>
        </p:spPr>
        <p:txBody>
          <a:bodyPr>
            <a:normAutofit fontScale="90000"/>
          </a:bodyPr>
          <a:lstStyle/>
          <a:p>
            <a:r>
              <a:rPr lang="de-CH" b="1" dirty="0" smtClean="0">
                <a:latin typeface="Calibri" pitchFamily="34" charset="0"/>
              </a:rPr>
              <a:t>PSII </a:t>
            </a:r>
            <a:r>
              <a:rPr lang="de-CH" b="1" dirty="0" err="1" smtClean="0">
                <a:latin typeface="Calibri" pitchFamily="34" charset="0"/>
              </a:rPr>
              <a:t>mimics</a:t>
            </a:r>
            <a:r>
              <a:rPr lang="de-CH" b="1" dirty="0" smtClean="0">
                <a:latin typeface="Calibri" pitchFamily="34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ube 3"/>
          <p:cNvSpPr/>
          <p:nvPr/>
        </p:nvSpPr>
        <p:spPr>
          <a:xfrm>
            <a:off x="284858" y="4432664"/>
            <a:ext cx="2715904" cy="2169994"/>
          </a:xfrm>
          <a:prstGeom prst="cube">
            <a:avLst>
              <a:gd name="adj" fmla="val 1305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329731" y="4792276"/>
            <a:ext cx="230714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CH" sz="3000" b="1" smtClean="0">
                <a:solidFill>
                  <a:srgbClr val="CC0066"/>
                </a:solidFill>
                <a:latin typeface="Calibri" pitchFamily="34" charset="0"/>
              </a:rPr>
              <a:t>  </a:t>
            </a:r>
            <a:r>
              <a:rPr lang="de-CH" sz="2400" b="1" smtClean="0">
                <a:solidFill>
                  <a:srgbClr val="CC0066"/>
                </a:solidFill>
                <a:latin typeface="Calibri" pitchFamily="34" charset="0"/>
              </a:rPr>
              <a:t>OUR MISSION: </a:t>
            </a:r>
            <a:r>
              <a:rPr lang="de-CH" sz="2400" b="1" i="1" u="sng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Active</a:t>
            </a:r>
            <a:r>
              <a:rPr lang="de-CH" sz="2400" b="1" u="sng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de-CH" sz="2400" b="1" u="sng" smtClean="0">
                <a:solidFill>
                  <a:srgbClr val="CC0066"/>
                </a:solidFill>
                <a:latin typeface="Calibri" pitchFamily="34" charset="0"/>
              </a:rPr>
              <a:t/>
            </a:r>
            <a:br>
              <a:rPr lang="de-CH" sz="2400" b="1" u="sng" smtClean="0">
                <a:solidFill>
                  <a:srgbClr val="CC0066"/>
                </a:solidFill>
                <a:latin typeface="Calibri" pitchFamily="34" charset="0"/>
              </a:rPr>
            </a:br>
            <a:r>
              <a:rPr lang="de-CH" sz="2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Co-</a:t>
            </a:r>
            <a:r>
              <a:rPr lang="de-CH" sz="2400" b="1" smtClean="0">
                <a:latin typeface="Calibri" pitchFamily="34" charset="0"/>
              </a:rPr>
              <a:t>cubane</a:t>
            </a:r>
          </a:p>
          <a:p>
            <a:pPr algn="ctr"/>
            <a:r>
              <a:rPr lang="de-CH" sz="2400" b="1" smtClean="0">
                <a:latin typeface="Calibri" pitchFamily="34" charset="0"/>
              </a:rPr>
              <a:t>closer to PSII </a:t>
            </a:r>
            <a:endParaRPr lang="de-CH" sz="2400" b="1" dirty="0">
              <a:latin typeface="Calibri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99045" y="3152633"/>
            <a:ext cx="518615" cy="5186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Picture 6" descr="web_magic_cub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2758" y="2748673"/>
            <a:ext cx="1719619" cy="1774893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988700" y="3097622"/>
            <a:ext cx="163773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CH" sz="3000" b="1" smtClean="0">
                <a:latin typeface="Calibri" pitchFamily="34" charset="0"/>
              </a:rPr>
              <a:t>   </a:t>
            </a:r>
            <a:r>
              <a:rPr lang="de-CH" sz="2500" b="1" smtClean="0">
                <a:solidFill>
                  <a:schemeClr val="bg1"/>
                </a:solidFill>
                <a:latin typeface="Calibri" pitchFamily="34" charset="0"/>
              </a:rPr>
              <a:t>Magic </a:t>
            </a:r>
            <a:br>
              <a:rPr lang="de-CH" sz="2500" b="1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de-CH" sz="2500" b="1" smtClean="0">
                <a:solidFill>
                  <a:schemeClr val="bg1"/>
                </a:solidFill>
                <a:latin typeface="Calibri" pitchFamily="34" charset="0"/>
              </a:rPr>
              <a:t>      cube</a:t>
            </a:r>
            <a:endParaRPr lang="de-CH" sz="25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713" y="1231675"/>
            <a:ext cx="2435556" cy="223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95786" y="3439694"/>
            <a:ext cx="2756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smtClean="0"/>
              <a:t>E. Y. Tsui, R. Tran, J. Yano, T. Agapie,  </a:t>
            </a:r>
            <a:br>
              <a:rPr lang="de-CH" sz="1100" smtClean="0"/>
            </a:br>
            <a:r>
              <a:rPr lang="de-CH" sz="1100" i="1" smtClean="0"/>
              <a:t>Nat. Chem.</a:t>
            </a:r>
            <a:r>
              <a:rPr lang="de-CH" sz="1100" smtClean="0"/>
              <a:t> </a:t>
            </a:r>
            <a:r>
              <a:rPr lang="de-CH" sz="1100" b="1" smtClean="0"/>
              <a:t>2013</a:t>
            </a:r>
            <a:r>
              <a:rPr lang="de-CH" sz="1100" smtClean="0"/>
              <a:t> (5) 293</a:t>
            </a:r>
            <a:endParaRPr lang="de-CH" sz="1100"/>
          </a:p>
        </p:txBody>
      </p:sp>
      <p:sp>
        <p:nvSpPr>
          <p:cNvPr id="14" name="TextBox 13"/>
          <p:cNvSpPr txBox="1"/>
          <p:nvPr/>
        </p:nvSpPr>
        <p:spPr>
          <a:xfrm>
            <a:off x="0" y="996288"/>
            <a:ext cx="451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+mn-lt"/>
              </a:rPr>
              <a:t>    </a:t>
            </a:r>
            <a:r>
              <a:rPr lang="de-CH" b="1" dirty="0" err="1" smtClean="0">
                <a:latin typeface="+mn-lt"/>
              </a:rPr>
              <a:t>Mn</a:t>
            </a:r>
            <a:r>
              <a:rPr lang="de-CH" b="1" dirty="0" smtClean="0">
                <a:latin typeface="+mn-lt"/>
              </a:rPr>
              <a:t> PSII </a:t>
            </a:r>
            <a:r>
              <a:rPr lang="de-CH" b="1" dirty="0" err="1" smtClean="0">
                <a:latin typeface="+mn-lt"/>
              </a:rPr>
              <a:t>mimics</a:t>
            </a:r>
            <a:r>
              <a:rPr lang="de-CH" b="1" dirty="0" smtClean="0">
                <a:latin typeface="+mn-lt"/>
              </a:rPr>
              <a:t>: </a:t>
            </a:r>
            <a:r>
              <a:rPr lang="de-CH" b="1" u="sng" dirty="0" err="1" smtClean="0">
                <a:latin typeface="+mn-lt"/>
              </a:rPr>
              <a:t>No</a:t>
            </a:r>
            <a:r>
              <a:rPr lang="de-CH" b="1" u="sng" dirty="0" smtClean="0">
                <a:latin typeface="+mn-lt"/>
              </a:rPr>
              <a:t> WOC </a:t>
            </a:r>
            <a:r>
              <a:rPr lang="de-CH" b="1" u="sng" dirty="0" err="1" smtClean="0">
                <a:latin typeface="+mn-lt"/>
              </a:rPr>
              <a:t>activity</a:t>
            </a:r>
            <a:endParaRPr lang="de-CH" b="1" u="sng" dirty="0">
              <a:latin typeface="+mn-lt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 r="6529"/>
          <a:stretch>
            <a:fillRect/>
          </a:stretch>
        </p:blipFill>
        <p:spPr bwMode="auto">
          <a:xfrm>
            <a:off x="6039646" y="2152542"/>
            <a:ext cx="1881582" cy="213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716436" y="1365620"/>
            <a:ext cx="451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+mn-lt"/>
              </a:rPr>
              <a:t>     </a:t>
            </a:r>
            <a:r>
              <a:rPr lang="de-CH" b="1" u="sng" dirty="0" err="1" smtClean="0">
                <a:latin typeface="+mn-lt"/>
              </a:rPr>
              <a:t>Only</a:t>
            </a:r>
            <a:r>
              <a:rPr lang="de-CH" b="1" u="sng" dirty="0" smtClean="0">
                <a:latin typeface="+mn-lt"/>
              </a:rPr>
              <a:t> Co-</a:t>
            </a:r>
            <a:r>
              <a:rPr lang="de-CH" b="1" u="sng" dirty="0" err="1" smtClean="0">
                <a:latin typeface="+mn-lt"/>
              </a:rPr>
              <a:t>cubane</a:t>
            </a:r>
            <a:r>
              <a:rPr lang="de-CH" b="1" dirty="0" smtClean="0">
                <a:latin typeface="+mn-lt"/>
              </a:rPr>
              <a:t>: [</a:t>
            </a:r>
            <a:r>
              <a:rPr lang="de-CH" b="1" dirty="0" smtClean="0">
                <a:solidFill>
                  <a:srgbClr val="0000CC"/>
                </a:solidFill>
                <a:latin typeface="+mn-lt"/>
              </a:rPr>
              <a:t>Co</a:t>
            </a:r>
            <a:r>
              <a:rPr lang="de-CH" b="1" baseline="30000" dirty="0" smtClean="0">
                <a:solidFill>
                  <a:srgbClr val="0000CC"/>
                </a:solidFill>
                <a:latin typeface="+mn-lt"/>
              </a:rPr>
              <a:t>III</a:t>
            </a:r>
            <a:r>
              <a:rPr lang="de-CH" b="1" baseline="-25000" dirty="0" smtClean="0">
                <a:latin typeface="+mn-lt"/>
              </a:rPr>
              <a:t>4</a:t>
            </a:r>
            <a:r>
              <a:rPr lang="de-CH" b="1" dirty="0" smtClean="0">
                <a:latin typeface="+mn-lt"/>
              </a:rPr>
              <a:t>O</a:t>
            </a:r>
            <a:r>
              <a:rPr lang="de-CH" b="1" baseline="-25000" dirty="0" smtClean="0">
                <a:latin typeface="+mn-lt"/>
              </a:rPr>
              <a:t>4</a:t>
            </a:r>
            <a:r>
              <a:rPr lang="de-CH" b="1" dirty="0" smtClean="0">
                <a:latin typeface="+mn-lt"/>
              </a:rPr>
              <a:t>(</a:t>
            </a:r>
            <a:r>
              <a:rPr lang="de-CH" b="1" dirty="0" err="1" smtClean="0">
                <a:latin typeface="+mn-lt"/>
              </a:rPr>
              <a:t>OAc</a:t>
            </a:r>
            <a:r>
              <a:rPr lang="de-CH" b="1" dirty="0" smtClean="0">
                <a:latin typeface="+mn-lt"/>
              </a:rPr>
              <a:t>)</a:t>
            </a:r>
            <a:r>
              <a:rPr lang="de-CH" b="1" baseline="-25000" dirty="0" smtClean="0">
                <a:latin typeface="+mn-lt"/>
              </a:rPr>
              <a:t>4</a:t>
            </a:r>
            <a:r>
              <a:rPr lang="de-CH" b="1" dirty="0" smtClean="0">
                <a:latin typeface="+mn-lt"/>
              </a:rPr>
              <a:t>(</a:t>
            </a:r>
            <a:r>
              <a:rPr lang="de-CH" b="1" dirty="0" err="1" smtClean="0">
                <a:latin typeface="+mn-lt"/>
              </a:rPr>
              <a:t>py</a:t>
            </a:r>
            <a:r>
              <a:rPr lang="de-CH" b="1" dirty="0" smtClean="0">
                <a:latin typeface="+mn-lt"/>
              </a:rPr>
              <a:t>)</a:t>
            </a:r>
            <a:r>
              <a:rPr lang="de-CH" b="1" baseline="-25000" dirty="0" smtClean="0">
                <a:latin typeface="+mn-lt"/>
              </a:rPr>
              <a:t>4</a:t>
            </a:r>
            <a:r>
              <a:rPr lang="de-CH" b="1" dirty="0" smtClean="0">
                <a:latin typeface="+mn-lt"/>
              </a:rPr>
              <a:t>]</a:t>
            </a:r>
            <a:endParaRPr lang="de-CH" b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2144" y="1734952"/>
            <a:ext cx="168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latin typeface="+mn-lt"/>
              </a:rPr>
              <a:t>+ derivatives</a:t>
            </a:r>
            <a:endParaRPr lang="de-CH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71280" y="4557047"/>
            <a:ext cx="41602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100" dirty="0" smtClean="0"/>
              <a:t>N. S. </a:t>
            </a:r>
            <a:r>
              <a:rPr lang="de-CH" sz="1100" dirty="0" err="1" smtClean="0"/>
              <a:t>McCool</a:t>
            </a:r>
            <a:r>
              <a:rPr lang="de-CH" sz="1100" dirty="0" smtClean="0"/>
              <a:t>, D. M. Robinson, J. E. </a:t>
            </a:r>
            <a:r>
              <a:rPr lang="de-CH" sz="1100" dirty="0" err="1" smtClean="0"/>
              <a:t>Sheats</a:t>
            </a:r>
            <a:r>
              <a:rPr lang="de-CH" sz="1100" dirty="0" smtClean="0"/>
              <a:t>, G. C. </a:t>
            </a:r>
            <a:r>
              <a:rPr lang="de-CH" sz="1100" dirty="0" err="1" smtClean="0"/>
              <a:t>Dismukes</a:t>
            </a:r>
            <a:r>
              <a:rPr lang="de-CH" sz="1100" dirty="0" smtClean="0"/>
              <a:t>, </a:t>
            </a:r>
            <a:br>
              <a:rPr lang="de-CH" sz="1100" dirty="0" smtClean="0"/>
            </a:br>
            <a:r>
              <a:rPr lang="de-CH" sz="1100" i="1" dirty="0" smtClean="0"/>
              <a:t>J. Am</a:t>
            </a:r>
            <a:r>
              <a:rPr lang="de-CH" sz="1100" dirty="0" smtClean="0"/>
              <a:t>. </a:t>
            </a:r>
            <a:r>
              <a:rPr lang="de-CH" sz="1100" i="1" dirty="0" smtClean="0"/>
              <a:t>Chem. </a:t>
            </a:r>
            <a:r>
              <a:rPr lang="de-CH" sz="1100" i="1" dirty="0" err="1" smtClean="0"/>
              <a:t>Soc</a:t>
            </a:r>
            <a:r>
              <a:rPr lang="de-CH" sz="1100" dirty="0" smtClean="0"/>
              <a:t>. </a:t>
            </a:r>
            <a:r>
              <a:rPr lang="de-CH" sz="1100" b="1" dirty="0" smtClean="0"/>
              <a:t>2011</a:t>
            </a:r>
            <a:r>
              <a:rPr lang="de-CH" sz="1100" dirty="0" smtClean="0"/>
              <a:t> (133) 11446</a:t>
            </a:r>
            <a:br>
              <a:rPr lang="de-CH" sz="1100" dirty="0" smtClean="0"/>
            </a:br>
            <a:r>
              <a:rPr lang="de-CH" sz="1100" dirty="0" smtClean="0"/>
              <a:t>M. </a:t>
            </a:r>
            <a:r>
              <a:rPr lang="de-CH" sz="1100" dirty="0" err="1" smtClean="0"/>
              <a:t>Bonchio</a:t>
            </a:r>
            <a:r>
              <a:rPr lang="de-CH" sz="1100" dirty="0" smtClean="0"/>
              <a:t> et al., </a:t>
            </a:r>
            <a:r>
              <a:rPr lang="de-CH" sz="1100" i="1" dirty="0" smtClean="0"/>
              <a:t>J. Am. Chem. </a:t>
            </a:r>
            <a:r>
              <a:rPr lang="de-CH" sz="1100" i="1" dirty="0" err="1" smtClean="0"/>
              <a:t>Soc</a:t>
            </a:r>
            <a:r>
              <a:rPr lang="de-CH" sz="1100" dirty="0" smtClean="0"/>
              <a:t>. </a:t>
            </a:r>
            <a:r>
              <a:rPr lang="de-CH" sz="1100" b="1" dirty="0" smtClean="0"/>
              <a:t>2012</a:t>
            </a:r>
            <a:r>
              <a:rPr lang="de-CH" sz="1100" dirty="0" smtClean="0"/>
              <a:t> (134) 11104</a:t>
            </a:r>
            <a:endParaRPr lang="de-CH" sz="1100" dirty="0"/>
          </a:p>
        </p:txBody>
      </p:sp>
      <p:sp>
        <p:nvSpPr>
          <p:cNvPr id="19" name="Circular Arrow 18"/>
          <p:cNvSpPr/>
          <p:nvPr/>
        </p:nvSpPr>
        <p:spPr>
          <a:xfrm>
            <a:off x="3242479" y="2074460"/>
            <a:ext cx="1828801" cy="1460310"/>
          </a:xfrm>
          <a:prstGeom prst="circularArrow">
            <a:avLst>
              <a:gd name="adj1" fmla="val 4874"/>
              <a:gd name="adj2" fmla="val 1142319"/>
              <a:gd name="adj3" fmla="val 20457691"/>
              <a:gd name="adj4" fmla="val 10800000"/>
              <a:gd name="adj5" fmla="val 8004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20" name="Circular Arrow 19"/>
          <p:cNvSpPr/>
          <p:nvPr/>
        </p:nvSpPr>
        <p:spPr>
          <a:xfrm rot="10800000">
            <a:off x="3242479" y="3523395"/>
            <a:ext cx="1828801" cy="1460310"/>
          </a:xfrm>
          <a:prstGeom prst="circularArrow">
            <a:avLst>
              <a:gd name="adj1" fmla="val 4874"/>
              <a:gd name="adj2" fmla="val 1142319"/>
              <a:gd name="adj3" fmla="val 20457691"/>
              <a:gd name="adj4" fmla="val 10800000"/>
              <a:gd name="adj5" fmla="val 8004"/>
            </a:avLst>
          </a:prstGeom>
          <a:solidFill>
            <a:srgbClr val="FF0066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4013" y="5201265"/>
            <a:ext cx="2358939" cy="58477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BUT</a:t>
            </a:r>
            <a:r>
              <a:rPr lang="en-US" sz="1600" b="1" dirty="0" smtClean="0"/>
              <a:t>: WOC activity results </a:t>
            </a:r>
          </a:p>
          <a:p>
            <a:r>
              <a:rPr lang="en-US" sz="1600" b="1" dirty="0" smtClean="0"/>
              <a:t>from </a:t>
            </a:r>
            <a:r>
              <a:rPr lang="en-US" sz="1600" b="1" dirty="0" err="1" smtClean="0"/>
              <a:t>Co</a:t>
            </a:r>
            <a:r>
              <a:rPr lang="en-US" sz="1600" b="1" baseline="30000" dirty="0" err="1" smtClean="0"/>
              <a:t>II</a:t>
            </a:r>
            <a:r>
              <a:rPr lang="en-US" sz="1600" b="1" dirty="0" smtClean="0"/>
              <a:t> impurities 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983708" y="5857715"/>
            <a:ext cx="416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100" dirty="0" smtClean="0"/>
              <a:t>A. M. Ullman, Y. Liu, M. Huynh, D. K. </a:t>
            </a:r>
            <a:r>
              <a:rPr lang="de-CH" sz="1100" dirty="0" err="1" smtClean="0"/>
              <a:t>Bediako</a:t>
            </a:r>
            <a:r>
              <a:rPr lang="de-CH" sz="1100" dirty="0" smtClean="0"/>
              <a:t>, H. Wang, B. L. Anderson, D. C. Powers, J. J. </a:t>
            </a:r>
            <a:r>
              <a:rPr lang="de-CH" sz="1100" dirty="0" err="1" smtClean="0"/>
              <a:t>Breen</a:t>
            </a:r>
            <a:r>
              <a:rPr lang="de-CH" sz="1100" dirty="0" smtClean="0"/>
              <a:t>, H. D. </a:t>
            </a:r>
            <a:r>
              <a:rPr lang="de-CH" sz="1100" dirty="0" err="1" smtClean="0"/>
              <a:t>Abruna</a:t>
            </a:r>
            <a:r>
              <a:rPr lang="de-CH" sz="1100" dirty="0" smtClean="0"/>
              <a:t>, D. C. </a:t>
            </a:r>
            <a:r>
              <a:rPr lang="de-CH" sz="1100" dirty="0" err="1" smtClean="0"/>
              <a:t>Nocera</a:t>
            </a:r>
            <a:r>
              <a:rPr lang="de-CH" sz="1100" dirty="0" smtClean="0"/>
              <a:t>, </a:t>
            </a:r>
            <a:r>
              <a:rPr lang="de-CH" sz="1100" i="1" dirty="0" smtClean="0"/>
              <a:t>J. Am</a:t>
            </a:r>
            <a:r>
              <a:rPr lang="de-CH" sz="1100" dirty="0" smtClean="0"/>
              <a:t>. </a:t>
            </a:r>
            <a:r>
              <a:rPr lang="de-CH" sz="1100" i="1" dirty="0" smtClean="0"/>
              <a:t>Chem. </a:t>
            </a:r>
            <a:r>
              <a:rPr lang="de-CH" sz="1100" i="1" dirty="0" err="1" smtClean="0"/>
              <a:t>Soc</a:t>
            </a:r>
            <a:r>
              <a:rPr lang="de-CH" sz="1100" dirty="0" smtClean="0"/>
              <a:t>. </a:t>
            </a:r>
            <a:r>
              <a:rPr lang="de-CH" sz="1100" b="1" dirty="0" smtClean="0"/>
              <a:t>2014</a:t>
            </a:r>
            <a:r>
              <a:rPr lang="de-CH" sz="1100" dirty="0" smtClean="0"/>
              <a:t> (136) 17681</a:t>
            </a:r>
            <a:br>
              <a:rPr lang="de-CH" sz="1100" dirty="0" smtClean="0"/>
            </a:br>
            <a:endParaRPr lang="de-CH" sz="1100" dirty="0"/>
          </a:p>
        </p:txBody>
      </p:sp>
    </p:spTree>
    <p:extLst>
      <p:ext uri="{BB962C8B-B14F-4D97-AF65-F5344CB8AC3E}">
        <p14:creationId xmlns:p14="http://schemas.microsoft.com/office/powerpoint/2010/main" val="272142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3346</TotalTime>
  <Words>1062</Words>
  <Application>Microsoft Macintosh PowerPoint</Application>
  <PresentationFormat>On-screen Show (4:3)</PresentationFormat>
  <Paragraphs>168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Efficient Cubane Catalysts for Artificial Water Splitting</vt:lpstr>
      <vt:lpstr>Nature: water splitting for carbohydrates &amp; oxygen </vt:lpstr>
      <vt:lpstr>Nature’s photosystem II</vt:lpstr>
      <vt:lpstr>Oxygen evolving complex (OEC)</vt:lpstr>
      <vt:lpstr>Does the crystal structure belong to the catalytic ground state?</vt:lpstr>
      <vt:lpstr>S1-state model via DFT QM/MM</vt:lpstr>
      <vt:lpstr>Artificial photosynthesis at University of Zurich</vt:lpstr>
      <vt:lpstr>The LightChEC Strategy </vt:lpstr>
      <vt:lpstr>PSII mimics </vt:lpstr>
      <vt:lpstr>New Co(II)-cubane WOC </vt:lpstr>
      <vt:lpstr>{CoII4O4} Cubane: Stability </vt:lpstr>
      <vt:lpstr>Closer to OEC: mimic redox-inert metal center</vt:lpstr>
      <vt:lpstr>PowerPoint Presentation</vt:lpstr>
      <vt:lpstr>What is the catalytic ground state of {Co4O4}?</vt:lpstr>
      <vt:lpstr>Partial detachment of acetate ligand – {Co3ErO4}</vt:lpstr>
      <vt:lpstr>Influence of buffer molecules</vt:lpstr>
      <vt:lpstr>What is the oxidation mechanism? Oxo-oxo coupling?</vt:lpstr>
      <vt:lpstr>Alternative: single site water attack </vt:lpstr>
      <vt:lpstr>Free energy profiles:  single center vs. oxo-oxo coupling</vt:lpstr>
      <vt:lpstr>PowerPoint Presentation</vt:lpstr>
      <vt:lpstr>Energy profile: oxo-oxo coupling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Acknowledgement</vt:lpstr>
      <vt:lpstr>Metadynamics:  replacement of monodentate acetate by hydroxide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 of efficient catalysts for artificial water splitting </dc:title>
  <dc:creator>Sandra Luber</dc:creator>
  <cp:lastModifiedBy>Sandra Luber</cp:lastModifiedBy>
  <cp:revision>188</cp:revision>
  <cp:lastPrinted>2015-09-01T14:31:59Z</cp:lastPrinted>
  <dcterms:created xsi:type="dcterms:W3CDTF">2015-06-01T06:57:58Z</dcterms:created>
  <dcterms:modified xsi:type="dcterms:W3CDTF">2015-09-14T15:11:07Z</dcterms:modified>
</cp:coreProperties>
</file>