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9" r:id="rId9"/>
    <p:sldId id="282" r:id="rId10"/>
    <p:sldId id="283" r:id="rId11"/>
    <p:sldId id="284" r:id="rId12"/>
    <p:sldId id="258" r:id="rId13"/>
    <p:sldId id="260" r:id="rId14"/>
    <p:sldId id="285" r:id="rId15"/>
    <p:sldId id="263" r:id="rId16"/>
    <p:sldId id="265" r:id="rId17"/>
    <p:sldId id="286" r:id="rId18"/>
    <p:sldId id="268" r:id="rId19"/>
    <p:sldId id="269" r:id="rId20"/>
    <p:sldId id="270" r:id="rId21"/>
    <p:sldId id="272" r:id="rId22"/>
    <p:sldId id="273" r:id="rId23"/>
    <p:sldId id="274" r:id="rId24"/>
    <p:sldId id="275" r:id="rId25"/>
    <p:sldId id="276" r:id="rId26"/>
    <p:sldId id="287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18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4" autoAdjust="0"/>
    <p:restoredTop sz="94660"/>
  </p:normalViewPr>
  <p:slideViewPr>
    <p:cSldViewPr>
      <p:cViewPr varScale="1">
        <p:scale>
          <a:sx n="62" d="100"/>
          <a:sy n="62" d="100"/>
        </p:scale>
        <p:origin x="16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D3AE-86A6-4828-B445-988B3222FE2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6471-E820-4415-9B7F-51DF75ADF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D3AE-86A6-4828-B445-988B3222FE2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6471-E820-4415-9B7F-51DF75ADF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D3AE-86A6-4828-B445-988B3222FE2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6471-E820-4415-9B7F-51DF75ADF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D3AE-86A6-4828-B445-988B3222FE2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6471-E820-4415-9B7F-51DF75ADF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D3AE-86A6-4828-B445-988B3222FE2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6471-E820-4415-9B7F-51DF75ADF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D3AE-86A6-4828-B445-988B3222FE2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6471-E820-4415-9B7F-51DF75ADF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D3AE-86A6-4828-B445-988B3222FE2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6471-E820-4415-9B7F-51DF75ADF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D3AE-86A6-4828-B445-988B3222FE2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6471-E820-4415-9B7F-51DF75ADF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D3AE-86A6-4828-B445-988B3222FE2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6471-E820-4415-9B7F-51DF75ADF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D3AE-86A6-4828-B445-988B3222FE2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6471-E820-4415-9B7F-51DF75ADF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9D3AE-86A6-4828-B445-988B3222FE2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6471-E820-4415-9B7F-51DF75ADF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9D3AE-86A6-4828-B445-988B3222FE2A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A6471-E820-4415-9B7F-51DF75ADF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1447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                   </a:t>
            </a:r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  </a:t>
            </a:r>
            <a:r>
              <a:rPr lang="en-US" b="1" u="sng" dirty="0" smtClean="0">
                <a:solidFill>
                  <a:srgbClr val="002060"/>
                </a:solidFill>
                <a:latin typeface="Segoe Script" pitchFamily="34" charset="0"/>
                <a:ea typeface="Cambria Math" pitchFamily="18" charset="0"/>
                <a:cs typeface="Times New Roman" pitchFamily="18" charset="0"/>
              </a:rPr>
              <a:t>METABOLIC  SYNDROME </a:t>
            </a:r>
            <a:endParaRPr lang="en-US" b="1" u="sng" dirty="0">
              <a:solidFill>
                <a:srgbClr val="002060"/>
              </a:solidFill>
              <a:latin typeface="Segoe Script" pitchFamily="34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876800"/>
            <a:ext cx="5410200" cy="1676400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 smtClean="0">
                <a:solidFill>
                  <a:srgbClr val="A818A1"/>
                </a:solidFill>
                <a:latin typeface="Lucida Handwriting" pitchFamily="66" charset="0"/>
              </a:rPr>
              <a:t>By:-</a:t>
            </a:r>
          </a:p>
          <a:p>
            <a:pPr algn="l"/>
            <a:r>
              <a:rPr lang="en-US" sz="2200" b="1" dirty="0" err="1" smtClean="0">
                <a:solidFill>
                  <a:srgbClr val="A818A1"/>
                </a:solidFill>
                <a:latin typeface="Lucida Handwriting" pitchFamily="66" charset="0"/>
              </a:rPr>
              <a:t>S.Shravanthi</a:t>
            </a:r>
            <a:endParaRPr lang="en-US" sz="2200" b="1" dirty="0" smtClean="0">
              <a:solidFill>
                <a:srgbClr val="A818A1"/>
              </a:solidFill>
              <a:latin typeface="Lucida Handwriting" pitchFamily="66" charset="0"/>
            </a:endParaRPr>
          </a:p>
          <a:p>
            <a:pPr algn="l"/>
            <a:r>
              <a:rPr lang="en-US" sz="2200" b="1" dirty="0" err="1" smtClean="0">
                <a:solidFill>
                  <a:srgbClr val="A818A1"/>
                </a:solidFill>
                <a:latin typeface="Lucida Handwriting" pitchFamily="66" charset="0"/>
              </a:rPr>
              <a:t>Pharm.D</a:t>
            </a:r>
            <a:r>
              <a:rPr lang="en-US" sz="2200" b="1" dirty="0" smtClean="0">
                <a:solidFill>
                  <a:srgbClr val="A818A1"/>
                </a:solidFill>
                <a:latin typeface="Lucida Handwriting" pitchFamily="66" charset="0"/>
              </a:rPr>
              <a:t> 4</a:t>
            </a:r>
            <a:r>
              <a:rPr lang="en-US" sz="2200" b="1" baseline="30000" dirty="0" smtClean="0">
                <a:solidFill>
                  <a:srgbClr val="A818A1"/>
                </a:solidFill>
                <a:latin typeface="Lucida Handwriting" pitchFamily="66" charset="0"/>
              </a:rPr>
              <a:t>th</a:t>
            </a:r>
            <a:r>
              <a:rPr lang="en-US" sz="2200" b="1" dirty="0" smtClean="0">
                <a:solidFill>
                  <a:srgbClr val="A818A1"/>
                </a:solidFill>
                <a:latin typeface="Lucida Handwriting" pitchFamily="66" charset="0"/>
              </a:rPr>
              <a:t> year</a:t>
            </a:r>
          </a:p>
          <a:p>
            <a:pPr algn="l"/>
            <a:r>
              <a:rPr lang="en-US" sz="2200" b="1" dirty="0" err="1" smtClean="0">
                <a:solidFill>
                  <a:srgbClr val="A818A1"/>
                </a:solidFill>
                <a:latin typeface="Lucida Handwriting" pitchFamily="66" charset="0"/>
              </a:rPr>
              <a:t>Malla</a:t>
            </a:r>
            <a:r>
              <a:rPr lang="en-US" sz="2200" b="1" dirty="0" smtClean="0">
                <a:solidFill>
                  <a:srgbClr val="A818A1"/>
                </a:solidFill>
                <a:latin typeface="Lucida Handwriting" pitchFamily="66" charset="0"/>
              </a:rPr>
              <a:t> Reddy Pharmacy college.</a:t>
            </a:r>
            <a:endParaRPr lang="en-US" sz="2200" b="1" dirty="0">
              <a:solidFill>
                <a:srgbClr val="A818A1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Niacin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Niacor,Niaspan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Nicolar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Bile Acid </a:t>
            </a:r>
            <a:r>
              <a:rPr lang="en-US" sz="2800" b="1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resins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Colestyramine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Cholestipol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800" b="1" u="sng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Diabetes medicines:-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include Glucophage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Pioglitazone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Avandia.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dose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asprin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may reduce the risks of heart attacks and stroke.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Healthy diet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Exercise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rgbClr val="002060"/>
                </a:solidFill>
                <a:latin typeface="Castellar" pitchFamily="18" charset="0"/>
              </a:rPr>
              <a:t>CASE PRESENTATION</a:t>
            </a:r>
            <a:endParaRPr lang="en-US" b="1" i="1" u="sng" dirty="0">
              <a:solidFill>
                <a:srgbClr val="002060"/>
              </a:solidFill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3352800" cy="685799"/>
          </a:xfrm>
        </p:spPr>
        <p:txBody>
          <a:bodyPr>
            <a:normAutofit/>
          </a:bodyPr>
          <a:lstStyle/>
          <a:p>
            <a:pPr algn="just"/>
            <a:r>
              <a:rPr lang="en-US" sz="3000" b="1" u="sng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Subjective data:-</a:t>
            </a:r>
            <a:endParaRPr lang="en-US" sz="3000" b="1" u="sng" dirty="0">
              <a:solidFill>
                <a:srgbClr val="A818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3505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32 year old obese(89kgs) female patient presented with complaints of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fever,chills,rigour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nausea since 5days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 has a h/o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HYPERTENSION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since 3years and is on </a:t>
            </a:r>
            <a:r>
              <a:rPr lang="en-US" sz="2800" b="1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Tab.Amlokind-5mg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DIABETES MELLITUS(type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since a year on </a:t>
            </a:r>
            <a:r>
              <a:rPr lang="en-US" sz="2800" b="1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Tab.Glycomet-500mg.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Patient is a chronic alcoholic since 5years.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3200400" cy="685800"/>
          </a:xfrm>
        </p:spPr>
        <p:txBody>
          <a:bodyPr>
            <a:normAutofit/>
          </a:bodyPr>
          <a:lstStyle/>
          <a:p>
            <a:pPr algn="l"/>
            <a:r>
              <a:rPr lang="en-US" sz="3000" b="1" u="sng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Objective Data</a:t>
            </a:r>
            <a:r>
              <a:rPr lang="en-US" sz="3000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endParaRPr lang="en-US" sz="3000" dirty="0">
              <a:solidFill>
                <a:srgbClr val="A818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the physician examined the patient:-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Temperature:-102*F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B.P:-130/80 mmHg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Pulse Rate:-68bpm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The patient was ordered to undergo:-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Complete blood picture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Peripheral smear showed the evidence of Thrombocytopenia.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b="1" u="sng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Blood sugar levels showed:-</a:t>
            </a: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Glucometer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measured blood sugar levels were:-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RBS(Random blood sugar level):-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246mg/dl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FBS(Fasting blood sugar level):-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203mg/dl</a:t>
            </a:r>
          </a:p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15400" cy="6858000"/>
          </a:xfrm>
        </p:spPr>
        <p:txBody>
          <a:bodyPr>
            <a:normAutofit/>
          </a:bodyPr>
          <a:lstStyle/>
          <a:p>
            <a:pPr algn="l"/>
            <a:r>
              <a:rPr lang="en-US" sz="3000" b="1" u="sng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Complete Urine Examination:-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revealed</a:t>
            </a: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:-Yellow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Appearance:-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Hazy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Albumin:-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 algn="l"/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Cholestrol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:-241</a:t>
            </a:r>
          </a:p>
          <a:p>
            <a:pPr algn="l"/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HDL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38( )mg/dl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LDL:-137mg/dl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VLDL:-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66mg/dl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TG:-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333mg/dl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ESR:-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62mm/hr</a:t>
            </a:r>
          </a:p>
          <a:p>
            <a:pPr algn="l"/>
            <a:r>
              <a:rPr lang="en-US" sz="2800" b="1" u="sng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Clinical Biochemistry:-</a:t>
            </a:r>
          </a:p>
          <a:p>
            <a:pPr algn="l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HbA1C:-13.5%              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Cotd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28600" y="2057400"/>
            <a:ext cx="30480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b="1" u="sng" dirty="0" smtClean="0">
                <a:solidFill>
                  <a:srgbClr val="A818A1"/>
                </a:solidFill>
              </a:rPr>
              <a:t>Lipid Profile</a:t>
            </a:r>
            <a:r>
              <a:rPr lang="en-US" sz="3000" b="1" u="sng" dirty="0" smtClean="0">
                <a:solidFill>
                  <a:srgbClr val="A818A1"/>
                </a:solidFill>
                <a:sym typeface="Wingdings" pitchFamily="2" charset="2"/>
              </a:rPr>
              <a:t>(DAY 3</a:t>
            </a:r>
            <a:r>
              <a:rPr lang="en-US" sz="3000" b="1" u="sng" dirty="0" smtClean="0">
                <a:sym typeface="Wingdings" pitchFamily="2" charset="2"/>
              </a:rPr>
              <a:t>)</a:t>
            </a:r>
            <a:endParaRPr lang="en-US" sz="3000" b="1" u="sng" dirty="0"/>
          </a:p>
        </p:txBody>
      </p:sp>
      <p:sp>
        <p:nvSpPr>
          <p:cNvPr id="5" name="Down Arrow 4"/>
          <p:cNvSpPr/>
          <p:nvPr/>
        </p:nvSpPr>
        <p:spPr>
          <a:xfrm>
            <a:off x="1524000" y="33528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3810000" cy="5334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000" b="1" u="sng" dirty="0" smtClean="0">
                <a:solidFill>
                  <a:srgbClr val="0070C0"/>
                </a:solidFill>
              </a:rPr>
              <a:t>Day wise Assessment</a:t>
            </a:r>
            <a:r>
              <a:rPr lang="en-US" sz="3000" dirty="0" smtClean="0">
                <a:solidFill>
                  <a:srgbClr val="0070C0"/>
                </a:solidFill>
              </a:rPr>
              <a:t>:-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Day 1</a:t>
            </a:r>
          </a:p>
          <a:p>
            <a:pPr algn="l"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Patient was conscious.</a:t>
            </a:r>
          </a:p>
          <a:p>
            <a:pPr algn="l"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B.P:-130/80 mmHg</a:t>
            </a:r>
          </a:p>
          <a:p>
            <a:pPr algn="l">
              <a:buFont typeface="Wingdings" pitchFamily="2" charset="2"/>
              <a:buChar char="Ø"/>
            </a:pP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Pulse Rate:-66bpm</a:t>
            </a:r>
          </a:p>
          <a:p>
            <a:pPr algn="l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Complaints &amp; 0bservation:-</a:t>
            </a:r>
          </a:p>
          <a:p>
            <a:pPr algn="l">
              <a:buFont typeface="Wingdings" pitchFamily="2" charset="2"/>
              <a:buChar char="v"/>
            </a:pP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Slurring of speech</a:t>
            </a:r>
          </a:p>
          <a:p>
            <a:pPr algn="l">
              <a:buFont typeface="Wingdings" pitchFamily="2" charset="2"/>
              <a:buChar char="v"/>
            </a:pP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Weakness,dizziness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GRBS:-588mg/dl</a:t>
            </a:r>
          </a:p>
          <a:p>
            <a:pPr algn="l"/>
            <a:r>
              <a:rPr lang="en-US" sz="3000" b="1" u="sng" dirty="0" smtClean="0">
                <a:solidFill>
                  <a:schemeClr val="tx1"/>
                </a:solidFill>
              </a:rPr>
              <a:t>  MEDICATIONs</a:t>
            </a:r>
            <a:r>
              <a:rPr lang="en-US" sz="3000" dirty="0" smtClean="0">
                <a:solidFill>
                  <a:schemeClr val="tx1"/>
                </a:solidFill>
              </a:rPr>
              <a:t>:-</a:t>
            </a:r>
          </a:p>
          <a:p>
            <a:pPr algn="l"/>
            <a:r>
              <a:rPr lang="en-US" sz="3000" dirty="0" err="1" smtClean="0">
                <a:solidFill>
                  <a:schemeClr val="tx1"/>
                </a:solidFill>
              </a:rPr>
              <a:t>Tab.Dolo</a:t>
            </a:r>
            <a:r>
              <a:rPr lang="en-US" sz="3000" dirty="0" smtClean="0">
                <a:solidFill>
                  <a:schemeClr val="tx1"/>
                </a:solidFill>
              </a:rPr>
              <a:t>(650mg),BD</a:t>
            </a:r>
          </a:p>
          <a:p>
            <a:pPr algn="l"/>
            <a:r>
              <a:rPr lang="en-US" sz="3000" dirty="0" err="1" smtClean="0">
                <a:solidFill>
                  <a:schemeClr val="tx1"/>
                </a:solidFill>
              </a:rPr>
              <a:t>Tab.Pan</a:t>
            </a:r>
            <a:r>
              <a:rPr lang="en-US" sz="3000" dirty="0" smtClean="0">
                <a:solidFill>
                  <a:schemeClr val="tx1"/>
                </a:solidFill>
              </a:rPr>
              <a:t>(40mg),OD</a:t>
            </a:r>
          </a:p>
          <a:p>
            <a:pPr algn="l"/>
            <a:r>
              <a:rPr lang="en-US" sz="3000" dirty="0" err="1" smtClean="0">
                <a:solidFill>
                  <a:schemeClr val="tx1"/>
                </a:solidFill>
              </a:rPr>
              <a:t>Inj.Optineuron</a:t>
            </a:r>
            <a:r>
              <a:rPr lang="en-US" sz="3000" dirty="0" smtClean="0">
                <a:solidFill>
                  <a:schemeClr val="tx1"/>
                </a:solidFill>
              </a:rPr>
              <a:t> with 100ml Ns</a:t>
            </a:r>
          </a:p>
          <a:p>
            <a:pPr algn="l"/>
            <a:r>
              <a:rPr lang="en-US" sz="3000" dirty="0" err="1" smtClean="0">
                <a:solidFill>
                  <a:schemeClr val="tx1"/>
                </a:solidFill>
              </a:rPr>
              <a:t>Inj.H.mixtard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/>
            <a:r>
              <a:rPr lang="en-US" sz="3000" dirty="0" err="1" smtClean="0">
                <a:solidFill>
                  <a:schemeClr val="tx1"/>
                </a:solidFill>
              </a:rPr>
              <a:t>Tab.Caripill,TID</a:t>
            </a:r>
            <a:endParaRPr lang="en-US" sz="3000" dirty="0" smtClean="0">
              <a:solidFill>
                <a:schemeClr val="tx1"/>
              </a:solidFill>
            </a:endParaRPr>
          </a:p>
          <a:p>
            <a:pPr algn="l"/>
            <a:endParaRPr lang="en-US" sz="3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4648200" cy="685799"/>
          </a:xfrm>
        </p:spPr>
        <p:txBody>
          <a:bodyPr>
            <a:norm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Tab.Dolo-650mg,OD</a:t>
            </a:r>
            <a:endParaRPr lang="en-US" sz="3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an anti-pyretic drug</a:t>
            </a:r>
          </a:p>
          <a:p>
            <a:pPr algn="l"/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Possible ADR`s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Thrombocytopenia, leucopenia,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pancytopenia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neutropenia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Inj.Optineuron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a complex of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VitB+Vit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the source of vitamins to the body.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Inhibits gastric acid secretion.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Possible ADR`s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Headache, dizziness, nausea, vomiting, abdominal pain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b="1" u="sng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733800"/>
            <a:ext cx="3048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Tab.Pan-40mg,OD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http://www.internationaldrugmart.com/drug-images/big/otc_dolo_650mg_micro_lab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686300" y="-1905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retailpharmaindia.com/wp-content/uploads/2015/05/Pantop-40-Tablet-10-Tab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191000"/>
            <a:ext cx="2514600" cy="103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r>
              <a:rPr lang="en-US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Inj.H.Mixtard</a:t>
            </a: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 algn="l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Insulin lowers blood glucose levels.</a:t>
            </a:r>
          </a:p>
          <a:p>
            <a:pPr algn="l"/>
            <a:r>
              <a:rPr lang="en-US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Possible ADR`s:-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Hypoglycaemia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insulin resistance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important in electrolyte and fluid balance.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438400"/>
            <a:ext cx="4800600" cy="609599"/>
          </a:xfrm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 FLUIDS-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(normal saline):-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ttp://omsi.onlinemedicalsto.netdna-cdn.com/wp-content/uploads/2014/08/human-mixtard_1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21920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1752600" cy="609600"/>
          </a:xfrm>
        </p:spPr>
        <p:txBody>
          <a:bodyPr>
            <a:normAutofit/>
          </a:bodyPr>
          <a:lstStyle/>
          <a:p>
            <a:pPr algn="l"/>
            <a:r>
              <a:rPr lang="en-US" sz="3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Day 2:-</a:t>
            </a:r>
            <a:endParaRPr lang="en-US" sz="3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Patient was conscious and weak.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B.P:-130/80 mmHg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Temperature:-Normal</a:t>
            </a:r>
          </a:p>
          <a:p>
            <a:pPr algn="l"/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Complaints:-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Tremors</a:t>
            </a:r>
          </a:p>
          <a:p>
            <a:pPr algn="l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Medication:-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Inj.H.Actrapid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Inj.Neurobin-1amp,OD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Inj.Taxim-1gm,BD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Inj.Pan-40mg,OD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Tab.Dolo-650mg,sos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Tab.Amlokind-5mg,OD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Tab.Caripill,TID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39624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Inj.H.Actrapid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(Insulin):-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9144000" cy="624840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Insulin lowers blood glucose levels. 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Possible ADR`s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Hypoglycaemia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insulin resistance.</a:t>
            </a:r>
          </a:p>
          <a:p>
            <a:pPr algn="l"/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Inj.Neurobin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Mecobalamin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):-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Mecobalamin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the neurologically active form of vitamin B12 and occurs as a water-soluble vitamin in the body.</a:t>
            </a:r>
          </a:p>
          <a:p>
            <a:pPr algn="l"/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Possible ADRs:-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Anorexia, nausea, vomiting and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www.cimsasia.com/resources/drugs/Indonesia/pic/Actrapid%20HM%20inj%20100%20IU_mLcd7a7ed5-fc1b-450e-b343-9fab0188705a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09600"/>
            <a:ext cx="2743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mgusr.tradekey.com/o-B6042175-20120209091043/neurobion-injections-for-sal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876800"/>
            <a:ext cx="3505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3810000" cy="685799"/>
          </a:xfrm>
        </p:spPr>
        <p:txBody>
          <a:bodyPr>
            <a:normAutofit/>
          </a:bodyPr>
          <a:lstStyle/>
          <a:p>
            <a:pPr algn="just"/>
            <a:r>
              <a:rPr lang="en-US" sz="3200" b="1" u="sng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b="1" u="sng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NTRODUCTION</a:t>
            </a:r>
            <a:r>
              <a:rPr lang="en-US" sz="3200" b="1" u="sng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endParaRPr lang="en-US" sz="3200" b="1" u="sng" dirty="0">
              <a:solidFill>
                <a:srgbClr val="A818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Metabolic syndrome is the name for a group of risk factors that raises the risk for heart disease and other health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problems,such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as diabetes and stroke.</a:t>
            </a:r>
          </a:p>
          <a:p>
            <a:pPr algn="just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cdn2.hubspot.net/hub/11652/file-2473611242-gif/images/lem0804pentagon30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057400"/>
            <a:ext cx="5562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372600" cy="6858000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Inj.Taxim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Cefotaxime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an Antibiotic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Possible ADR`s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Hypersensitivity reactions, rash,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pruritus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nausea, vomiting.</a:t>
            </a:r>
          </a:p>
          <a:p>
            <a:pPr algn="l"/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Amlodipine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relaxes peripheral and coronary vascular smooth muscle.</a:t>
            </a:r>
          </a:p>
          <a:p>
            <a:pPr algn="l"/>
            <a:r>
              <a:rPr lang="en-US" sz="2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Possible ADR`s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headache, ankle swelling,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oedema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Contd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algn="l"/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2667000" cy="533400"/>
          </a:xfrm>
        </p:spPr>
        <p:txBody>
          <a:bodyPr>
            <a:normAutofit/>
          </a:bodyPr>
          <a:lstStyle/>
          <a:p>
            <a:pPr algn="l"/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Tab.Amlokind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:-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retailpharmaindia.com/wp-content/uploads/2015/03/Taxim-250gm-Injection-1Vai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8600"/>
            <a:ext cx="3124200" cy="137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khemist.in/media/catalog/product/cache/1/image/9df78eab33525d08d6e5fb8d27136e95/a/m/amlokind-_10mg_tablet_1406057365-1000895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648200"/>
            <a:ext cx="365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828800" cy="685799"/>
          </a:xfrm>
        </p:spPr>
        <p:txBody>
          <a:bodyPr>
            <a:normAutofit fontScale="90000"/>
          </a:bodyPr>
          <a:lstStyle/>
          <a:p>
            <a:pPr algn="l"/>
            <a:r>
              <a:rPr lang="en-US" sz="3300" dirty="0" smtClean="0">
                <a:solidFill>
                  <a:srgbClr val="0070C0"/>
                </a:solidFill>
              </a:rPr>
              <a:t>Day 3</a:t>
            </a:r>
            <a:r>
              <a:rPr lang="en-US" dirty="0" smtClean="0"/>
              <a:t>:-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fresh complaints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B.P:-130/80mmHg</a:t>
            </a:r>
          </a:p>
          <a:p>
            <a:pPr algn="l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Medication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Inj.Neurobin-1amp,OD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Inj.Taxim-1gm,BD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Inj.Pan-40mg,OD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Tab.Amlokind-5mg,OD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Inj.H.Actrapid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Tab.Rosuvas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1tab,BD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fresh complaints.</a:t>
            </a:r>
          </a:p>
          <a:p>
            <a:pPr algn="l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Medication:-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Tab.Amlokind-5mg,OD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Tab.Rosuvas-100mg,OD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Tab.Glycomet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-TID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Tab.Pan-40mg,OD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Tab.Neurobin-100mg,BD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Inj.H.Mixtard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Tab.Caripill,TID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0"/>
            <a:ext cx="1447800" cy="6096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70C0"/>
                </a:solidFill>
              </a:rPr>
              <a:t>Day 4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371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Day 5:-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Complete blood picture was done.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Thrombocytopenia was identified.</a:t>
            </a:r>
          </a:p>
          <a:p>
            <a:pPr algn="l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Glucometer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measured GRBS-194mg/ml</a:t>
            </a:r>
          </a:p>
          <a:p>
            <a:pPr algn="l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Medication:-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Tab.Caripill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-TID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Tab.Amlokind-5mg,OD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Tab.Rosuvas-100mg,OD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Tab.Glycomet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-TID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Tab.Pan-40mg,OD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Tab.Neurobin-100mg,BD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Inj.H.Mixtard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752600" cy="533399"/>
          </a:xfrm>
        </p:spPr>
        <p:txBody>
          <a:bodyPr>
            <a:noAutofit/>
          </a:bodyPr>
          <a:lstStyle/>
          <a:p>
            <a:pPr algn="l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Day 6:- 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Complete blood picture was done.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Thrombocytopenia was found to be recovered.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Glucometer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measured GRBS value was 161mg/dl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Observation:-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Platelet count was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stabilised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Blood sugar levels were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stabilised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too.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4953000" cy="762000"/>
          </a:xfrm>
        </p:spPr>
        <p:txBody>
          <a:bodyPr>
            <a:normAutofit/>
          </a:bodyPr>
          <a:lstStyle/>
          <a:p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Day of Discharge:-</a:t>
            </a:r>
            <a:endParaRPr lang="en-US" sz="3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8382000" cy="6248400"/>
          </a:xfrm>
        </p:spPr>
        <p:txBody>
          <a:bodyPr>
            <a:normAutofit/>
          </a:bodyPr>
          <a:lstStyle/>
          <a:p>
            <a:pPr algn="l"/>
            <a:r>
              <a:rPr lang="en-US" sz="29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Observation:-</a:t>
            </a:r>
          </a:p>
          <a:p>
            <a:pPr algn="l"/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Patient`s platelet count and blood glucose levels were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stabilised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Patient was feeling better.</a:t>
            </a:r>
          </a:p>
          <a:p>
            <a:pPr algn="l"/>
            <a:r>
              <a:rPr lang="en-US" sz="29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Medication:-</a:t>
            </a:r>
          </a:p>
          <a:p>
            <a:pPr algn="l"/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Inj.H.Mixtard-12U s/c</a:t>
            </a:r>
          </a:p>
          <a:p>
            <a:pPr algn="l"/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Tab.Glycomet-500mg,TID</a:t>
            </a:r>
          </a:p>
          <a:p>
            <a:pPr algn="l"/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Tab.Amlokind-5mg,OD</a:t>
            </a:r>
          </a:p>
          <a:p>
            <a:pPr algn="l"/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Tab.Rosuvas-1tab,OD</a:t>
            </a:r>
          </a:p>
          <a:p>
            <a:pPr algn="l"/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Tab.Neurokind-10mg,BD</a:t>
            </a:r>
          </a:p>
          <a:p>
            <a:pPr algn="l"/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Tab.Pan-40mg,OD</a:t>
            </a:r>
            <a:endParaRPr lang="en-US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pPr algn="l"/>
            <a:r>
              <a:rPr lang="en-US" sz="3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ROLE OF PAHARMACIST:-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Patient was monitored regularly and all the data related to case was noted.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Patient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Counselling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was done.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 was given instructions:-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Related to diet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Physical activity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Frequency of drugs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not miss the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dose,if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missed do not double it the next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tyme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Consult the physician if necessary.</a:t>
            </a:r>
          </a:p>
          <a:p>
            <a:pPr algn="l"/>
            <a:endParaRPr lang="en-US" sz="30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7200" dirty="0" smtClean="0">
                <a:solidFill>
                  <a:schemeClr val="tx1"/>
                </a:solidFill>
              </a:rPr>
              <a:t>THANK YOU</a:t>
            </a:r>
            <a:r>
              <a:rPr lang="en-US" sz="7200" dirty="0" smtClean="0">
                <a:solidFill>
                  <a:schemeClr val="tx1"/>
                </a:solidFill>
                <a:sym typeface="Wingdings" pitchFamily="2" charset="2"/>
              </a:rPr>
              <a:t>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2590800" cy="609600"/>
          </a:xfrm>
        </p:spPr>
        <p:txBody>
          <a:bodyPr>
            <a:normAutofit/>
          </a:bodyPr>
          <a:lstStyle/>
          <a:p>
            <a:pPr algn="l"/>
            <a:r>
              <a:rPr lang="en-US" sz="3000" b="1" u="sng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ETIOLOGY:-</a:t>
            </a:r>
            <a:endParaRPr lang="en-US" sz="3000" b="1" u="sng" dirty="0">
              <a:solidFill>
                <a:srgbClr val="A818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l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img.medscape.com/slide/migrated/editorial/cmecircle/2007/6848/images/lazar/slide009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4724400" cy="609599"/>
          </a:xfrm>
        </p:spPr>
        <p:txBody>
          <a:bodyPr>
            <a:noAutofit/>
          </a:bodyPr>
          <a:lstStyle/>
          <a:p>
            <a:pPr algn="l"/>
            <a:r>
              <a:rPr lang="en-US" sz="3000" b="1" u="sng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PATHOPHYSIOLOGY:-</a:t>
            </a:r>
            <a:endParaRPr lang="en-US" sz="3000" b="1" u="sng" dirty="0">
              <a:solidFill>
                <a:srgbClr val="A818A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ttp://image.slidesharecdn.com/resolutionofmetabolicsyndromeandmorbidobesitysurgery-110210102020-phpapp01/95/resolution-of-metabolic-syndrome-and-morbid-obesity-surgery-12-728.jpg?cb=129734500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876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0"/>
            <a:ext cx="8915400" cy="6858000"/>
          </a:xfrm>
        </p:spPr>
        <p:txBody>
          <a:bodyPr>
            <a:normAutofit/>
          </a:bodyPr>
          <a:lstStyle/>
          <a:p>
            <a:pPr algn="l"/>
            <a:r>
              <a:rPr lang="en-US" sz="2800" b="1" i="1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Obesity is the major factor causing Obesity</a:t>
            </a:r>
          </a:p>
          <a:p>
            <a:pPr algn="l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://img.medscape.com/fullsize/migrated/editorial/clinupdates/2002/2015/blackburn.fig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610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0" y="152400"/>
            <a:ext cx="8763000" cy="6477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http://www.sickkids.ca/images/Research/Obesity-in-Youth/50765-factors_contributing_obesity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001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686800" cy="5867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http://bestrealhealth.com/wp-content/uploads/2013/09/MetabolicSyndromePic2013-09-04_2058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876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7200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2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705600"/>
          </a:xfrm>
        </p:spPr>
        <p:txBody>
          <a:bodyPr>
            <a:normAutofit lnSpcReduction="10000"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is no singular therapy for treating metabolic syndrome.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Therapy is given according to patients condition and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compatiability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b="1" i="1" u="sng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HYPERTENSION</a:t>
            </a:r>
            <a:r>
              <a:rPr lang="en-US" sz="2800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blood pressure medicines like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inhibitors(Captopril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enalpril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Angiotensin 2receptor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blockers(Losartan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Valsartan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Diuretics(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Thiazides,Furosemide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Beta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blockers(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Atenolol,Propranolol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widely used.</a:t>
            </a:r>
          </a:p>
          <a:p>
            <a:pPr algn="l"/>
            <a:r>
              <a:rPr lang="en-US" sz="2800" b="1" i="1" u="sng" dirty="0" smtClean="0">
                <a:solidFill>
                  <a:srgbClr val="A818A1"/>
                </a:solidFill>
                <a:latin typeface="Times New Roman" pitchFamily="18" charset="0"/>
                <a:cs typeface="Times New Roman" pitchFamily="18" charset="0"/>
              </a:rPr>
              <a:t>CHOLESTEROL Medicines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:-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Statins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Rosuvastatin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,Fluvastatin,Atorvastatin,Lovastatin,Pravastatin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Simvastatin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Cotd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769</Words>
  <Application>Microsoft Office PowerPoint</Application>
  <PresentationFormat>On-screen Show (4:3)</PresentationFormat>
  <Paragraphs>209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Cambria Math</vt:lpstr>
      <vt:lpstr>Castellar</vt:lpstr>
      <vt:lpstr>Lucida Handwriting</vt:lpstr>
      <vt:lpstr>Segoe Script</vt:lpstr>
      <vt:lpstr>Times New Roman</vt:lpstr>
      <vt:lpstr>Wingdings</vt:lpstr>
      <vt:lpstr>Office Theme</vt:lpstr>
      <vt:lpstr>                               METABOLIC  SYNDROME </vt:lpstr>
      <vt:lpstr>INTRODUCTION:-</vt:lpstr>
      <vt:lpstr>ETIOLOGY:-</vt:lpstr>
      <vt:lpstr>PATHOPHYSIOLOGY:-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PRESENTATION</vt:lpstr>
      <vt:lpstr>Subjective data:-</vt:lpstr>
      <vt:lpstr>Objective Data:-</vt:lpstr>
      <vt:lpstr>Lipid Profile(DAY 3)</vt:lpstr>
      <vt:lpstr>Day wise Assessment:-</vt:lpstr>
      <vt:lpstr>Tab.Dolo-650mg,OD</vt:lpstr>
      <vt:lpstr>IV FLUIDS-(normal saline):-</vt:lpstr>
      <vt:lpstr>Day 2:-</vt:lpstr>
      <vt:lpstr>Inj.H.Actrapid(Insulin):-</vt:lpstr>
      <vt:lpstr>Tab.Amlokind:-</vt:lpstr>
      <vt:lpstr>Day 3:-</vt:lpstr>
      <vt:lpstr>Day 4</vt:lpstr>
      <vt:lpstr>Day 5:-</vt:lpstr>
      <vt:lpstr>Day 6:- </vt:lpstr>
      <vt:lpstr>Day of Discharge:-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 PRESENTATION  ON  METABOLIC  SYNDROME</dc:title>
  <dc:creator>shravanthiyadav@yahoo.co.in</dc:creator>
  <cp:lastModifiedBy>Syed Muzzammil</cp:lastModifiedBy>
  <cp:revision>70</cp:revision>
  <dcterms:created xsi:type="dcterms:W3CDTF">2015-10-22T07:03:44Z</dcterms:created>
  <dcterms:modified xsi:type="dcterms:W3CDTF">2015-11-04T05:34:16Z</dcterms:modified>
</cp:coreProperties>
</file>