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04" r:id="rId3"/>
    <p:sldId id="305" r:id="rId4"/>
    <p:sldId id="293" r:id="rId5"/>
    <p:sldId id="294" r:id="rId6"/>
    <p:sldId id="295" r:id="rId7"/>
    <p:sldId id="296" r:id="rId8"/>
    <p:sldId id="297" r:id="rId9"/>
    <p:sldId id="300" r:id="rId10"/>
    <p:sldId id="298" r:id="rId11"/>
    <p:sldId id="299" r:id="rId12"/>
    <p:sldId id="303" r:id="rId13"/>
    <p:sldId id="301" r:id="rId14"/>
    <p:sldId id="302" r:id="rId15"/>
    <p:sldId id="267" r:id="rId16"/>
    <p:sldId id="259" r:id="rId17"/>
    <p:sldId id="269" r:id="rId18"/>
    <p:sldId id="280" r:id="rId19"/>
    <p:sldId id="281" r:id="rId20"/>
    <p:sldId id="306" r:id="rId21"/>
    <p:sldId id="282" r:id="rId22"/>
    <p:sldId id="270" r:id="rId23"/>
    <p:sldId id="261" r:id="rId24"/>
    <p:sldId id="262" r:id="rId25"/>
    <p:sldId id="288" r:id="rId26"/>
    <p:sldId id="290" r:id="rId27"/>
    <p:sldId id="264" r:id="rId28"/>
    <p:sldId id="274" r:id="rId29"/>
    <p:sldId id="287" r:id="rId30"/>
    <p:sldId id="265" r:id="rId31"/>
    <p:sldId id="271" r:id="rId32"/>
    <p:sldId id="289" r:id="rId33"/>
    <p:sldId id="284" r:id="rId34"/>
    <p:sldId id="285" r:id="rId35"/>
    <p:sldId id="275" r:id="rId36"/>
    <p:sldId id="291" r:id="rId37"/>
    <p:sldId id="286" r:id="rId38"/>
    <p:sldId id="30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33FF"/>
    <a:srgbClr val="0033CC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8" autoAdjust="0"/>
    <p:restoredTop sz="94434" autoAdjust="0"/>
  </p:normalViewPr>
  <p:slideViewPr>
    <p:cSldViewPr>
      <p:cViewPr varScale="1">
        <p:scale>
          <a:sx n="70" d="100"/>
          <a:sy n="70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74212598425195"/>
          <c:y val="0.14801574803149606"/>
          <c:w val="0.51173950131233592"/>
          <c:h val="0.76760925196850383"/>
        </c:manualLayout>
      </c:layout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Co- Infection</c:v>
                </c:pt>
              </c:strCache>
            </c:strRef>
          </c:tx>
          <c:explosion val="20"/>
          <c:dLbls>
            <c:dLbl>
              <c:idx val="0"/>
              <c:layout>
                <c:manualLayout>
                  <c:x val="-0.11157324475065616"/>
                  <c:y val="5.455930118110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74589895013123E-3"/>
                  <c:y val="-0.16824975393700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30511811023622E-2"/>
                  <c:y val="2.4674458661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7514107611548552E-2"/>
                  <c:y val="0.1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CT/NG</c:v>
                </c:pt>
                <c:pt idx="1">
                  <c:v>CT/HPV</c:v>
                </c:pt>
                <c:pt idx="2">
                  <c:v>MH/UU</c:v>
                </c:pt>
                <c:pt idx="3">
                  <c:v>MG/UU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6.5</c:v>
                </c:pt>
                <c:pt idx="2">
                  <c:v>2.1</c:v>
                </c:pt>
                <c:pt idx="3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589058398950128"/>
          <c:y val="0.10778001968503936"/>
          <c:w val="0.17202608267716535"/>
          <c:h val="0.34693996062992127"/>
        </c:manualLayout>
      </c:layout>
      <c:overlay val="0"/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418E3-DEDE-4EF2-B640-6F07E56EDDE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3E269A-332F-4693-9A39-C7D1EA95A631}">
      <dgm:prSet phldrT="[Text]" custT="1"/>
      <dgm:spPr/>
      <dgm:t>
        <a:bodyPr/>
        <a:lstStyle/>
        <a:p>
          <a:r>
            <a:rPr lang="en-US" sz="1300" b="1" dirty="0" smtClean="0">
              <a:solidFill>
                <a:schemeClr val="tx1"/>
              </a:solidFill>
            </a:rPr>
            <a:t>STD /11 PATHOGENS</a:t>
          </a:r>
          <a:endParaRPr lang="en-US" sz="1300" b="1" dirty="0">
            <a:solidFill>
              <a:schemeClr val="tx1"/>
            </a:solidFill>
          </a:endParaRPr>
        </a:p>
      </dgm:t>
    </dgm:pt>
    <dgm:pt modelId="{28EE7B3E-724C-4E83-995A-991D82FC74CA}" type="parTrans" cxnId="{5756BFC1-88BC-4CC3-A38E-4CA89D70C77E}">
      <dgm:prSet/>
      <dgm:spPr/>
      <dgm:t>
        <a:bodyPr/>
        <a:lstStyle/>
        <a:p>
          <a:endParaRPr lang="en-US"/>
        </a:p>
      </dgm:t>
    </dgm:pt>
    <dgm:pt modelId="{B9469A60-6757-4FC5-9EB5-D6F9DDD830B0}" type="sibTrans" cxnId="{5756BFC1-88BC-4CC3-A38E-4CA89D70C77E}">
      <dgm:prSet/>
      <dgm:spPr/>
      <dgm:t>
        <a:bodyPr/>
        <a:lstStyle/>
        <a:p>
          <a:endParaRPr lang="en-US"/>
        </a:p>
      </dgm:t>
    </dgm:pt>
    <dgm:pt modelId="{B694DE10-A04C-4891-BB35-3B73FB41EE26}">
      <dgm:prSet phldrT="[Text]"/>
      <dgm:spPr/>
      <dgm:t>
        <a:bodyPr/>
        <a:lstStyle/>
        <a:p>
          <a:r>
            <a:rPr lang="en-US" b="1" dirty="0" smtClean="0"/>
            <a:t>DNA Extraction</a:t>
          </a:r>
          <a:endParaRPr lang="en-US" b="1" dirty="0"/>
        </a:p>
      </dgm:t>
    </dgm:pt>
    <dgm:pt modelId="{E1BD38C8-7EDD-46D2-9A8E-B9373C94AD7D}" type="parTrans" cxnId="{1D08CE56-BFF1-421A-8043-A4A9E27BFE68}">
      <dgm:prSet/>
      <dgm:spPr/>
      <dgm:t>
        <a:bodyPr/>
        <a:lstStyle/>
        <a:p>
          <a:endParaRPr lang="en-US"/>
        </a:p>
      </dgm:t>
    </dgm:pt>
    <dgm:pt modelId="{9AAE5282-326B-4C54-AEA4-10DEFC4EA454}" type="sibTrans" cxnId="{1D08CE56-BFF1-421A-8043-A4A9E27BFE68}">
      <dgm:prSet/>
      <dgm:spPr/>
      <dgm:t>
        <a:bodyPr/>
        <a:lstStyle/>
        <a:p>
          <a:endParaRPr lang="en-US"/>
        </a:p>
      </dgm:t>
    </dgm:pt>
    <dgm:pt modelId="{5A8C3D43-CE43-487C-8760-3D41FD85A717}">
      <dgm:prSet phldrT="[Text]" custT="1"/>
      <dgm:spPr/>
      <dgm:t>
        <a:bodyPr/>
        <a:lstStyle/>
        <a:p>
          <a:r>
            <a:rPr lang="en-US" sz="1500" b="1" dirty="0" smtClean="0"/>
            <a:t>PCR</a:t>
          </a:r>
          <a:endParaRPr lang="en-US" sz="1500" b="1" dirty="0"/>
        </a:p>
      </dgm:t>
    </dgm:pt>
    <dgm:pt modelId="{4278ED0F-A25C-4B5A-831D-2D370E281229}" type="parTrans" cxnId="{D4DA6B36-AC44-4D5F-ABE7-E4F49FA995D5}">
      <dgm:prSet/>
      <dgm:spPr/>
      <dgm:t>
        <a:bodyPr/>
        <a:lstStyle/>
        <a:p>
          <a:endParaRPr lang="en-US"/>
        </a:p>
      </dgm:t>
    </dgm:pt>
    <dgm:pt modelId="{8C813B88-1A69-4D17-8DEC-8BBBC9949E58}" type="sibTrans" cxnId="{D4DA6B36-AC44-4D5F-ABE7-E4F49FA995D5}">
      <dgm:prSet/>
      <dgm:spPr/>
      <dgm:t>
        <a:bodyPr/>
        <a:lstStyle/>
        <a:p>
          <a:endParaRPr lang="en-US"/>
        </a:p>
      </dgm:t>
    </dgm:pt>
    <dgm:pt modelId="{E21B9065-1308-4157-B9E7-F850DC896A42}">
      <dgm:prSet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Flow –Through Hybridization</a:t>
          </a:r>
          <a:endParaRPr lang="en-US" sz="1200" dirty="0">
            <a:solidFill>
              <a:schemeClr val="tx1"/>
            </a:solidFill>
          </a:endParaRPr>
        </a:p>
      </dgm:t>
    </dgm:pt>
    <dgm:pt modelId="{B01513D5-8757-4585-AFE9-D175151128C2}" type="parTrans" cxnId="{E5E6CED1-906D-4ADD-9722-F0D6B527F5BB}">
      <dgm:prSet/>
      <dgm:spPr/>
      <dgm:t>
        <a:bodyPr/>
        <a:lstStyle/>
        <a:p>
          <a:endParaRPr lang="en-US"/>
        </a:p>
      </dgm:t>
    </dgm:pt>
    <dgm:pt modelId="{663EBF2E-AF44-4AD2-81F2-7BCB5330D83C}" type="sibTrans" cxnId="{E5E6CED1-906D-4ADD-9722-F0D6B527F5BB}">
      <dgm:prSet/>
      <dgm:spPr/>
      <dgm:t>
        <a:bodyPr/>
        <a:lstStyle/>
        <a:p>
          <a:endParaRPr lang="en-US"/>
        </a:p>
      </dgm:t>
    </dgm:pt>
    <dgm:pt modelId="{6C3044B0-7D06-4E21-B17B-EE0E954FDA89}" type="pres">
      <dgm:prSet presAssocID="{5FA418E3-DEDE-4EF2-B640-6F07E56EDD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4F7CE7-DC2E-40CF-A6D5-DF46D3D6E386}" type="pres">
      <dgm:prSet presAssocID="{6C3E269A-332F-4693-9A39-C7D1EA95A631}" presName="centerShape" presStyleLbl="node0" presStyleIdx="0" presStyleCnt="1" custScaleX="116428" custScaleY="110903" custLinFactNeighborY="6099"/>
      <dgm:spPr/>
      <dgm:t>
        <a:bodyPr/>
        <a:lstStyle/>
        <a:p>
          <a:endParaRPr lang="en-US"/>
        </a:p>
      </dgm:t>
    </dgm:pt>
    <dgm:pt modelId="{8F59D739-8E95-45DD-9C1C-9EF1C18C5147}" type="pres">
      <dgm:prSet presAssocID="{B01513D5-8757-4585-AFE9-D175151128C2}" presName="parTrans" presStyleLbl="bgSibTrans2D1" presStyleIdx="0" presStyleCnt="3" custLinFactNeighborX="1866"/>
      <dgm:spPr/>
      <dgm:t>
        <a:bodyPr/>
        <a:lstStyle/>
        <a:p>
          <a:endParaRPr lang="en-US"/>
        </a:p>
      </dgm:t>
    </dgm:pt>
    <dgm:pt modelId="{D912C694-6DED-4F68-A555-780BC73ED336}" type="pres">
      <dgm:prSet presAssocID="{E21B9065-1308-4157-B9E7-F850DC896A42}" presName="node" presStyleLbl="node1" presStyleIdx="0" presStyleCnt="3" custScaleX="115894" custRadScaleRad="103867" custRadScaleInc="-2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0716C-80BE-461B-9B4E-FF2BEB92D631}" type="pres">
      <dgm:prSet presAssocID="{E1BD38C8-7EDD-46D2-9A8E-B9373C94AD7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56F6C948-A8B2-4295-BE0F-C6D0BC5027AC}" type="pres">
      <dgm:prSet presAssocID="{B694DE10-A04C-4891-BB35-3B73FB41EE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3E436-D498-47FB-9AF3-BDA95B566183}" type="pres">
      <dgm:prSet presAssocID="{4278ED0F-A25C-4B5A-831D-2D370E281229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04EFE43-3DCA-4CF8-968C-D0AC24756960}" type="pres">
      <dgm:prSet presAssocID="{5A8C3D43-CE43-487C-8760-3D41FD85A717}" presName="node" presStyleLbl="node1" presStyleIdx="2" presStyleCnt="3" custScaleY="60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E6CED1-906D-4ADD-9722-F0D6B527F5BB}" srcId="{6C3E269A-332F-4693-9A39-C7D1EA95A631}" destId="{E21B9065-1308-4157-B9E7-F850DC896A42}" srcOrd="0" destOrd="0" parTransId="{B01513D5-8757-4585-AFE9-D175151128C2}" sibTransId="{663EBF2E-AF44-4AD2-81F2-7BCB5330D83C}"/>
    <dgm:cxn modelId="{D4DA6B36-AC44-4D5F-ABE7-E4F49FA995D5}" srcId="{6C3E269A-332F-4693-9A39-C7D1EA95A631}" destId="{5A8C3D43-CE43-487C-8760-3D41FD85A717}" srcOrd="2" destOrd="0" parTransId="{4278ED0F-A25C-4B5A-831D-2D370E281229}" sibTransId="{8C813B88-1A69-4D17-8DEC-8BBBC9949E58}"/>
    <dgm:cxn modelId="{961A3965-A8DB-41E2-83CA-A4F9FF6798C9}" type="presOf" srcId="{5FA418E3-DEDE-4EF2-B640-6F07E56EDDE4}" destId="{6C3044B0-7D06-4E21-B17B-EE0E954FDA89}" srcOrd="0" destOrd="0" presId="urn:microsoft.com/office/officeart/2005/8/layout/radial4"/>
    <dgm:cxn modelId="{0DB18162-F472-43F2-AFCE-6A7B8064C198}" type="presOf" srcId="{E21B9065-1308-4157-B9E7-F850DC896A42}" destId="{D912C694-6DED-4F68-A555-780BC73ED336}" srcOrd="0" destOrd="0" presId="urn:microsoft.com/office/officeart/2005/8/layout/radial4"/>
    <dgm:cxn modelId="{A2D2284F-8CCB-4B99-9321-B3A6825F35C3}" type="presOf" srcId="{B694DE10-A04C-4891-BB35-3B73FB41EE26}" destId="{56F6C948-A8B2-4295-BE0F-C6D0BC5027AC}" srcOrd="0" destOrd="0" presId="urn:microsoft.com/office/officeart/2005/8/layout/radial4"/>
    <dgm:cxn modelId="{5756BFC1-88BC-4CC3-A38E-4CA89D70C77E}" srcId="{5FA418E3-DEDE-4EF2-B640-6F07E56EDDE4}" destId="{6C3E269A-332F-4693-9A39-C7D1EA95A631}" srcOrd="0" destOrd="0" parTransId="{28EE7B3E-724C-4E83-995A-991D82FC74CA}" sibTransId="{B9469A60-6757-4FC5-9EB5-D6F9DDD830B0}"/>
    <dgm:cxn modelId="{61658F25-D737-4ABB-A0E9-57151FC33D8F}" type="presOf" srcId="{4278ED0F-A25C-4B5A-831D-2D370E281229}" destId="{F773E436-D498-47FB-9AF3-BDA95B566183}" srcOrd="0" destOrd="0" presId="urn:microsoft.com/office/officeart/2005/8/layout/radial4"/>
    <dgm:cxn modelId="{23B119FA-917F-424D-8C1B-BC198B277C3B}" type="presOf" srcId="{B01513D5-8757-4585-AFE9-D175151128C2}" destId="{8F59D739-8E95-45DD-9C1C-9EF1C18C5147}" srcOrd="0" destOrd="0" presId="urn:microsoft.com/office/officeart/2005/8/layout/radial4"/>
    <dgm:cxn modelId="{62552A2C-85A4-4AC3-87F2-39B016D9D86C}" type="presOf" srcId="{5A8C3D43-CE43-487C-8760-3D41FD85A717}" destId="{504EFE43-3DCA-4CF8-968C-D0AC24756960}" srcOrd="0" destOrd="0" presId="urn:microsoft.com/office/officeart/2005/8/layout/radial4"/>
    <dgm:cxn modelId="{477BD6C0-4FAE-46F2-A885-881FF6B01D89}" type="presOf" srcId="{6C3E269A-332F-4693-9A39-C7D1EA95A631}" destId="{6D4F7CE7-DC2E-40CF-A6D5-DF46D3D6E386}" srcOrd="0" destOrd="0" presId="urn:microsoft.com/office/officeart/2005/8/layout/radial4"/>
    <dgm:cxn modelId="{1D08CE56-BFF1-421A-8043-A4A9E27BFE68}" srcId="{6C3E269A-332F-4693-9A39-C7D1EA95A631}" destId="{B694DE10-A04C-4891-BB35-3B73FB41EE26}" srcOrd="1" destOrd="0" parTransId="{E1BD38C8-7EDD-46D2-9A8E-B9373C94AD7D}" sibTransId="{9AAE5282-326B-4C54-AEA4-10DEFC4EA454}"/>
    <dgm:cxn modelId="{DD1E97E3-2A1A-4054-9FE4-B95C02D4E37F}" type="presOf" srcId="{E1BD38C8-7EDD-46D2-9A8E-B9373C94AD7D}" destId="{8840716C-80BE-461B-9B4E-FF2BEB92D631}" srcOrd="0" destOrd="0" presId="urn:microsoft.com/office/officeart/2005/8/layout/radial4"/>
    <dgm:cxn modelId="{C289AFD7-FB10-49AA-8B60-ABC5CE6867A5}" type="presParOf" srcId="{6C3044B0-7D06-4E21-B17B-EE0E954FDA89}" destId="{6D4F7CE7-DC2E-40CF-A6D5-DF46D3D6E386}" srcOrd="0" destOrd="0" presId="urn:microsoft.com/office/officeart/2005/8/layout/radial4"/>
    <dgm:cxn modelId="{365D0EA3-7FAB-4B7A-81DD-A4EC73327A36}" type="presParOf" srcId="{6C3044B0-7D06-4E21-B17B-EE0E954FDA89}" destId="{8F59D739-8E95-45DD-9C1C-9EF1C18C5147}" srcOrd="1" destOrd="0" presId="urn:microsoft.com/office/officeart/2005/8/layout/radial4"/>
    <dgm:cxn modelId="{7E73A14C-6BAE-48E5-9A22-3ACCEDA1CA75}" type="presParOf" srcId="{6C3044B0-7D06-4E21-B17B-EE0E954FDA89}" destId="{D912C694-6DED-4F68-A555-780BC73ED336}" srcOrd="2" destOrd="0" presId="urn:microsoft.com/office/officeart/2005/8/layout/radial4"/>
    <dgm:cxn modelId="{9A8A6E0D-880B-42C5-A06B-DBE0D1CEF6B7}" type="presParOf" srcId="{6C3044B0-7D06-4E21-B17B-EE0E954FDA89}" destId="{8840716C-80BE-461B-9B4E-FF2BEB92D631}" srcOrd="3" destOrd="0" presId="urn:microsoft.com/office/officeart/2005/8/layout/radial4"/>
    <dgm:cxn modelId="{9E573985-6C45-44D3-A1AC-B3325E57BBE2}" type="presParOf" srcId="{6C3044B0-7D06-4E21-B17B-EE0E954FDA89}" destId="{56F6C948-A8B2-4295-BE0F-C6D0BC5027AC}" srcOrd="4" destOrd="0" presId="urn:microsoft.com/office/officeart/2005/8/layout/radial4"/>
    <dgm:cxn modelId="{159D1B07-10EB-471F-8FA1-3F942EA7D607}" type="presParOf" srcId="{6C3044B0-7D06-4E21-B17B-EE0E954FDA89}" destId="{F773E436-D498-47FB-9AF3-BDA95B566183}" srcOrd="5" destOrd="0" presId="urn:microsoft.com/office/officeart/2005/8/layout/radial4"/>
    <dgm:cxn modelId="{8062C049-91B7-4A6D-B9A1-0691CC2253E7}" type="presParOf" srcId="{6C3044B0-7D06-4E21-B17B-EE0E954FDA89}" destId="{504EFE43-3DCA-4CF8-968C-D0AC2475696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F7CE7-DC2E-40CF-A6D5-DF46D3D6E386}">
      <dsp:nvSpPr>
        <dsp:cNvPr id="0" name=""/>
        <dsp:cNvSpPr/>
      </dsp:nvSpPr>
      <dsp:spPr>
        <a:xfrm>
          <a:off x="1150323" y="2125853"/>
          <a:ext cx="1288076" cy="12269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STD /11 PATHOGENS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1338957" y="2305536"/>
        <a:ext cx="910808" cy="867585"/>
      </dsp:txXfrm>
    </dsp:sp>
    <dsp:sp modelId="{8F59D739-8E95-45DD-9C1C-9EF1C18C5147}">
      <dsp:nvSpPr>
        <dsp:cNvPr id="0" name=""/>
        <dsp:cNvSpPr/>
      </dsp:nvSpPr>
      <dsp:spPr>
        <a:xfrm rot="13220118">
          <a:off x="475832" y="1839674"/>
          <a:ext cx="923839" cy="315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2C694-6DED-4F68-A555-780BC73ED336}">
      <dsp:nvSpPr>
        <dsp:cNvPr id="0" name=""/>
        <dsp:cNvSpPr/>
      </dsp:nvSpPr>
      <dsp:spPr>
        <a:xfrm>
          <a:off x="-40624" y="1277939"/>
          <a:ext cx="1218059" cy="8408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Flow –Through Hybridization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-15998" y="1302565"/>
        <a:ext cx="1168807" cy="791557"/>
      </dsp:txXfrm>
    </dsp:sp>
    <dsp:sp modelId="{8840716C-80BE-461B-9B4E-FF2BEB92D631}">
      <dsp:nvSpPr>
        <dsp:cNvPr id="0" name=""/>
        <dsp:cNvSpPr/>
      </dsp:nvSpPr>
      <dsp:spPr>
        <a:xfrm rot="16200000">
          <a:off x="1290819" y="1406046"/>
          <a:ext cx="1007083" cy="315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6C948-A8B2-4295-BE0F-C6D0BC5027AC}">
      <dsp:nvSpPr>
        <dsp:cNvPr id="0" name=""/>
        <dsp:cNvSpPr/>
      </dsp:nvSpPr>
      <dsp:spPr>
        <a:xfrm>
          <a:off x="1268855" y="639752"/>
          <a:ext cx="1051012" cy="84080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DNA Extraction</a:t>
          </a:r>
          <a:endParaRPr lang="en-US" sz="1700" b="1" kern="1200" dirty="0"/>
        </a:p>
      </dsp:txBody>
      <dsp:txXfrm>
        <a:off x="1293481" y="664378"/>
        <a:ext cx="1001760" cy="791557"/>
      </dsp:txXfrm>
    </dsp:sp>
    <dsp:sp modelId="{F773E436-D498-47FB-9AF3-BDA95B566183}">
      <dsp:nvSpPr>
        <dsp:cNvPr id="0" name=""/>
        <dsp:cNvSpPr/>
      </dsp:nvSpPr>
      <dsp:spPr>
        <a:xfrm rot="19179890">
          <a:off x="2206291" y="1839677"/>
          <a:ext cx="923836" cy="315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EFE43-3DCA-4CF8-968C-D0AC24756960}">
      <dsp:nvSpPr>
        <dsp:cNvPr id="0" name=""/>
        <dsp:cNvSpPr/>
      </dsp:nvSpPr>
      <dsp:spPr>
        <a:xfrm>
          <a:off x="2494811" y="1445651"/>
          <a:ext cx="1051012" cy="50539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PCR</a:t>
          </a:r>
          <a:endParaRPr lang="en-US" sz="1500" b="1" kern="1200" dirty="0"/>
        </a:p>
      </dsp:txBody>
      <dsp:txXfrm>
        <a:off x="2509613" y="1460453"/>
        <a:ext cx="1021408" cy="475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D5AB4-BD0D-4F3C-A958-9D6C2BBF1B7A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07198-9AFD-43EA-87B1-AEEA2FF06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1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7198-9AFD-43EA-87B1-AEEA2FF062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7198-9AFD-43EA-87B1-AEEA2FF062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1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7198-9AFD-43EA-87B1-AEEA2FF062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5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7198-9AFD-43EA-87B1-AEEA2FF0627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8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7198-9AFD-43EA-87B1-AEEA2FF0627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4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7198-9AFD-43EA-87B1-AEEA2FF0627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7198-9AFD-43EA-87B1-AEEA2FF0627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4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7198-9AFD-43EA-87B1-AEEA2FF0627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4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0E7A-8109-454D-A70E-2445E33BA3F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D580-7C92-40C1-8331-8159666C5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0E7A-8109-454D-A70E-2445E33BA3F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D580-7C92-40C1-8331-8159666C5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0E7A-8109-454D-A70E-2445E33BA3F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D580-7C92-40C1-8331-8159666C5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0E7A-8109-454D-A70E-2445E33BA3F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D580-7C92-40C1-8331-8159666C5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0E7A-8109-454D-A70E-2445E33BA3F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D580-7C92-40C1-8331-8159666C5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0E7A-8109-454D-A70E-2445E33BA3F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D580-7C92-40C1-8331-8159666C5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0E7A-8109-454D-A70E-2445E33BA3F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D580-7C92-40C1-8331-8159666C5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0E7A-8109-454D-A70E-2445E33BA3F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D580-7C92-40C1-8331-8159666C5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0E7A-8109-454D-A70E-2445E33BA3F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D580-7C92-40C1-8331-8159666C5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0E7A-8109-454D-A70E-2445E33BA3F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D580-7C92-40C1-8331-8159666C5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0E7A-8109-454D-A70E-2445E33BA3F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D580-7C92-40C1-8331-8159666C5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60E7A-8109-454D-A70E-2445E33BA3F5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D580-7C92-40C1-8331-8159666C5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ogo"/>
          <p:cNvPicPr/>
          <p:nvPr/>
        </p:nvPicPr>
        <p:blipFill>
          <a:blip r:embed="rId2">
            <a:lum bright="54000" contrast="-54000"/>
          </a:blip>
          <a:srcRect/>
          <a:stretch>
            <a:fillRect/>
          </a:stretch>
        </p:blipFill>
        <p:spPr bwMode="auto">
          <a:xfrm>
            <a:off x="152400" y="945861"/>
            <a:ext cx="8915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381000" y="1580424"/>
            <a:ext cx="8305801" cy="1543776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 lIns="80284" tIns="40142" rIns="80284" bIns="40142" anchor="ctr">
            <a:spAutoFit/>
          </a:bodyPr>
          <a:lstStyle/>
          <a:p>
            <a:pPr algn="ctr" defTabSz="3852532">
              <a:lnSpc>
                <a:spcPct val="150000"/>
              </a:lnSpc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IDENTIFICATION OF 12 STD PATHOGENS IN SEMEN USING </a:t>
            </a:r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852532">
              <a:lnSpc>
                <a:spcPct val="150000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POLYMERASE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CHAIN REACTION (PCR) AND </a:t>
            </a:r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852532">
              <a:lnSpc>
                <a:spcPct val="150000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FLOW-THROUGH” HYBRIDIZATION TECHNOLOGY </a:t>
            </a: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1600200" y="5715000"/>
            <a:ext cx="6248400" cy="81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284" tIns="40142" rIns="80284" bIns="40142" anchor="ctr">
            <a:spAutoFit/>
          </a:bodyPr>
          <a:lstStyle/>
          <a:p>
            <a:pPr algn="ctr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Pathological &amp; Molecular Laboratories,</a:t>
            </a:r>
            <a:endParaRPr lang="en-US" sz="2400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Karachi , Pakistan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609600"/>
            <a:ext cx="904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219199" y="3429000"/>
            <a:ext cx="67818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Rubina Ghani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Professor</a:t>
            </a:r>
          </a:p>
          <a:p>
            <a:pPr algn="ctr"/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Biochemistry,</a:t>
            </a:r>
            <a:endParaRPr lang="en-US" sz="3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59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co-infection: more than you expect</a:t>
            </a:r>
          </a:p>
        </p:txBody>
      </p:sp>
      <p:sp>
        <p:nvSpPr>
          <p:cNvPr id="4" name="Oval 3"/>
          <p:cNvSpPr/>
          <p:nvPr/>
        </p:nvSpPr>
        <p:spPr>
          <a:xfrm>
            <a:off x="4800600" y="1417639"/>
            <a:ext cx="3962400" cy="3840162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30.4% with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3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•MH: 3.4% with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3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UU/UP: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UU-MH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co-infection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(13.91%)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HPV: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HSV and CT are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HPV infections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45" y="2818616"/>
            <a:ext cx="12954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411450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1Mobley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L., Hobbs, M. M., Lau, K.,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Weinbaum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S.,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Getman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K., &amp;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Sena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C. (2012). Mycoplasma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genitaliuminfection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women attending a sexually transmitted infection clinic: diagnostic specimen type,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coinfections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predictors. Sexually transmitted diseases, 39(9), 706-709.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Wang, Q.-Y., R.-H. Li, et al. (2014). "Prevalence and antimicrobial susceptibility of&lt;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Ureaplasmaurealyticum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and&lt;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Mycoplasma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hominis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in female outpatients, 2009–2013." Journal of Microbiology, Immunology and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Infection.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3Zhu,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Changtai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Liu,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Jinming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Ling, Yang, Dong,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Chunlei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Wu,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Tingting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Yu,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Xiaoyuan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Cheng,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Xiaowei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(2012). Prevalence and antimicrobial susceptibility of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Ureaplasmaurealyticumand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Mycoplasma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hominisin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Chinese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with genital infectious diseases. Indian Journal of Dermatology, Venereology, and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Leprology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78(3), 406.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4Alberts, C. J., et al. (2013). "Association of Chlamydia trachomatis infection and herpes simplex virus type 2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serostatuswith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genital human papillomavirus infection in men: the HPV in men study." Sex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TransmDis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40(6): 508-515.</a:t>
            </a:r>
          </a:p>
        </p:txBody>
      </p:sp>
      <p:sp>
        <p:nvSpPr>
          <p:cNvPr id="7" name="Oval 6"/>
          <p:cNvSpPr/>
          <p:nvPr/>
        </p:nvSpPr>
        <p:spPr>
          <a:xfrm>
            <a:off x="2571476" y="1651026"/>
            <a:ext cx="603250" cy="576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MH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3212074" y="2465905"/>
            <a:ext cx="675422" cy="702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UU/UP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1440871" y="1648788"/>
            <a:ext cx="609600" cy="575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MG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3100098" y="3548983"/>
            <a:ext cx="692151" cy="746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HPV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576689" y="3105160"/>
            <a:ext cx="566311" cy="58226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CT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867493" y="3993470"/>
            <a:ext cx="628649" cy="67503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HSV</a:t>
            </a:r>
            <a:endParaRPr lang="en-US" sz="1000" dirty="0"/>
          </a:p>
        </p:txBody>
      </p:sp>
      <p:sp>
        <p:nvSpPr>
          <p:cNvPr id="15" name="Oval 14"/>
          <p:cNvSpPr/>
          <p:nvPr/>
        </p:nvSpPr>
        <p:spPr>
          <a:xfrm>
            <a:off x="2063171" y="4098937"/>
            <a:ext cx="669925" cy="6750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TV</a:t>
            </a:r>
            <a:endParaRPr lang="en-US" sz="1000" dirty="0"/>
          </a:p>
        </p:txBody>
      </p:sp>
      <p:sp>
        <p:nvSpPr>
          <p:cNvPr id="16" name="Oval 15"/>
          <p:cNvSpPr/>
          <p:nvPr/>
        </p:nvSpPr>
        <p:spPr>
          <a:xfrm>
            <a:off x="497622" y="2131914"/>
            <a:ext cx="609600" cy="57527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71536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STD </a:t>
            </a:r>
            <a:r>
              <a:rPr lang="en-US" sz="4000" dirty="0"/>
              <a:t>co-infection: more than you expect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849" y="2537178"/>
            <a:ext cx="1295400" cy="1219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03580" y="1369588"/>
            <a:ext cx="603250" cy="57612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MH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3744178" y="2184467"/>
            <a:ext cx="675422" cy="70225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UU/UP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1972975" y="1367350"/>
            <a:ext cx="609600" cy="57527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MG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3632202" y="3267545"/>
            <a:ext cx="692151" cy="74692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HPV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1108793" y="2823722"/>
            <a:ext cx="566311" cy="582260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CT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1399597" y="3712032"/>
            <a:ext cx="628649" cy="675037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HSV</a:t>
            </a:r>
            <a:endParaRPr lang="en-US" sz="1000" dirty="0"/>
          </a:p>
        </p:txBody>
      </p:sp>
      <p:sp>
        <p:nvSpPr>
          <p:cNvPr id="11" name="Oval 10"/>
          <p:cNvSpPr/>
          <p:nvPr/>
        </p:nvSpPr>
        <p:spPr>
          <a:xfrm>
            <a:off x="2571174" y="3776624"/>
            <a:ext cx="669925" cy="675037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TV</a:t>
            </a:r>
            <a:endParaRPr lang="en-US" sz="1000" dirty="0"/>
          </a:p>
        </p:txBody>
      </p:sp>
      <p:sp>
        <p:nvSpPr>
          <p:cNvPr id="12" name="Oval 11"/>
          <p:cNvSpPr/>
          <p:nvPr/>
        </p:nvSpPr>
        <p:spPr>
          <a:xfrm>
            <a:off x="1029726" y="1850476"/>
            <a:ext cx="609600" cy="575270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831056" y="1143000"/>
            <a:ext cx="4312944" cy="4263935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endParaRPr lang="en-US" sz="2400" dirty="0"/>
          </a:p>
          <a:p>
            <a:r>
              <a:rPr lang="en-US" sz="2200" b="1" dirty="0" smtClean="0"/>
              <a:t>TV</a:t>
            </a:r>
            <a:r>
              <a:rPr lang="en-US" sz="2200" b="1" dirty="0"/>
              <a:t>: </a:t>
            </a:r>
            <a:r>
              <a:rPr lang="en-US" sz="2200" dirty="0"/>
              <a:t>5-13% with MG</a:t>
            </a:r>
            <a:r>
              <a:rPr lang="en-US" sz="2200" baseline="30000" dirty="0"/>
              <a:t>1</a:t>
            </a:r>
          </a:p>
          <a:p>
            <a:r>
              <a:rPr lang="en-US" sz="2200" dirty="0"/>
              <a:t>•</a:t>
            </a:r>
            <a:r>
              <a:rPr lang="en-US" sz="2200" b="1" dirty="0"/>
              <a:t>HSV 1&amp;2: </a:t>
            </a:r>
            <a:r>
              <a:rPr lang="en-US" sz="2200" dirty="0"/>
              <a:t>1.4% with CT/NG</a:t>
            </a:r>
            <a:r>
              <a:rPr lang="en-US" sz="2200" baseline="30000" dirty="0"/>
              <a:t>2</a:t>
            </a:r>
          </a:p>
          <a:p>
            <a:r>
              <a:rPr lang="en-US" sz="2200" dirty="0"/>
              <a:t>•</a:t>
            </a:r>
            <a:r>
              <a:rPr lang="en-US" sz="2200" b="1" dirty="0"/>
              <a:t>CT: </a:t>
            </a:r>
            <a:r>
              <a:rPr lang="en-US" sz="2200" dirty="0"/>
              <a:t>Among MG positive samples, 25% with CT co-infection</a:t>
            </a:r>
            <a:r>
              <a:rPr lang="en-US" sz="2200" baseline="30000" dirty="0"/>
              <a:t>3</a:t>
            </a:r>
          </a:p>
          <a:p>
            <a:r>
              <a:rPr lang="en-US" sz="2200" dirty="0"/>
              <a:t>•</a:t>
            </a:r>
            <a:r>
              <a:rPr lang="en-US" sz="2200" b="1" dirty="0"/>
              <a:t>NG: </a:t>
            </a:r>
            <a:r>
              <a:rPr lang="en-US" sz="2200" dirty="0"/>
              <a:t>Among MG positive samples, 73.3% of female with NG co-infection</a:t>
            </a:r>
            <a:r>
              <a:rPr lang="en-US" sz="2200" baseline="30000" dirty="0"/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5657671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1Getman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(2014). Prevalence of M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Genitalium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 Trachomatis and N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Gonorrhoeaein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Women Enrolled in a Prospective Multi-Center US Clinical Study. 2014 National STD Prevention Conference, CDC.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2Vahidnia, A., et al. (2013). "A retrospective study into the prevalence of herpes simplex virus 1&amp;2 in female patients tested for Chlamydia trachomatis and/or Neisseria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gonorrhoeaeusing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vaginal swabs." Clinical Microbiology and Infection 19(3): E166-E168.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Mobley, V. L., Hobbs, M. M., Lau, K.,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Weinbaum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S.,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Getman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K., &amp;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Sena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C. (2012). Mycoplasma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genitaliuminfection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women attending a sexually transmitted infection clinic: diagnostic specimen type,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coinfections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predictors. Sexually transmitted diseases, 39(9), 706-709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4Gaydos, C.,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Maldeis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E.,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Hardick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Hardick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&amp; Quinn, T. C. (2009). Mycoplasma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genitaliumas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contributor to the multiple etiologies of cervicitis in women attending sexually transmitted disease clinics. Sexually transmitted diseases, 36(10), 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598</a:t>
            </a:r>
          </a:p>
        </p:txBody>
      </p:sp>
    </p:spTree>
    <p:extLst>
      <p:ext uri="{BB962C8B-B14F-4D97-AF65-F5344CB8AC3E}">
        <p14:creationId xmlns:p14="http://schemas.microsoft.com/office/powerpoint/2010/main" val="31815138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3" name="Picture 4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7315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490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EMOGRAPHIC FACTORS&#10;Certain demographic factors contribute&#10;to a higher prevalence rates. They are;&#10;1. Population explosion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53340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9" descr="• Congenital syphilis is an&#10;important cause for still birth.&#10;• Penicillin, doxycycline and&#10;eryhtromycin are drug of choice.&#10; "/>
          <p:cNvSpPr>
            <a:spLocks noChangeAspect="1" noChangeArrowheads="1"/>
          </p:cNvSpPr>
          <p:nvPr/>
        </p:nvSpPr>
        <p:spPr bwMode="auto">
          <a:xfrm>
            <a:off x="14446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FEMALE SYPHILIS&#10; "/>
          <p:cNvSpPr>
            <a:spLocks noChangeAspect="1" noChangeArrowheads="1"/>
          </p:cNvSpPr>
          <p:nvPr/>
        </p:nvSpPr>
        <p:spPr bwMode="auto">
          <a:xfrm>
            <a:off x="33813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1" descr="MALE SYPHILIS&#10; "/>
          <p:cNvSpPr>
            <a:spLocks noChangeAspect="1" noChangeArrowheads="1"/>
          </p:cNvSpPr>
          <p:nvPr/>
        </p:nvSpPr>
        <p:spPr bwMode="auto">
          <a:xfrm>
            <a:off x="53181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CHLAMYDIAL INFECTION&#10;• Individuals may not exhibit clinical&#10;manifestations.&#10;• The symptoms mimic like&#10;gonorrhoea.&#10;• It can..."/>
          <p:cNvSpPr>
            <a:spLocks noChangeAspect="1" noChangeArrowheads="1"/>
          </p:cNvSpPr>
          <p:nvPr/>
        </p:nvSpPr>
        <p:spPr bwMode="auto">
          <a:xfrm>
            <a:off x="72548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3" descr="CHLAMYDIA&#10; "/>
          <p:cNvSpPr>
            <a:spLocks noChangeAspect="1" noChangeArrowheads="1"/>
          </p:cNvSpPr>
          <p:nvPr/>
        </p:nvSpPr>
        <p:spPr bwMode="auto">
          <a:xfrm>
            <a:off x="91916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CHLAMYDIA&#10; "/>
          <p:cNvSpPr>
            <a:spLocks noChangeAspect="1" noChangeArrowheads="1"/>
          </p:cNvSpPr>
          <p:nvPr/>
        </p:nvSpPr>
        <p:spPr bwMode="auto">
          <a:xfrm>
            <a:off x="111283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5" descr="• The drug of choice include&#10;doxycycline, azithromycin /&#10;amoxycillin, ofloxacin, erythromycin&#10;or tetracycline.&#10; "/>
          <p:cNvSpPr>
            <a:spLocks noChangeAspect="1" noChangeArrowheads="1"/>
          </p:cNvSpPr>
          <p:nvPr/>
        </p:nvSpPr>
        <p:spPr bwMode="auto">
          <a:xfrm>
            <a:off x="130651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TRICHOMONIASIS&#10;• The parasitic infection leads to&#10;vaginitis &amp; vaginal discharge in&#10;women.&#10;• Usually there are no symptoms...."/>
          <p:cNvSpPr>
            <a:spLocks noChangeAspect="1" noChangeArrowheads="1"/>
          </p:cNvSpPr>
          <p:nvPr/>
        </p:nvSpPr>
        <p:spPr bwMode="auto">
          <a:xfrm>
            <a:off x="150018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7" descr="CHANCRIOD&#10;• After infection a small papule&#10;develops at the site of inoculation&#10;within 2-3 days.&#10;• The lesion then erodes i..."/>
          <p:cNvSpPr>
            <a:spLocks noChangeAspect="1" noChangeArrowheads="1"/>
          </p:cNvSpPr>
          <p:nvPr/>
        </p:nvSpPr>
        <p:spPr bwMode="auto">
          <a:xfrm>
            <a:off x="169386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8" descr="CHANCROID&#10; "/>
          <p:cNvSpPr>
            <a:spLocks noChangeAspect="1" noChangeArrowheads="1"/>
          </p:cNvSpPr>
          <p:nvPr/>
        </p:nvSpPr>
        <p:spPr bwMode="auto">
          <a:xfrm>
            <a:off x="188753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9" descr="• The antibiotics used are&#10;ciprofloxacin, erythromycin,&#10;ciftriaxone and azithromycin.&#10; "/>
          <p:cNvSpPr>
            <a:spLocks noChangeAspect="1" noChangeArrowheads="1"/>
          </p:cNvSpPr>
          <p:nvPr/>
        </p:nvSpPr>
        <p:spPr bwMode="auto">
          <a:xfrm>
            <a:off x="208121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0" descr="LGV&#10;• It commonly presents with swelling&#10;of lymph nodes in the groin.&#10;• Initially there is a small painless&#10;ulcer of the g..."/>
          <p:cNvSpPr>
            <a:spLocks noChangeAspect="1" noChangeArrowheads="1"/>
          </p:cNvSpPr>
          <p:nvPr/>
        </p:nvSpPr>
        <p:spPr bwMode="auto">
          <a:xfrm>
            <a:off x="227488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1" descr="GRANULOMA&#10; "/>
          <p:cNvSpPr>
            <a:spLocks noChangeAspect="1" noChangeArrowheads="1"/>
          </p:cNvSpPr>
          <p:nvPr/>
        </p:nvSpPr>
        <p:spPr bwMode="auto">
          <a:xfrm>
            <a:off x="246856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2" descr="• If left untreated the disease may cause&#10;extensive lymphatic damage resulting in&#10;elephantiasis of the genitalia.&#10;• The an..."/>
          <p:cNvSpPr>
            <a:spLocks noChangeAspect="1" noChangeArrowheads="1"/>
          </p:cNvSpPr>
          <p:nvPr/>
        </p:nvSpPr>
        <p:spPr bwMode="auto">
          <a:xfrm>
            <a:off x="266223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3" descr="DONOVANOSIS&#10;• Symptoms are similar togranuloma&#10;venereum.&#10;• The first manifestation appears after a&#10;3-40 days incubation pe..."/>
          <p:cNvSpPr>
            <a:spLocks noChangeAspect="1" noChangeArrowheads="1"/>
          </p:cNvSpPr>
          <p:nvPr/>
        </p:nvSpPr>
        <p:spPr bwMode="auto">
          <a:xfrm>
            <a:off x="285591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4" descr="GRANULOMA&#10; "/>
          <p:cNvSpPr>
            <a:spLocks noChangeAspect="1" noChangeArrowheads="1"/>
          </p:cNvSpPr>
          <p:nvPr/>
        </p:nvSpPr>
        <p:spPr bwMode="auto">
          <a:xfrm>
            <a:off x="304958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5" descr="• The drug used are azithromycin&#10;&amp; doxy or alternatively&#10;erythromycin, tetracycline,&#10;trimethoprim-sulfamthoxazole.&#10; "/>
          <p:cNvSpPr>
            <a:spLocks noChangeAspect="1" noChangeArrowheads="1"/>
          </p:cNvSpPr>
          <p:nvPr/>
        </p:nvSpPr>
        <p:spPr bwMode="auto">
          <a:xfrm>
            <a:off x="324326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6" descr="GENITAL HERPES&#10;• HSV type 2 is the primary cause of&#10;genital herpes.&#10;• It can be recognized by presence of&#10;typical papular ..."/>
          <p:cNvSpPr>
            <a:spLocks noChangeAspect="1" noChangeArrowheads="1"/>
          </p:cNvSpPr>
          <p:nvPr/>
        </p:nvSpPr>
        <p:spPr bwMode="auto">
          <a:xfrm>
            <a:off x="343693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7" descr="HERPES SIMPLEX&#10; "/>
          <p:cNvSpPr>
            <a:spLocks noChangeAspect="1" noChangeArrowheads="1"/>
          </p:cNvSpPr>
          <p:nvPr/>
        </p:nvSpPr>
        <p:spPr bwMode="auto">
          <a:xfrm>
            <a:off x="363061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28" descr="HERPES (LIPS)&#10; "/>
          <p:cNvSpPr>
            <a:spLocks noChangeAspect="1" noChangeArrowheads="1"/>
          </p:cNvSpPr>
          <p:nvPr/>
        </p:nvSpPr>
        <p:spPr bwMode="auto">
          <a:xfrm>
            <a:off x="382428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9" descr="• Anti virals such as acyclovir&#10;valaciclovir and famiclovir are&#10;effective.&#10; "/>
          <p:cNvSpPr>
            <a:spLocks noChangeAspect="1" noChangeArrowheads="1"/>
          </p:cNvSpPr>
          <p:nvPr/>
        </p:nvSpPr>
        <p:spPr bwMode="auto">
          <a:xfrm>
            <a:off x="401796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30" descr="HPV&#10;• Causes genital warts, which vary from&#10;the common soft, flesh coloured&#10;protuberances which may become&#10;exuberant (caul..."/>
          <p:cNvSpPr>
            <a:spLocks noChangeAspect="1" noChangeArrowheads="1"/>
          </p:cNvSpPr>
          <p:nvPr/>
        </p:nvSpPr>
        <p:spPr bwMode="auto">
          <a:xfrm>
            <a:off x="421163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31" descr="HPV&#10; "/>
          <p:cNvSpPr>
            <a:spLocks noChangeAspect="1" noChangeArrowheads="1"/>
          </p:cNvSpPr>
          <p:nvPr/>
        </p:nvSpPr>
        <p:spPr bwMode="auto">
          <a:xfrm>
            <a:off x="440531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32" descr="HPV&#10; "/>
          <p:cNvSpPr>
            <a:spLocks noChangeAspect="1" noChangeArrowheads="1"/>
          </p:cNvSpPr>
          <p:nvPr/>
        </p:nvSpPr>
        <p:spPr bwMode="auto">
          <a:xfrm>
            <a:off x="459898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33" descr="• Prevention is the drug of choice.&#10;(sexually active individuals)&#10; "/>
          <p:cNvSpPr>
            <a:spLocks noChangeAspect="1" noChangeArrowheads="1"/>
          </p:cNvSpPr>
          <p:nvPr/>
        </p:nvSpPr>
        <p:spPr bwMode="auto">
          <a:xfrm>
            <a:off x="479266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" name="AutoShape 34" descr="STD CONTROL PROGRAMME&#10;• National STD Control Programme in&#10;India was started in 1946. With the&#10;arrival spread of HIV infect..."/>
          <p:cNvSpPr>
            <a:spLocks noChangeAspect="1" noChangeArrowheads="1"/>
          </p:cNvSpPr>
          <p:nvPr/>
        </p:nvSpPr>
        <p:spPr bwMode="auto">
          <a:xfrm>
            <a:off x="498633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35" descr="OBJECTIVES OF STD CONTROL&#10;PROGRAMME (INDIA)&#10;1.Reduce STD cases and thereby&#10;control HIV transmission by&#10;minimizing the risk..."/>
          <p:cNvSpPr>
            <a:spLocks noChangeAspect="1" noChangeArrowheads="1"/>
          </p:cNvSpPr>
          <p:nvPr/>
        </p:nvSpPr>
        <p:spPr bwMode="auto">
          <a:xfrm>
            <a:off x="518001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36" descr="STRATEGIES&#10;• The broad strategies for&#10;controlling STD, as outlined in&#10;the strategic plan for the&#10;prevention and control of..."/>
          <p:cNvSpPr>
            <a:spLocks noChangeAspect="1" noChangeArrowheads="1"/>
          </p:cNvSpPr>
          <p:nvPr/>
        </p:nvSpPr>
        <p:spPr bwMode="auto">
          <a:xfrm>
            <a:off x="537368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37" descr="• Adequate and effective programme&#10;management&#10;• Prevention of the transmission of&#10;STD/HIV infection through IEC and&#10;promot..."/>
          <p:cNvSpPr>
            <a:spLocks noChangeAspect="1" noChangeArrowheads="1"/>
          </p:cNvSpPr>
          <p:nvPr/>
        </p:nvSpPr>
        <p:spPr bwMode="auto">
          <a:xfrm>
            <a:off x="556736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38" descr="• Adequate and comprehensive case&#10;management including diagnosis,&#10;treatment, individual counseling,&#10;partner notification a..."/>
          <p:cNvSpPr>
            <a:spLocks noChangeAspect="1" noChangeArrowheads="1"/>
          </p:cNvSpPr>
          <p:nvPr/>
        </p:nvSpPr>
        <p:spPr bwMode="auto">
          <a:xfrm>
            <a:off x="576103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39" descr="• Early diagnosis and treatment of&#10;mostly asymptomatic infections&#10;through case finding and screening.&#10; "/>
          <p:cNvSpPr>
            <a:spLocks noChangeAspect="1" noChangeArrowheads="1"/>
          </p:cNvSpPr>
          <p:nvPr/>
        </p:nvSpPr>
        <p:spPr bwMode="auto">
          <a:xfrm>
            <a:off x="595471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40" descr="ACTIONS&#10;• Training of health care workers in&#10;both public and private sectors in&#10;comprehensive STD case&#10;management.&#10;• Devel..."/>
          <p:cNvSpPr>
            <a:spLocks noChangeAspect="1" noChangeArrowheads="1"/>
          </p:cNvSpPr>
          <p:nvPr/>
        </p:nvSpPr>
        <p:spPr bwMode="auto">
          <a:xfrm>
            <a:off x="614838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41" descr="• Conduct of Microbiological,&#10;Socio-behavioural and Operation&#10;research.&#10;• Surveillance to assess the&#10;epidemiological situa..."/>
          <p:cNvSpPr>
            <a:spLocks noChangeAspect="1" noChangeArrowheads="1"/>
          </p:cNvSpPr>
          <p:nvPr/>
        </p:nvSpPr>
        <p:spPr bwMode="auto">
          <a:xfrm>
            <a:off x="634206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42" descr="• One of the major actions taken&#10;along the lines suggested in the&#10;strategies was strengthening the&#10;existing facilities and..."/>
          <p:cNvSpPr>
            <a:spLocks noChangeAspect="1" noChangeArrowheads="1"/>
          </p:cNvSpPr>
          <p:nvPr/>
        </p:nvSpPr>
        <p:spPr bwMode="auto">
          <a:xfrm>
            <a:off x="653573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43" descr="• This year following drugs are supplied to&#10;the STD clinics other than the usual.&#10;• Erythromycin 500 mg Tabs.&#10;• Doxycyclin..."/>
          <p:cNvSpPr>
            <a:spLocks noChangeAspect="1" noChangeArrowheads="1"/>
          </p:cNvSpPr>
          <p:nvPr/>
        </p:nvSpPr>
        <p:spPr bwMode="auto">
          <a:xfrm>
            <a:off x="672941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44" descr="AIDS&#10;REFER AIDS CONTROL&#10;PROGRAMME IN INDIA&#10; "/>
          <p:cNvSpPr>
            <a:spLocks noChangeAspect="1" noChangeArrowheads="1"/>
          </p:cNvSpPr>
          <p:nvPr/>
        </p:nvSpPr>
        <p:spPr bwMode="auto">
          <a:xfrm>
            <a:off x="692308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45" descr="CONTROL OF STDs&#10;INVOLVES FOUR STEPS:&#10;1. Initial planning.&#10;2. Intervention strategies.&#10;3. Support components.&#10;4. Monitoring..."/>
          <p:cNvSpPr>
            <a:spLocks noChangeAspect="1" noChangeArrowheads="1"/>
          </p:cNvSpPr>
          <p:nvPr/>
        </p:nvSpPr>
        <p:spPr bwMode="auto">
          <a:xfrm>
            <a:off x="711676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46" descr="INITIAL PLANNING&#10;COMPRISES OF THE FOLLOWING STEPS:&#10;1. Problem definition.&#10;2. Establishing priorities.&#10;3. Setting objective..."/>
          <p:cNvSpPr>
            <a:spLocks noChangeAspect="1" noChangeArrowheads="1"/>
          </p:cNvSpPr>
          <p:nvPr/>
        </p:nvSpPr>
        <p:spPr bwMode="auto">
          <a:xfrm>
            <a:off x="731043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47" descr="INTERVENTION STRATEGIES&#10;INCLUDES:&#10;1. Case detection (Screening, contract&#10;tracing, cluster testing).&#10;2. Case holding and tr..."/>
          <p:cNvSpPr>
            <a:spLocks noChangeAspect="1" noChangeArrowheads="1"/>
          </p:cNvSpPr>
          <p:nvPr/>
        </p:nvSpPr>
        <p:spPr bwMode="auto">
          <a:xfrm>
            <a:off x="750411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48" descr="4. Personal prophylaxis.&#10;5. Health education&#10; "/>
          <p:cNvSpPr>
            <a:spLocks noChangeAspect="1" noChangeArrowheads="1"/>
          </p:cNvSpPr>
          <p:nvPr/>
        </p:nvSpPr>
        <p:spPr bwMode="auto">
          <a:xfrm>
            <a:off x="769778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49" descr="SUPPORT COMPONENTS&#10;INCLUDE:&#10;1. Establishing of STD clinics.&#10;2. Laboratory services.&#10;3. Primary Health Care.&#10;4. Information..."/>
          <p:cNvSpPr>
            <a:spLocks noChangeAspect="1" noChangeArrowheads="1"/>
          </p:cNvSpPr>
          <p:nvPr/>
        </p:nvSpPr>
        <p:spPr bwMode="auto">
          <a:xfrm>
            <a:off x="789146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50" descr="SOCIAL WELFARE MEASURES&#10;1.Rehabilitation of Commercial Sex&#10;Workers.&#10;2. Provision of recreation facilities.&#10;3. Marriage cou..."/>
          <p:cNvSpPr>
            <a:spLocks noChangeAspect="1" noChangeArrowheads="1"/>
          </p:cNvSpPr>
          <p:nvPr/>
        </p:nvSpPr>
        <p:spPr bwMode="auto">
          <a:xfrm>
            <a:off x="808513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51" descr="MONITORING &amp; EVALUATION&#10;THIS CRITICAL ASPECT INCLUDES:&#10;1. Monitoring of disease trends.&#10;2. Evaluation of programme activit..."/>
          <p:cNvSpPr>
            <a:spLocks noChangeAspect="1" noChangeArrowheads="1"/>
          </p:cNvSpPr>
          <p:nvPr/>
        </p:nvSpPr>
        <p:spPr bwMode="auto">
          <a:xfrm>
            <a:off x="827881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52" descr="SEXUALLY TRANSMITTED&#10;DISEASES&#10;DR. MAHESWARI JAIKUMAR&#10;HIV VIRUS&#10; "/>
          <p:cNvSpPr>
            <a:spLocks noChangeAspect="1" noChangeArrowheads="1"/>
          </p:cNvSpPr>
          <p:nvPr/>
        </p:nvSpPr>
        <p:spPr bwMode="auto">
          <a:xfrm>
            <a:off x="8472488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53" descr="SEXUALLY TRANSMITTED DISEASES"/>
          <p:cNvSpPr>
            <a:spLocks noChangeAspect="1" noChangeArrowheads="1"/>
          </p:cNvSpPr>
          <p:nvPr/>
        </p:nvSpPr>
        <p:spPr bwMode="auto">
          <a:xfrm>
            <a:off x="8666163" y="-700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54"/>
          <p:cNvSpPr>
            <a:spLocks noChangeAspect="1" noChangeArrowheads="1"/>
          </p:cNvSpPr>
          <p:nvPr/>
        </p:nvSpPr>
        <p:spPr bwMode="auto">
          <a:xfrm>
            <a:off x="14446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27" name="HTMLText1" r:id="rId2" imgW="914400" imgH="228600"/>
        </mc:Choice>
        <mc:Fallback>
          <p:control name="HTMLText1" r:id="rId2" imgW="91440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28" name="HTMLText2" r:id="rId3" imgW="914400" imgH="228600"/>
        </mc:Choice>
        <mc:Fallback>
          <p:control name="HTMLText2" r:id="rId3" imgW="914400" imgH="228600">
            <p:pic>
              <p:nvPicPr>
                <p:cNvPr id="0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245663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SOCIAL FACTORS&#10;1. Prostitution (good time girl).&#10;2. Broken homes.&#10;3. Sexual disharmony.&#10;4. Easy money.&#10;5. Emotional immat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66865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728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8"/>
          <p:cNvSpPr txBox="1">
            <a:spLocks noChangeArrowheads="1"/>
          </p:cNvSpPr>
          <p:nvPr/>
        </p:nvSpPr>
        <p:spPr bwMode="auto">
          <a:xfrm>
            <a:off x="1524000" y="2669335"/>
            <a:ext cx="6019800" cy="912065"/>
          </a:xfrm>
          <a:prstGeom prst="rect">
            <a:avLst/>
          </a:prstGeom>
          <a:solidFill>
            <a:srgbClr val="66006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defRPr/>
            </a:pPr>
            <a:r>
              <a:rPr lang="en-US" altLang="zh-CN" sz="5400" b="1" dirty="0" smtClean="0"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altLang="zh-C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229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2532">
              <a:lnSpc>
                <a:spcPct val="15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Identify the cause of infertility in Male. </a:t>
            </a:r>
          </a:p>
          <a:p>
            <a:pPr marL="457200" indent="-457200" algn="just" defTabSz="385253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access in health care facilities for diagnosis and common pathogens of STDs, </a:t>
            </a:r>
          </a:p>
          <a:p>
            <a:pPr marL="457200" indent="-457200" algn="just" defTabSz="385253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Those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causing infertility and see the cause of Chlamydia trachomatis, Neisseria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gonorrhoeae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human papillomavirus(HPV) and Mycoplasma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hominis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transferred in female. </a:t>
            </a:r>
          </a:p>
          <a:p>
            <a:pPr marL="457200" indent="-457200" algn="just" defTabSz="385253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Genital wart is a highly contagious sexually transmitted disease caused by some sub-types of human papillomavirus (HPV). </a:t>
            </a:r>
          </a:p>
          <a:p>
            <a:pPr algn="just" defTabSz="3852532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8"/>
          <p:cNvSpPr txBox="1">
            <a:spLocks noChangeArrowheads="1"/>
          </p:cNvSpPr>
          <p:nvPr/>
        </p:nvSpPr>
        <p:spPr bwMode="auto">
          <a:xfrm>
            <a:off x="914400" y="2272202"/>
            <a:ext cx="7315200" cy="1004398"/>
          </a:xfrm>
          <a:prstGeom prst="rect">
            <a:avLst/>
          </a:prstGeom>
          <a:solidFill>
            <a:srgbClr val="66006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lvl="0" algn="ctr" defTabSz="3852532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Causes of 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Infertility</a:t>
            </a:r>
            <a:r>
              <a:rPr lang="en-US" altLang="zh-CN" sz="60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altLang="zh-CN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77077"/>
            <a:ext cx="8686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 affects approximately 7% of all men.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Male infertility is commonly due to deficiencies in the semen, and semen quality is used as a surrogate measure of male fertility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 third of fertility problems occur solely in women.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third in men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457200"/>
            <a:ext cx="4440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Male Infertility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4666833"/>
            <a:ext cx="6596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remaining third are mutual.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Sperm Abnormalities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388" y="6319514"/>
            <a:ext cx="853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http://www.nature.com/nrurol/journal/v11/n12/carousel/nrurol.2014.285-f1.jpg</a:t>
            </a:r>
          </a:p>
        </p:txBody>
      </p:sp>
      <p:pic>
        <p:nvPicPr>
          <p:cNvPr id="4098" name="Picture 2" descr="Major sexually transmitted disease pathogens detected in sem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8" y="1546766"/>
            <a:ext cx="8534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4981574"/>
            <a:ext cx="8839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sexually transmitted disease pathogens detected in semen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Sexually transmitted diseases (STD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52596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Sexually transmitted diseases (STDs) are caused by several pathogens, including bacteria, viruses and protozoa, and can induce male infertility through multiple pathophysiological mechanisms.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Sexually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transmitted infections (STI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Illnesses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that have a significant probability of transmission between humans by means of sexual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behavior</a:t>
            </a:r>
          </a:p>
          <a:p>
            <a:pPr lvl="3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vaginal intercourse</a:t>
            </a:r>
          </a:p>
          <a:p>
            <a:pPr lvl="3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anal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sex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sex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418498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Risk factors for male infertility include:</a:t>
            </a:r>
          </a:p>
          <a:p>
            <a:pPr marL="800100" lvl="1" indent="-342900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Aging, which can reduce sperm counts and motility and decrease the genetic quality of sperm</a:t>
            </a:r>
          </a:p>
          <a:p>
            <a:pPr marL="800100" lvl="1" indent="-342900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Sexually transmitted diseases, which can cause scarring in the male reproductive system or impair sperm function</a:t>
            </a:r>
          </a:p>
          <a:p>
            <a:pPr marL="800100" lvl="1" indent="-342900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Lifestyle factors such as smoking and substance abuse</a:t>
            </a:r>
          </a:p>
          <a:p>
            <a:pPr marL="800100" lvl="1" indent="-342900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Long-term or intensive exposure to certain types of chemicals, toxins, or medications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61625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damage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Common inherited variants in genes that encode enzymes employed in DNA mismatch repair are associated with increased risk of sperm DNA damage and male infertility</a:t>
            </a:r>
          </a:p>
          <a:p>
            <a:pPr lvl="1" algn="just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Others  Causes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Environmental toxins such as chemicals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Radiation		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Drugs	/ Street drug use 		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Stress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Cigarette smoking  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Frequent sex/ Lifestyle habits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Heavy metal exposure/ Poor diet	        	  	  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Overuse of alcohol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8"/>
          <p:cNvSpPr txBox="1">
            <a:spLocks noChangeArrowheads="1"/>
          </p:cNvSpPr>
          <p:nvPr/>
        </p:nvSpPr>
        <p:spPr bwMode="auto">
          <a:xfrm>
            <a:off x="685800" y="2514600"/>
            <a:ext cx="7620000" cy="912065"/>
          </a:xfrm>
          <a:prstGeom prst="rect">
            <a:avLst/>
          </a:prstGeom>
          <a:solidFill>
            <a:srgbClr val="66006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defRPr/>
            </a:pPr>
            <a:r>
              <a:rPr lang="en-US" altLang="zh-CN" sz="5400" b="1" dirty="0">
                <a:latin typeface="Times New Roman" pitchFamily="18" charset="0"/>
                <a:cs typeface="Times New Roman" pitchFamily="18" charset="0"/>
              </a:rPr>
              <a:t>Materials and Methods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57200"/>
            <a:ext cx="8686800" cy="6096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0284" tIns="40142" rIns="80284" bIns="40142" anchor="ctr"/>
          <a:lstStyle/>
          <a:p>
            <a:pPr algn="ctr" defTabSz="3852532">
              <a:defRPr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75671510"/>
              </p:ext>
            </p:extLst>
          </p:nvPr>
        </p:nvGraphicFramePr>
        <p:xfrm>
          <a:off x="5334000" y="2590800"/>
          <a:ext cx="3505199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 rot="1970358">
            <a:off x="7016550" y="1624840"/>
            <a:ext cx="1905000" cy="8197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Screening Strategy II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19610853">
            <a:off x="5300178" y="1985741"/>
            <a:ext cx="940250" cy="450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PCR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 rot="19020760">
            <a:off x="331475" y="1294122"/>
            <a:ext cx="1977609" cy="8197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Screening Strategy 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971800" y="762000"/>
            <a:ext cx="1600200" cy="8197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Semen Analysis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276600" y="3312689"/>
            <a:ext cx="1447799" cy="5735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Abnormal  Count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57200" y="3124200"/>
            <a:ext cx="1981200" cy="51195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 Count /Infection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743200" y="2156533"/>
            <a:ext cx="1838860" cy="3888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Basic Analysis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33400" y="4484979"/>
            <a:ext cx="1828800" cy="6966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 defTabSz="3852532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Sensitivity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3581400" y="1600200"/>
            <a:ext cx="304800" cy="533400"/>
          </a:xfrm>
          <a:prstGeom prst="downArrow">
            <a:avLst/>
          </a:prstGeom>
          <a:solidFill>
            <a:srgbClr val="660033">
              <a:alpha val="72157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84" tIns="40142" rIns="80284" bIns="40142"/>
          <a:lstStyle/>
          <a:p>
            <a:pPr defTabSz="3852532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rot="10800000" flipV="1">
            <a:off x="1752601" y="2438398"/>
            <a:ext cx="973367" cy="1"/>
          </a:xfrm>
          <a:prstGeom prst="line">
            <a:avLst/>
          </a:prstGeom>
          <a:ln w="101600">
            <a:solidFill>
              <a:srgbClr val="660066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 bwMode="auto">
          <a:xfrm>
            <a:off x="1676400" y="2514600"/>
            <a:ext cx="228600" cy="609600"/>
          </a:xfrm>
          <a:prstGeom prst="downArrow">
            <a:avLst/>
          </a:prstGeom>
          <a:solidFill>
            <a:srgbClr val="660033">
              <a:alpha val="72157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84" tIns="40142" rIns="80284" bIns="40142"/>
          <a:lstStyle/>
          <a:p>
            <a:pPr defTabSz="3852532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1219200" y="3657601"/>
            <a:ext cx="228600" cy="762000"/>
          </a:xfrm>
          <a:prstGeom prst="downArrow">
            <a:avLst/>
          </a:prstGeom>
          <a:solidFill>
            <a:srgbClr val="660033">
              <a:alpha val="72157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84" tIns="40142" rIns="80284" bIns="40142"/>
          <a:lstStyle/>
          <a:p>
            <a:pPr defTabSz="3852532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3810000" y="2590800"/>
            <a:ext cx="228600" cy="609600"/>
          </a:xfrm>
          <a:prstGeom prst="downArrow">
            <a:avLst/>
          </a:prstGeom>
          <a:solidFill>
            <a:srgbClr val="660033">
              <a:alpha val="72157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84" tIns="40142" rIns="80284" bIns="40142"/>
          <a:lstStyle/>
          <a:p>
            <a:pPr defTabSz="3852532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3886200" y="3886200"/>
            <a:ext cx="228600" cy="609600"/>
          </a:xfrm>
          <a:prstGeom prst="downArrow">
            <a:avLst/>
          </a:prstGeom>
          <a:solidFill>
            <a:srgbClr val="660033">
              <a:alpha val="72157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84" tIns="40142" rIns="80284" bIns="40142"/>
          <a:lstStyle/>
          <a:p>
            <a:pPr defTabSz="3852532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572976" y="5768711"/>
            <a:ext cx="922824" cy="3272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PCR 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502700" y="4549511"/>
            <a:ext cx="1221700" cy="3272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Infertility</a:t>
            </a:r>
          </a:p>
        </p:txBody>
      </p:sp>
      <p:sp>
        <p:nvSpPr>
          <p:cNvPr id="25" name="Down Arrow 24"/>
          <p:cNvSpPr/>
          <p:nvPr/>
        </p:nvSpPr>
        <p:spPr bwMode="auto">
          <a:xfrm>
            <a:off x="3886200" y="4953000"/>
            <a:ext cx="304800" cy="838200"/>
          </a:xfrm>
          <a:prstGeom prst="downArrow">
            <a:avLst/>
          </a:prstGeom>
          <a:solidFill>
            <a:srgbClr val="660033">
              <a:alpha val="72157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284" tIns="40142" rIns="80284" bIns="40142"/>
          <a:lstStyle/>
          <a:p>
            <a:pPr defTabSz="3852532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457200" y="838200"/>
            <a:ext cx="3886200" cy="5119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altLang="zh-TW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PCR-preparation</a:t>
            </a:r>
            <a:endParaRPr lang="en-US" altLang="zh-TW" sz="28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130"/>
          <p:cNvGraphicFramePr>
            <a:graphicFrameLocks noGrp="1"/>
          </p:cNvGraphicFramePr>
          <p:nvPr/>
        </p:nvGraphicFramePr>
        <p:xfrm>
          <a:off x="304800" y="1828800"/>
          <a:ext cx="4267200" cy="2667001"/>
        </p:xfrm>
        <a:graphic>
          <a:graphicData uri="http://schemas.openxmlformats.org/drawingml/2006/table">
            <a:tbl>
              <a:tblPr/>
              <a:tblGrid>
                <a:gridCol w="2446019"/>
                <a:gridCol w="1821181"/>
              </a:tblGrid>
              <a:tr h="38922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Component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Volume (</a:t>
                      </a:r>
                      <a:r>
                        <a:rPr kumimoji="1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μl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8922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PCR premix</a:t>
                      </a:r>
                      <a:endParaRPr kumimoji="1" lang="pt-BR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18.6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72088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DNA TaqPolymerase (5U/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μ</a:t>
                      </a:r>
                      <a:r>
                        <a:rPr kumimoji="1" lang="pt-BR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l)</a:t>
                      </a: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0.4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8922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25 x Primer Mix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01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8922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DNA template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upto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5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8922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Total</a:t>
                      </a:r>
                      <a:endParaRPr kumimoji="1" lang="pt-BR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25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36"/>
          <p:cNvGraphicFramePr>
            <a:graphicFrameLocks/>
          </p:cNvGraphicFramePr>
          <p:nvPr/>
        </p:nvGraphicFramePr>
        <p:xfrm>
          <a:off x="5257800" y="1981198"/>
          <a:ext cx="3657600" cy="2209802"/>
        </p:xfrm>
        <a:graphic>
          <a:graphicData uri="http://schemas.openxmlformats.org/drawingml/2006/table">
            <a:tbl>
              <a:tblPr/>
              <a:tblGrid>
                <a:gridCol w="1176925"/>
                <a:gridCol w="1182814"/>
                <a:gridCol w="1297861"/>
              </a:tblGrid>
              <a:tr h="35433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95 °C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 min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6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95 °C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30 sec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61 °C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30 sec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43 cycles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3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72 °C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60 sec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3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72 °C</a:t>
                      </a: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 min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3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 °C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for ever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65" marR="72065" marT="43668" marB="436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137"/>
          <p:cNvSpPr txBox="1">
            <a:spLocks noChangeArrowheads="1"/>
          </p:cNvSpPr>
          <p:nvPr/>
        </p:nvSpPr>
        <p:spPr bwMode="auto">
          <a:xfrm>
            <a:off x="5791200" y="783445"/>
            <a:ext cx="2667000" cy="5119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altLang="zh-TW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Thermo cycle</a:t>
            </a:r>
            <a:endParaRPr lang="en-US" altLang="zh-TW" sz="28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4952999" cy="165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2514600" cy="235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381000"/>
            <a:ext cx="8763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uniqueness of "Flow-through" hybridization is by directing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amplicons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toward the DNA probes to form duplexes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"Flow-through" hybridization is changing from traditional passive to active channeling process allowing the recombination reactions to complete in seconds.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DNA hybridization assays are known to have excellent signal-to-noise ratio.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enables unambiguous detection of multiple pathogens/disease genotypes in one single reaction.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5"/>
          <p:cNvSpPr txBox="1">
            <a:spLocks noChangeArrowheads="1"/>
          </p:cNvSpPr>
          <p:nvPr/>
        </p:nvSpPr>
        <p:spPr bwMode="auto">
          <a:xfrm>
            <a:off x="2209800" y="0"/>
            <a:ext cx="4572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85365" tIns="192682" rIns="385365" bIns="192682" anchor="ctr"/>
          <a:lstStyle/>
          <a:p>
            <a:pPr algn="ctr" defTabSz="3852532">
              <a:defRPr/>
            </a:pPr>
            <a:r>
              <a:rPr lang="en-US" altLang="zh-TW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Working Protocol for </a:t>
            </a:r>
            <a:r>
              <a:rPr lang="en-US" altLang="zh-TW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DiagCor</a:t>
            </a:r>
            <a:r>
              <a:rPr lang="en-US" altLang="zh-TW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STD</a:t>
            </a:r>
            <a:endParaRPr lang="zh-TW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6"/>
          <p:cNvSpPr txBox="1">
            <a:spLocks noChangeArrowheads="1"/>
          </p:cNvSpPr>
          <p:nvPr/>
        </p:nvSpPr>
        <p:spPr bwMode="auto">
          <a:xfrm>
            <a:off x="1828800" y="609600"/>
            <a:ext cx="58674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85365" tIns="192682" rIns="385365" bIns="192682" anchor="ctr"/>
          <a:lstStyle/>
          <a:p>
            <a:pPr algn="ctr" defTabSz="3852532">
              <a:defRPr/>
            </a:pPr>
            <a:r>
              <a:rPr lang="en-US" altLang="zh-TW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Hybridization-at-a-glance</a:t>
            </a:r>
          </a:p>
        </p:txBody>
      </p:sp>
      <p:graphicFrame>
        <p:nvGraphicFramePr>
          <p:cNvPr id="6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500285"/>
              </p:ext>
            </p:extLst>
          </p:nvPr>
        </p:nvGraphicFramePr>
        <p:xfrm>
          <a:off x="1752600" y="1066800"/>
          <a:ext cx="6019798" cy="567661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59357"/>
                <a:gridCol w="440843"/>
                <a:gridCol w="1483112"/>
                <a:gridCol w="1468243"/>
                <a:gridCol w="1468243"/>
              </a:tblGrid>
              <a:tr h="27896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Solution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Volume (µl)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Incubation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After incubation 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</a:tr>
              <a:tr h="278960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 °C FT </a:t>
                      </a:r>
                      <a:r>
                        <a:rPr kumimoji="1" lang="en-US" altLang="zh-TW" sz="13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pro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572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Pre-hybridization 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min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Drain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</a:tr>
              <a:tr h="472572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Hybridization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 + 25 PCR product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min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Drain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</a:tr>
              <a:tr h="666184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Hybridization solution wash  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 x 3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Drain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</a:tr>
              <a:tr h="278960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 °C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572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Blocking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min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Drain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</a:tr>
              <a:tr h="30332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Enzyme Conjugate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min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Drain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</a:tr>
              <a:tr h="278960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 °C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Wash A solution 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 x 4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Drain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</a:tr>
              <a:tr h="472572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Detection Solution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min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Drain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</a:tr>
              <a:tr h="472572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Wash  A  solution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 x 3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Drain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</a:tr>
              <a:tr h="472572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Stop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min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Drain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2065" marR="72065" marT="43668" marB="43668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8"/>
          <p:cNvSpPr txBox="1">
            <a:spLocks noChangeArrowheads="1"/>
          </p:cNvSpPr>
          <p:nvPr/>
        </p:nvSpPr>
        <p:spPr bwMode="auto">
          <a:xfrm flipH="1">
            <a:off x="1143000" y="2438400"/>
            <a:ext cx="6477000" cy="819732"/>
          </a:xfrm>
          <a:prstGeom prst="rect">
            <a:avLst/>
          </a:prstGeom>
          <a:solidFill>
            <a:srgbClr val="66006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defRPr/>
            </a:pPr>
            <a:r>
              <a:rPr lang="en-US" altLang="zh-CN" sz="4800" b="1" dirty="0"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1" y="609601"/>
          <a:ext cx="8839199" cy="5078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799"/>
                <a:gridCol w="1371600"/>
                <a:gridCol w="1371600"/>
                <a:gridCol w="1649186"/>
                <a:gridCol w="1398814"/>
                <a:gridCol w="1600200"/>
              </a:tblGrid>
              <a:tr h="6771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Rapid progressive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Slow progressive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progressive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Immotile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14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Motility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Watery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Viscous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Viscosity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≤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≥ 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≥ 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7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Normal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Head Defective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Mid Piece  &amp; Neck Defective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Tail Defective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Teratozoo-spermia</a:t>
                      </a:r>
                      <a:r>
                        <a:rPr lang="en-US" dirty="0" smtClean="0"/>
                        <a:t>  index</a:t>
                      </a:r>
                      <a:endParaRPr lang="en-US" dirty="0"/>
                    </a:p>
                  </a:txBody>
                  <a:tcPr/>
                </a:tc>
              </a:tr>
              <a:tr h="677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Sperm Morphology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≤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≥2:1</a:t>
                      </a:r>
                      <a:endParaRPr lang="en-US" dirty="0"/>
                    </a:p>
                  </a:txBody>
                  <a:tcPr/>
                </a:tc>
              </a:tr>
              <a:tr h="419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Debris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Epithelial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Erythrocytes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77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Culture</a:t>
                      </a:r>
                      <a:r>
                        <a:rPr lang="en-US" baseline="0" dirty="0" smtClean="0"/>
                        <a:t> / 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 or Heavy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≥  10 %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≥  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77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Head to 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Head to Tail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Tail to 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35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Agglutination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≤ 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≥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≥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 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3581400" cy="5119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Screening Strategy 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5"/>
          <p:cNvSpPr/>
          <p:nvPr/>
        </p:nvSpPr>
        <p:spPr>
          <a:xfrm>
            <a:off x="4191000" y="2133600"/>
            <a:ext cx="3374967" cy="363704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400" dirty="0">
              <a:solidFill>
                <a:prstClr val="black"/>
              </a:solidFill>
              <a:ea typeface="Arial Unicode MS" pitchFamily="34" charset="-120"/>
              <a:cs typeface="Arial" pitchFamily="34" charset="0"/>
            </a:endParaRPr>
          </a:p>
        </p:txBody>
      </p:sp>
      <p:grpSp>
        <p:nvGrpSpPr>
          <p:cNvPr id="5" name="群組 2"/>
          <p:cNvGrpSpPr/>
          <p:nvPr/>
        </p:nvGrpSpPr>
        <p:grpSpPr>
          <a:xfrm>
            <a:off x="2057400" y="2286000"/>
            <a:ext cx="1533617" cy="3408219"/>
            <a:chOff x="2343828" y="2238031"/>
            <a:chExt cx="1533617" cy="3408219"/>
          </a:xfrm>
        </p:grpSpPr>
        <p:sp>
          <p:nvSpPr>
            <p:cNvPr id="6" name="圓角矩形 7"/>
            <p:cNvSpPr/>
            <p:nvPr/>
          </p:nvSpPr>
          <p:spPr>
            <a:xfrm>
              <a:off x="2343828" y="2238031"/>
              <a:ext cx="1533617" cy="3408219"/>
            </a:xfrm>
            <a:prstGeom prst="roundRect">
              <a:avLst>
                <a:gd name="adj" fmla="val 6373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178" y="2295940"/>
              <a:ext cx="1407572" cy="3302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own Arrow 7"/>
          <p:cNvSpPr/>
          <p:nvPr/>
        </p:nvSpPr>
        <p:spPr>
          <a:xfrm rot="5400000">
            <a:off x="3669882" y="4483518"/>
            <a:ext cx="320843" cy="345407"/>
          </a:xfrm>
          <a:prstGeom prst="downArrow">
            <a:avLst/>
          </a:prstGeom>
          <a:solidFill>
            <a:srgbClr val="351B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3593682" y="3188118"/>
            <a:ext cx="320843" cy="345407"/>
          </a:xfrm>
          <a:prstGeom prst="downArrow">
            <a:avLst/>
          </a:prstGeom>
          <a:solidFill>
            <a:srgbClr val="351B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10" name="文字方塊 3"/>
          <p:cNvSpPr txBox="1"/>
          <p:nvPr/>
        </p:nvSpPr>
        <p:spPr>
          <a:xfrm>
            <a:off x="4508110" y="1828800"/>
            <a:ext cx="287957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u="sng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Detect 11 common STD pathogens:</a:t>
            </a:r>
          </a:p>
          <a:p>
            <a:endParaRPr lang="en-US" altLang="zh-TW" sz="1400" dirty="0">
              <a:solidFill>
                <a:prstClr val="black"/>
              </a:solidFill>
              <a:ea typeface="Arial Unicode MS" pitchFamily="34" charset="-120"/>
              <a:cs typeface="Arial" pitchFamily="34" charset="0"/>
            </a:endParaRPr>
          </a:p>
          <a:p>
            <a:r>
              <a:rPr lang="en-US" altLang="zh-TW" sz="1400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1. </a:t>
            </a:r>
            <a:r>
              <a:rPr lang="en-US" altLang="zh-TW" sz="1400" i="1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Chlamydia </a:t>
            </a:r>
            <a:r>
              <a:rPr lang="en-US" altLang="zh-TW" sz="1400" i="1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trachomatis </a:t>
            </a:r>
            <a:r>
              <a:rPr lang="en-US" altLang="zh-TW" sz="1400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(CT)</a:t>
            </a:r>
          </a:p>
          <a:p>
            <a:r>
              <a:rPr lang="en-US" altLang="zh-TW" sz="1400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2. </a:t>
            </a:r>
            <a:r>
              <a:rPr lang="en-US" altLang="zh-TW" sz="1400" i="1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Neisseria </a:t>
            </a:r>
            <a:r>
              <a:rPr lang="en-US" altLang="zh-TW" sz="1400" i="1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gonorrhoeae </a:t>
            </a:r>
            <a:r>
              <a:rPr lang="en-US" altLang="zh-TW" sz="1400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(NG)</a:t>
            </a:r>
          </a:p>
          <a:p>
            <a:r>
              <a:rPr lang="en-US" altLang="zh-TW" sz="1400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3. </a:t>
            </a:r>
            <a:r>
              <a:rPr lang="en-US" altLang="zh-TW" sz="1400" i="1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Mycoplasma </a:t>
            </a:r>
            <a:r>
              <a:rPr lang="en-US" altLang="zh-TW" sz="1400" i="1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genitalium </a:t>
            </a:r>
            <a:r>
              <a:rPr lang="en-US" altLang="zh-TW" sz="1400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(MG)</a:t>
            </a:r>
          </a:p>
          <a:p>
            <a:r>
              <a:rPr lang="en-US" altLang="zh-TW" sz="1400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4. </a:t>
            </a:r>
            <a:r>
              <a:rPr lang="en-US" altLang="zh-TW" sz="1400" i="1" dirty="0" err="1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Ureaplasma</a:t>
            </a:r>
            <a:r>
              <a:rPr lang="en-US" altLang="zh-TW" sz="1400" i="1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400" i="1" dirty="0" err="1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urealyticum</a:t>
            </a:r>
            <a:r>
              <a:rPr lang="en-US" altLang="zh-TW" sz="1400" i="1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400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(UU)</a:t>
            </a:r>
          </a:p>
          <a:p>
            <a:r>
              <a:rPr lang="en-US" altLang="zh-TW" sz="1400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5. </a:t>
            </a:r>
            <a:r>
              <a:rPr lang="en-US" altLang="zh-TW" sz="1400" i="1" dirty="0" err="1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Ureaplasma</a:t>
            </a:r>
            <a:r>
              <a:rPr lang="en-US" altLang="zh-TW" sz="1400" i="1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400" i="1" dirty="0" err="1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parvum</a:t>
            </a:r>
            <a:r>
              <a:rPr lang="en-US" altLang="zh-TW" sz="1400" i="1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400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(UP)</a:t>
            </a:r>
          </a:p>
          <a:p>
            <a:r>
              <a:rPr lang="en-US" altLang="zh-TW" sz="1400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6. </a:t>
            </a:r>
            <a:r>
              <a:rPr lang="en-US" altLang="zh-TW" sz="1400" i="1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Trichomonas </a:t>
            </a:r>
            <a:r>
              <a:rPr lang="en-US" altLang="zh-TW" sz="1400" i="1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vaginalis </a:t>
            </a:r>
            <a:r>
              <a:rPr lang="en-US" altLang="zh-TW" sz="1400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(TV)</a:t>
            </a:r>
            <a:endParaRPr lang="en-US" altLang="zh-TW" sz="1400" i="1" dirty="0">
              <a:solidFill>
                <a:prstClr val="black"/>
              </a:solidFill>
              <a:ea typeface="Arial Unicode MS" pitchFamily="34" charset="-120"/>
              <a:cs typeface="Arial" pitchFamily="34" charset="0"/>
            </a:endParaRPr>
          </a:p>
          <a:p>
            <a:r>
              <a:rPr lang="en-US" altLang="zh-TW" sz="1400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7. </a:t>
            </a:r>
            <a:r>
              <a:rPr lang="en-US" altLang="zh-TW" sz="1400" i="1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Mycoplasma </a:t>
            </a:r>
            <a:r>
              <a:rPr lang="en-US" altLang="zh-TW" sz="1400" i="1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hominis </a:t>
            </a:r>
            <a:r>
              <a:rPr lang="en-US" altLang="zh-TW" sz="1400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(MH)</a:t>
            </a:r>
          </a:p>
          <a:p>
            <a:r>
              <a:rPr lang="en-US" altLang="zh-TW" sz="1400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8. Human </a:t>
            </a:r>
            <a:r>
              <a:rPr lang="en-US" altLang="zh-TW" sz="1400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papillomavirus type 6</a:t>
            </a:r>
          </a:p>
          <a:p>
            <a:r>
              <a:rPr lang="en-US" altLang="zh-TW" sz="1400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9. Human </a:t>
            </a:r>
            <a:r>
              <a:rPr lang="en-US" altLang="zh-TW" sz="1400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papillomavirus type 11</a:t>
            </a:r>
          </a:p>
          <a:p>
            <a:r>
              <a:rPr lang="en-US" altLang="zh-TW" sz="1400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10. Herpes </a:t>
            </a:r>
            <a:r>
              <a:rPr lang="en-US" altLang="zh-TW" sz="1400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simplex virus type 1</a:t>
            </a:r>
          </a:p>
          <a:p>
            <a:r>
              <a:rPr lang="en-US" altLang="zh-TW" sz="1400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11. Herpes </a:t>
            </a:r>
            <a:r>
              <a:rPr lang="en-US" altLang="zh-TW" sz="1400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simplex virus type 2</a:t>
            </a:r>
          </a:p>
          <a:p>
            <a:r>
              <a:rPr lang="en-US" altLang="zh-TW" sz="1400" dirty="0" smtClean="0">
                <a:solidFill>
                  <a:prstClr val="black"/>
                </a:solidFill>
                <a:cs typeface="Arial" pitchFamily="34" charset="0"/>
              </a:rPr>
              <a:t>12. Amplification </a:t>
            </a:r>
            <a:r>
              <a:rPr lang="en-US" altLang="zh-TW" sz="1400" dirty="0">
                <a:solidFill>
                  <a:prstClr val="black"/>
                </a:solidFill>
                <a:cs typeface="Arial" pitchFamily="34" charset="0"/>
              </a:rPr>
              <a:t>Control (AC</a:t>
            </a:r>
            <a:r>
              <a:rPr lang="en-US" altLang="zh-TW" sz="1400" dirty="0" smtClean="0">
                <a:solidFill>
                  <a:prstClr val="black"/>
                </a:solidFill>
                <a:cs typeface="Arial" pitchFamily="34" charset="0"/>
              </a:rPr>
              <a:t>)* </a:t>
            </a:r>
            <a:endParaRPr lang="en-US" altLang="zh-TW" sz="1400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en-US" altLang="zh-TW" sz="1400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13. Positive </a:t>
            </a:r>
            <a:r>
              <a:rPr lang="en-US" altLang="zh-TW" sz="1400" dirty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Control (PC</a:t>
            </a:r>
            <a:r>
              <a:rPr lang="en-US" altLang="zh-TW" sz="1400" dirty="0" smtClean="0">
                <a:solidFill>
                  <a:prstClr val="black"/>
                </a:solidFill>
                <a:ea typeface="Arial Unicode MS" pitchFamily="34" charset="-120"/>
                <a:cs typeface="Arial" pitchFamily="34" charset="0"/>
              </a:rPr>
              <a:t>)*</a:t>
            </a:r>
            <a:endParaRPr lang="en-US" altLang="zh-TW" sz="1400" dirty="0">
              <a:solidFill>
                <a:prstClr val="black"/>
              </a:solidFill>
              <a:ea typeface="Arial Unicode MS" pitchFamily="34" charset="-120"/>
              <a:cs typeface="Arial" pitchFamily="34" charset="0"/>
            </a:endParaRPr>
          </a:p>
          <a:p>
            <a:endParaRPr lang="zh-HK" altLang="en-US" sz="1400" dirty="0">
              <a:solidFill>
                <a:prstClr val="black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1" y="0"/>
            <a:ext cx="3505199" cy="450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Screening Strategy II</a:t>
            </a: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510363" y="535501"/>
            <a:ext cx="8352599" cy="1143000"/>
          </a:xfr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 altLang="zh-TW" sz="3600" dirty="0" smtClean="0">
                <a:solidFill>
                  <a:srgbClr val="0033CC"/>
                </a:solidFill>
              </a:rPr>
              <a:t>GenoFlow STD Array Test - </a:t>
            </a:r>
            <a:r>
              <a:rPr lang="en-US" altLang="zh-HK" sz="3600" dirty="0">
                <a:solidFill>
                  <a:srgbClr val="0033CC"/>
                </a:solidFill>
              </a:rPr>
              <a:t>11 STD pathogens in 1 </a:t>
            </a:r>
            <a:r>
              <a:rPr lang="en-US" altLang="zh-HK" sz="3600" dirty="0" smtClean="0">
                <a:solidFill>
                  <a:srgbClr val="0033CC"/>
                </a:solidFill>
              </a:rPr>
              <a:t>go</a:t>
            </a:r>
            <a:endParaRPr lang="zh-TW" altLang="en-US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30203"/>
            <a:ext cx="8763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 million new cases of sexually transmitted infections every year in the United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State.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2005, the World Health Organization estimated that 448 million people aged 15–49 were being infected a year with curable STIs (such as syphilis, gonorrhea 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chlaymadia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an estimated 34 million people living with human immunodeficiency virus (HIV)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2010.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Ochsendorf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R. Sexually transmitted infections: impact on male fertility.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Andrologia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40, 72–75 (2008).</a:t>
            </a:r>
            <a:endParaRPr lang="en-US" sz="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Organization (WHO) Sexually transmitted infections Fact sheet N°110 August 2011 [Internet] Geneva: WHO;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c2013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800" dirty="0" smtClean="0"/>
              <a:t>UNAIDS</a:t>
            </a:r>
            <a:r>
              <a:rPr lang="en-US" sz="800" dirty="0"/>
              <a:t>. UNAIDS world AIDS day report 2011 [Internet] Geneva: Joint United Nations </a:t>
            </a:r>
            <a:r>
              <a:rPr lang="en-US" sz="800" dirty="0" err="1"/>
              <a:t>Programme</a:t>
            </a:r>
            <a:r>
              <a:rPr lang="en-US" sz="800" dirty="0"/>
              <a:t> on HIV/AIDS (UNAIDS); [cited 2013 Jan 30].</a:t>
            </a:r>
            <a:endParaRPr lang="en-US" sz="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713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2011862" cy="450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PCR</a:t>
            </a:r>
          </a:p>
        </p:txBody>
      </p:sp>
      <p:sp>
        <p:nvSpPr>
          <p:cNvPr id="5" name="TextBox 74"/>
          <p:cNvSpPr txBox="1">
            <a:spLocks noChangeArrowheads="1"/>
          </p:cNvSpPr>
          <p:nvPr/>
        </p:nvSpPr>
        <p:spPr bwMode="auto">
          <a:xfrm>
            <a:off x="762000" y="5791200"/>
            <a:ext cx="7696200" cy="819732"/>
          </a:xfrm>
          <a:prstGeom prst="rect">
            <a:avLst/>
          </a:prstGeom>
          <a:solidFill>
            <a:srgbClr val="7030A0"/>
          </a:solidFill>
          <a:ln w="127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Target 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pathogens detected by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 Flow - Through 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Semen sample</a:t>
            </a:r>
            <a:endParaRPr lang="en-US" altLang="zh-C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4"/>
          <p:cNvSpPr txBox="1">
            <a:spLocks noChangeArrowheads="1"/>
          </p:cNvSpPr>
          <p:nvPr/>
        </p:nvSpPr>
        <p:spPr bwMode="auto">
          <a:xfrm>
            <a:off x="228600" y="228600"/>
            <a:ext cx="8534400" cy="819732"/>
          </a:xfrm>
          <a:prstGeom prst="rect">
            <a:avLst/>
          </a:prstGeom>
          <a:solidFill>
            <a:srgbClr val="7030A0"/>
          </a:solidFill>
          <a:ln w="127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percentage of Target pathogens detected by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 Flow 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Semen 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sample to see the reason of infertility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199" y="1381052"/>
          <a:ext cx="7620001" cy="471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406"/>
                <a:gridCol w="1869451"/>
                <a:gridCol w="2278144"/>
              </a:tblGrid>
              <a:tr h="11815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 OF THE STD</a:t>
                      </a:r>
                    </a:p>
                    <a:p>
                      <a:pPr algn="ctr"/>
                      <a:r>
                        <a:rPr lang="en-US" sz="2400" dirty="0" smtClean="0"/>
                        <a:t>(N=46)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DETECTED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PERCENTAGE 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</a:tr>
              <a:tr h="91836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 smtClean="0"/>
                        <a:t>Chlamydia </a:t>
                      </a:r>
                      <a:r>
                        <a:rPr lang="en-US" sz="2400" kern="1200" baseline="0" dirty="0" err="1" smtClean="0"/>
                        <a:t>trachomatis</a:t>
                      </a:r>
                      <a:endParaRPr lang="en-US" sz="2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4.3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</a:tr>
              <a:tr h="653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err="1" smtClean="0"/>
                        <a:t>Neisseria</a:t>
                      </a:r>
                      <a:r>
                        <a:rPr lang="en-US" sz="2400" kern="1200" baseline="0" dirty="0" smtClean="0"/>
                        <a:t> </a:t>
                      </a:r>
                      <a:r>
                        <a:rPr lang="en-US" sz="2400" kern="1200" baseline="0" dirty="0" err="1" smtClean="0"/>
                        <a:t>gonorrhoeae</a:t>
                      </a:r>
                      <a:r>
                        <a:rPr lang="en-US" sz="2400" kern="1200" baseline="0" dirty="0" smtClean="0"/>
                        <a:t> </a:t>
                      </a:r>
                      <a:endParaRPr lang="en-US" sz="2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</a:tr>
              <a:tr h="653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err="1" smtClean="0"/>
                        <a:t>Mycoplasma</a:t>
                      </a:r>
                      <a:r>
                        <a:rPr lang="en-US" sz="2400" kern="1200" baseline="0" dirty="0" smtClean="0"/>
                        <a:t> </a:t>
                      </a:r>
                      <a:r>
                        <a:rPr lang="en-US" sz="2400" kern="1200" baseline="0" dirty="0" err="1" smtClean="0"/>
                        <a:t>hominis</a:t>
                      </a:r>
                      <a:r>
                        <a:rPr lang="en-US" sz="2400" kern="1200" baseline="0" dirty="0" smtClean="0"/>
                        <a:t> </a:t>
                      </a:r>
                      <a:endParaRPr lang="en-US" sz="2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11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23.9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</a:tr>
              <a:tr h="653768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 err="1" smtClean="0"/>
                        <a:t>Treponema</a:t>
                      </a:r>
                      <a:r>
                        <a:rPr lang="en-US" sz="2400" kern="1200" baseline="0" dirty="0" smtClean="0"/>
                        <a:t> </a:t>
                      </a:r>
                      <a:r>
                        <a:rPr lang="en-US" sz="2400" kern="1200" baseline="0" dirty="0" err="1" smtClean="0"/>
                        <a:t>pallidum</a:t>
                      </a:r>
                      <a:r>
                        <a:rPr lang="en-US" sz="2400" kern="1200" baseline="0" dirty="0" smtClean="0"/>
                        <a:t> </a:t>
                      </a:r>
                      <a:endParaRPr lang="en-US" sz="2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</a:tr>
              <a:tr h="653768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 smtClean="0"/>
                        <a:t>Human </a:t>
                      </a:r>
                      <a:r>
                        <a:rPr lang="en-US" sz="2400" kern="1200" baseline="0" dirty="0" err="1" smtClean="0"/>
                        <a:t>Papillomavirus</a:t>
                      </a:r>
                      <a:endParaRPr lang="en-US" sz="2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65" marR="72065" marT="43668" marB="43668"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9029"/>
            <a:ext cx="8229600" cy="1143000"/>
          </a:xfrm>
        </p:spPr>
        <p:txBody>
          <a:bodyPr>
            <a:noAutofit/>
          </a:bodyPr>
          <a:lstStyle/>
          <a:p>
            <a:r>
              <a:rPr lang="en-HK" sz="3600" dirty="0" smtClean="0">
                <a:latin typeface="Times New Roman" pitchFamily="18" charset="0"/>
                <a:cs typeface="Times New Roman" pitchFamily="18" charset="0"/>
              </a:rPr>
              <a:t>Co -infection rate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5903512"/>
              </p:ext>
            </p:extLst>
          </p:nvPr>
        </p:nvGraphicFramePr>
        <p:xfrm>
          <a:off x="2590800" y="838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4648200"/>
          <a:ext cx="3200400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760"/>
                <a:gridCol w="156464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Co- Infection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CT/NG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CT/HPV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MH/UU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MG/UU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HK" sz="3600" dirty="0" smtClean="0">
                <a:latin typeface="Times New Roman" pitchFamily="18" charset="0"/>
                <a:cs typeface="Times New Roman" pitchFamily="18" charset="0"/>
              </a:rPr>
              <a:t>Higher infection rate of CT and NG in positive sample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>
            <a:normAutofit/>
          </a:bodyPr>
          <a:lstStyle/>
          <a:p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CT and NG infection: most important STD screening parameters</a:t>
            </a:r>
          </a:p>
          <a:p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NG infection: asymptomatic or often mistaken as virginal or bladder infection</a:t>
            </a:r>
            <a:r>
              <a:rPr lang="en-HK" sz="2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. May progress to serious complications as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pustules or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petechial,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septic arthritis, meningitis,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endocarditis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H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~85% of women have asymptomatic CT </a:t>
            </a:r>
            <a:r>
              <a:rPr lang="en-H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HK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H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943600"/>
            <a:ext cx="7787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aseline="30000" dirty="0" smtClean="0">
                <a:solidFill>
                  <a:prstClr val="black"/>
                </a:solidFill>
              </a:rPr>
              <a:t>1</a:t>
            </a:r>
            <a:r>
              <a:rPr lang="en-US" sz="800" dirty="0" smtClean="0">
                <a:solidFill>
                  <a:prstClr val="black"/>
                </a:solidFill>
              </a:rPr>
              <a:t>http</a:t>
            </a:r>
            <a:r>
              <a:rPr lang="en-US" sz="800" dirty="0">
                <a:solidFill>
                  <a:prstClr val="black"/>
                </a:solidFill>
              </a:rPr>
              <a:t>://</a:t>
            </a:r>
            <a:r>
              <a:rPr lang="en-US" sz="800" dirty="0" smtClean="0">
                <a:solidFill>
                  <a:prstClr val="black"/>
                </a:solidFill>
              </a:rPr>
              <a:t>www.cdc.gov/std/gonorrhea/stdfact-gonorrhea.htm</a:t>
            </a:r>
          </a:p>
          <a:p>
            <a:r>
              <a:rPr lang="en-US" sz="800" baseline="30000" dirty="0" smtClean="0">
                <a:solidFill>
                  <a:prstClr val="black"/>
                </a:solidFill>
              </a:rPr>
              <a:t>2</a:t>
            </a:r>
            <a:r>
              <a:rPr lang="en-US" sz="800" dirty="0" smtClean="0">
                <a:solidFill>
                  <a:prstClr val="black"/>
                </a:solidFill>
              </a:rPr>
              <a:t>Moran</a:t>
            </a:r>
            <a:r>
              <a:rPr lang="en-US" sz="800" dirty="0">
                <a:solidFill>
                  <a:prstClr val="black"/>
                </a:solidFill>
              </a:rPr>
              <a:t>, J. S. (2007). </a:t>
            </a:r>
            <a:r>
              <a:rPr lang="en-US" sz="800" dirty="0" err="1">
                <a:solidFill>
                  <a:prstClr val="black"/>
                </a:solidFill>
              </a:rPr>
              <a:t>Gonorrhoea</a:t>
            </a:r>
            <a:r>
              <a:rPr lang="en-US" sz="800" dirty="0">
                <a:solidFill>
                  <a:prstClr val="black"/>
                </a:solidFill>
              </a:rPr>
              <a:t>. </a:t>
            </a:r>
            <a:r>
              <a:rPr lang="en-US" sz="800" i="1" dirty="0">
                <a:solidFill>
                  <a:prstClr val="black"/>
                </a:solidFill>
              </a:rPr>
              <a:t>BMJ Clinical Evidence</a:t>
            </a:r>
            <a:r>
              <a:rPr lang="en-US" sz="800" dirty="0">
                <a:solidFill>
                  <a:prstClr val="black"/>
                </a:solidFill>
              </a:rPr>
              <a:t>, </a:t>
            </a:r>
            <a:r>
              <a:rPr lang="en-US" sz="800" i="1" dirty="0">
                <a:solidFill>
                  <a:prstClr val="black"/>
                </a:solidFill>
              </a:rPr>
              <a:t>2007</a:t>
            </a:r>
            <a:r>
              <a:rPr lang="en-US" sz="800" dirty="0">
                <a:solidFill>
                  <a:prstClr val="black"/>
                </a:solidFill>
              </a:rPr>
              <a:t>, 1604</a:t>
            </a:r>
            <a:r>
              <a:rPr lang="en-US" sz="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800" baseline="30000" dirty="0" smtClean="0">
                <a:solidFill>
                  <a:prstClr val="black"/>
                </a:solidFill>
              </a:rPr>
              <a:t>3</a:t>
            </a:r>
            <a:r>
              <a:rPr lang="en-US" sz="800" dirty="0" smtClean="0">
                <a:solidFill>
                  <a:prstClr val="black"/>
                </a:solidFill>
              </a:rPr>
              <a:t>Eng</a:t>
            </a:r>
            <a:r>
              <a:rPr lang="en-US" sz="800" dirty="0">
                <a:solidFill>
                  <a:prstClr val="black"/>
                </a:solidFill>
              </a:rPr>
              <a:t>, T. R., &amp; Butler, W. T. (Eds.). (1997). </a:t>
            </a:r>
            <a:r>
              <a:rPr lang="en-US" sz="800" i="1" dirty="0">
                <a:solidFill>
                  <a:prstClr val="black"/>
                </a:solidFill>
              </a:rPr>
              <a:t>The Hidden Epidemic:: Confronting Sexually Transmitted Diseases</a:t>
            </a:r>
            <a:r>
              <a:rPr lang="en-US" sz="800" dirty="0">
                <a:solidFill>
                  <a:prstClr val="black"/>
                </a:solidFill>
              </a:rPr>
              <a:t>. National Academies Press.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HK" sz="3600" dirty="0" smtClean="0">
                <a:latin typeface="Times New Roman" pitchFamily="18" charset="0"/>
                <a:cs typeface="Times New Roman" pitchFamily="18" charset="0"/>
              </a:rPr>
              <a:t>CT/HPV co-infection may worsen the clinical outcomes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Co-infection may prolong both pathogen’s infection, and increasing the risk of cervical cancer or infertility</a:t>
            </a:r>
            <a:r>
              <a:rPr lang="en-HK" sz="2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CT/ HPV co-infection may delay HPV lesion clearance</a:t>
            </a:r>
            <a:r>
              <a:rPr lang="en-HK" sz="2800" baseline="30000" dirty="0" smtClean="0">
                <a:latin typeface="Times New Roman" pitchFamily="18" charset="0"/>
                <a:cs typeface="Times New Roman" pitchFamily="18" charset="0"/>
              </a:rPr>
              <a:t>2,3</a:t>
            </a:r>
          </a:p>
          <a:p>
            <a:r>
              <a:rPr lang="en-HK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Monitoring and control of both pathogens are necessary</a:t>
            </a:r>
          </a:p>
          <a:p>
            <a:r>
              <a:rPr lang="en-HK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co-infection effects of other STD pathogens are also concerned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798403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1.Denks</a:t>
            </a:r>
            <a:r>
              <a:rPr lang="en-US" sz="800" dirty="0">
                <a:solidFill>
                  <a:prstClr val="black"/>
                </a:solidFill>
              </a:rPr>
              <a:t>, K., </a:t>
            </a:r>
            <a:r>
              <a:rPr lang="en-US" sz="800" dirty="0" err="1">
                <a:solidFill>
                  <a:prstClr val="black"/>
                </a:solidFill>
              </a:rPr>
              <a:t>Spaeth</a:t>
            </a:r>
            <a:r>
              <a:rPr lang="en-US" sz="800" dirty="0">
                <a:solidFill>
                  <a:prstClr val="black"/>
                </a:solidFill>
              </a:rPr>
              <a:t>, E. L., </a:t>
            </a:r>
            <a:r>
              <a:rPr lang="en-US" sz="800" dirty="0" err="1">
                <a:solidFill>
                  <a:prstClr val="black"/>
                </a:solidFill>
              </a:rPr>
              <a:t>Jõers</a:t>
            </a:r>
            <a:r>
              <a:rPr lang="en-US" sz="800" dirty="0">
                <a:solidFill>
                  <a:prstClr val="black"/>
                </a:solidFill>
              </a:rPr>
              <a:t>, K., </a:t>
            </a:r>
            <a:r>
              <a:rPr lang="en-US" sz="800" dirty="0" err="1">
                <a:solidFill>
                  <a:prstClr val="black"/>
                </a:solidFill>
              </a:rPr>
              <a:t>Randoja</a:t>
            </a:r>
            <a:r>
              <a:rPr lang="en-US" sz="800" dirty="0">
                <a:solidFill>
                  <a:prstClr val="black"/>
                </a:solidFill>
              </a:rPr>
              <a:t>, R., </a:t>
            </a:r>
            <a:r>
              <a:rPr lang="en-US" sz="800" dirty="0" err="1">
                <a:solidFill>
                  <a:prstClr val="black"/>
                </a:solidFill>
              </a:rPr>
              <a:t>Talpsep</a:t>
            </a:r>
            <a:r>
              <a:rPr lang="en-US" sz="800" dirty="0">
                <a:solidFill>
                  <a:prstClr val="black"/>
                </a:solidFill>
              </a:rPr>
              <a:t>, T., </a:t>
            </a:r>
            <a:r>
              <a:rPr lang="en-US" sz="800" dirty="0" err="1">
                <a:solidFill>
                  <a:prstClr val="black"/>
                </a:solidFill>
              </a:rPr>
              <a:t>Ustav</a:t>
            </a:r>
            <a:r>
              <a:rPr lang="en-US" sz="800" dirty="0">
                <a:solidFill>
                  <a:prstClr val="black"/>
                </a:solidFill>
              </a:rPr>
              <a:t>, M., &amp; </a:t>
            </a:r>
            <a:r>
              <a:rPr lang="en-US" sz="800" dirty="0" err="1">
                <a:solidFill>
                  <a:prstClr val="black"/>
                </a:solidFill>
              </a:rPr>
              <a:t>Kurg</a:t>
            </a:r>
            <a:r>
              <a:rPr lang="en-US" sz="800" dirty="0">
                <a:solidFill>
                  <a:prstClr val="black"/>
                </a:solidFill>
              </a:rPr>
              <a:t>, R. (2007). Coinfection of Chlamydia trachomatis, </a:t>
            </a:r>
            <a:r>
              <a:rPr lang="en-US" sz="800" dirty="0" err="1">
                <a:solidFill>
                  <a:prstClr val="black"/>
                </a:solidFill>
              </a:rPr>
              <a:t>Ureaplasma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urealyticum</a:t>
            </a:r>
            <a:r>
              <a:rPr lang="en-US" sz="800" dirty="0">
                <a:solidFill>
                  <a:prstClr val="black"/>
                </a:solidFill>
              </a:rPr>
              <a:t> and human papillomavirus among patients attending STD clinics in </a:t>
            </a:r>
            <a:r>
              <a:rPr lang="en-US" sz="800" dirty="0" err="1">
                <a:solidFill>
                  <a:prstClr val="black"/>
                </a:solidFill>
              </a:rPr>
              <a:t>Estonia.</a:t>
            </a:r>
            <a:r>
              <a:rPr lang="en-US" sz="800" i="1" dirty="0" err="1">
                <a:solidFill>
                  <a:prstClr val="black"/>
                </a:solidFill>
              </a:rPr>
              <a:t>Scandinavian</a:t>
            </a:r>
            <a:r>
              <a:rPr lang="en-US" sz="800" i="1" dirty="0">
                <a:solidFill>
                  <a:prstClr val="black"/>
                </a:solidFill>
              </a:rPr>
              <a:t> journal of infectious diseases</a:t>
            </a:r>
            <a:r>
              <a:rPr lang="en-US" sz="800" dirty="0">
                <a:solidFill>
                  <a:prstClr val="black"/>
                </a:solidFill>
              </a:rPr>
              <a:t>, </a:t>
            </a:r>
            <a:r>
              <a:rPr lang="en-US" sz="800" i="1" dirty="0">
                <a:solidFill>
                  <a:prstClr val="black"/>
                </a:solidFill>
              </a:rPr>
              <a:t>39</a:t>
            </a:r>
            <a:r>
              <a:rPr lang="en-US" sz="800" dirty="0">
                <a:solidFill>
                  <a:prstClr val="black"/>
                </a:solidFill>
              </a:rPr>
              <a:t>(8), 714-718</a:t>
            </a:r>
            <a:r>
              <a:rPr lang="en-US" sz="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800" dirty="0" smtClean="0">
                <a:solidFill>
                  <a:prstClr val="black"/>
                </a:solidFill>
              </a:rPr>
              <a:t>2. </a:t>
            </a:r>
            <a:r>
              <a:rPr lang="en-US" sz="800" dirty="0" err="1" smtClean="0">
                <a:solidFill>
                  <a:prstClr val="black"/>
                </a:solidFill>
              </a:rPr>
              <a:t>Verteramo</a:t>
            </a:r>
            <a:r>
              <a:rPr lang="en-US" sz="800" dirty="0">
                <a:solidFill>
                  <a:prstClr val="black"/>
                </a:solidFill>
              </a:rPr>
              <a:t>, R., </a:t>
            </a:r>
            <a:r>
              <a:rPr lang="en-US" sz="800" dirty="0" err="1">
                <a:solidFill>
                  <a:prstClr val="black"/>
                </a:solidFill>
              </a:rPr>
              <a:t>Pierangeli</a:t>
            </a:r>
            <a:r>
              <a:rPr lang="en-US" sz="800" dirty="0">
                <a:solidFill>
                  <a:prstClr val="black"/>
                </a:solidFill>
              </a:rPr>
              <a:t>, A., Mancini, E., </a:t>
            </a:r>
            <a:r>
              <a:rPr lang="en-US" sz="800" dirty="0" err="1">
                <a:solidFill>
                  <a:prstClr val="black"/>
                </a:solidFill>
              </a:rPr>
              <a:t>Calzolari</a:t>
            </a:r>
            <a:r>
              <a:rPr lang="en-US" sz="800" dirty="0">
                <a:solidFill>
                  <a:prstClr val="black"/>
                </a:solidFill>
              </a:rPr>
              <a:t>, E., </a:t>
            </a:r>
            <a:r>
              <a:rPr lang="en-US" sz="800" dirty="0" err="1">
                <a:solidFill>
                  <a:prstClr val="black"/>
                </a:solidFill>
              </a:rPr>
              <a:t>Bucci</a:t>
            </a:r>
            <a:r>
              <a:rPr lang="en-US" sz="800" dirty="0">
                <a:solidFill>
                  <a:prstClr val="black"/>
                </a:solidFill>
              </a:rPr>
              <a:t>, M., Osborn, J., ... &amp; </a:t>
            </a:r>
            <a:r>
              <a:rPr lang="en-US" sz="800" dirty="0" err="1">
                <a:solidFill>
                  <a:prstClr val="black"/>
                </a:solidFill>
              </a:rPr>
              <a:t>Degener</a:t>
            </a:r>
            <a:r>
              <a:rPr lang="en-US" sz="800" dirty="0">
                <a:solidFill>
                  <a:prstClr val="black"/>
                </a:solidFill>
              </a:rPr>
              <a:t>, A. M. (2009). Human Papillomaviruses and genital co-infections in </a:t>
            </a:r>
            <a:r>
              <a:rPr lang="en-US" sz="800" dirty="0" err="1">
                <a:solidFill>
                  <a:prstClr val="black"/>
                </a:solidFill>
              </a:rPr>
              <a:t>gynaecological</a:t>
            </a:r>
            <a:r>
              <a:rPr lang="en-US" sz="800" dirty="0">
                <a:solidFill>
                  <a:prstClr val="black"/>
                </a:solidFill>
              </a:rPr>
              <a:t> outpatients. </a:t>
            </a:r>
            <a:r>
              <a:rPr lang="en-US" sz="800" i="1" dirty="0">
                <a:solidFill>
                  <a:prstClr val="black"/>
                </a:solidFill>
              </a:rPr>
              <a:t>BMC infectious diseases</a:t>
            </a:r>
            <a:r>
              <a:rPr lang="en-US" sz="800" dirty="0">
                <a:solidFill>
                  <a:prstClr val="black"/>
                </a:solidFill>
              </a:rPr>
              <a:t>, </a:t>
            </a:r>
            <a:r>
              <a:rPr lang="en-US" sz="800" i="1" dirty="0">
                <a:solidFill>
                  <a:prstClr val="black"/>
                </a:solidFill>
              </a:rPr>
              <a:t>9</a:t>
            </a:r>
            <a:r>
              <a:rPr lang="en-US" sz="800" dirty="0">
                <a:solidFill>
                  <a:prstClr val="black"/>
                </a:solidFill>
              </a:rPr>
              <a:t>(1), 16</a:t>
            </a:r>
            <a:r>
              <a:rPr lang="en-US" sz="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800" dirty="0" smtClean="0">
                <a:solidFill>
                  <a:prstClr val="black"/>
                </a:solidFill>
              </a:rPr>
              <a:t>3. </a:t>
            </a:r>
            <a:r>
              <a:rPr lang="en-US" sz="800" dirty="0" err="1" smtClean="0">
                <a:solidFill>
                  <a:prstClr val="black"/>
                </a:solidFill>
              </a:rPr>
              <a:t>Simonetti</a:t>
            </a:r>
            <a:r>
              <a:rPr lang="en-US" sz="800" dirty="0">
                <a:solidFill>
                  <a:prstClr val="black"/>
                </a:solidFill>
              </a:rPr>
              <a:t>, A. C., de Lima </a:t>
            </a:r>
            <a:r>
              <a:rPr lang="en-US" sz="800" dirty="0" err="1">
                <a:solidFill>
                  <a:prstClr val="black"/>
                </a:solidFill>
              </a:rPr>
              <a:t>Melo</a:t>
            </a:r>
            <a:r>
              <a:rPr lang="en-US" sz="800" dirty="0">
                <a:solidFill>
                  <a:prstClr val="black"/>
                </a:solidFill>
              </a:rPr>
              <a:t>, J. H., de Souza, P. R. E., </a:t>
            </a:r>
            <a:r>
              <a:rPr lang="en-US" sz="800" dirty="0" err="1">
                <a:solidFill>
                  <a:prstClr val="black"/>
                </a:solidFill>
              </a:rPr>
              <a:t>Bruneska</a:t>
            </a:r>
            <a:r>
              <a:rPr lang="en-US" sz="800" dirty="0">
                <a:solidFill>
                  <a:prstClr val="black"/>
                </a:solidFill>
              </a:rPr>
              <a:t>, D., &amp; de Lima </a:t>
            </a:r>
            <a:r>
              <a:rPr lang="en-US" sz="800" dirty="0" err="1">
                <a:solidFill>
                  <a:prstClr val="black"/>
                </a:solidFill>
              </a:rPr>
              <a:t>Filho</a:t>
            </a:r>
            <a:r>
              <a:rPr lang="en-US" sz="800" dirty="0">
                <a:solidFill>
                  <a:prstClr val="black"/>
                </a:solidFill>
              </a:rPr>
              <a:t>, J. L. (2009). </a:t>
            </a:r>
            <a:r>
              <a:rPr lang="en-US" sz="800" dirty="0" err="1">
                <a:solidFill>
                  <a:prstClr val="black"/>
                </a:solidFill>
              </a:rPr>
              <a:t>Immunological's</a:t>
            </a:r>
            <a:r>
              <a:rPr lang="en-US" sz="800" dirty="0">
                <a:solidFill>
                  <a:prstClr val="black"/>
                </a:solidFill>
              </a:rPr>
              <a:t> host profile for HPV and Chlamydia trachomatis, a cervical cancer cofactor. </a:t>
            </a:r>
            <a:r>
              <a:rPr lang="en-US" sz="800" i="1" dirty="0">
                <a:solidFill>
                  <a:prstClr val="black"/>
                </a:solidFill>
              </a:rPr>
              <a:t>Microbes and Infection</a:t>
            </a:r>
            <a:r>
              <a:rPr lang="en-US" sz="800" dirty="0">
                <a:solidFill>
                  <a:prstClr val="black"/>
                </a:solidFill>
              </a:rPr>
              <a:t>, </a:t>
            </a:r>
            <a:r>
              <a:rPr lang="en-US" sz="800" i="1" dirty="0">
                <a:solidFill>
                  <a:prstClr val="black"/>
                </a:solidFill>
              </a:rPr>
              <a:t>11</a:t>
            </a:r>
            <a:r>
              <a:rPr lang="en-US" sz="800" dirty="0">
                <a:solidFill>
                  <a:prstClr val="black"/>
                </a:solidFill>
              </a:rPr>
              <a:t>(4), 435-442.</a:t>
            </a:r>
            <a:endParaRPr lang="en-US" sz="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8"/>
          <p:cNvSpPr txBox="1">
            <a:spLocks noChangeArrowheads="1"/>
          </p:cNvSpPr>
          <p:nvPr/>
        </p:nvSpPr>
        <p:spPr bwMode="auto">
          <a:xfrm flipH="1">
            <a:off x="1143000" y="2438400"/>
            <a:ext cx="6477000" cy="819732"/>
          </a:xfrm>
          <a:prstGeom prst="rect">
            <a:avLst/>
          </a:prstGeom>
          <a:solidFill>
            <a:srgbClr val="66006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80284" tIns="40142" rIns="80284" bIns="40142">
            <a:spAutoFit/>
          </a:bodyPr>
          <a:lstStyle/>
          <a:p>
            <a:pPr algn="ctr" defTabSz="3852532">
              <a:defRPr/>
            </a:pPr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altLang="zh-C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420687"/>
            <a:ext cx="8458200" cy="3694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 screening and treatment should be a primary intervention and a standard of care in all health care settings.</a:t>
            </a:r>
          </a:p>
          <a:p>
            <a:pPr algn="just" defTabSz="3852532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Screening for bacterial STI pathogens,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Mycoplasma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hominis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Chlamydia trachomatis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Neisseria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gonorrhoeae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strongly recommended because these pathogens can cause serious reproductive complications such as pelvic inflammatory disease, ectopic pregnancy.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 show STD and HIV co-infection increases HIV virus shedding in the patients’ genital secretions.</a:t>
            </a:r>
          </a:p>
        </p:txBody>
      </p:sp>
    </p:spTree>
    <p:extLst>
      <p:ext uri="{BB962C8B-B14F-4D97-AF65-F5344CB8AC3E}">
        <p14:creationId xmlns:p14="http://schemas.microsoft.com/office/powerpoint/2010/main" val="16186517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808037"/>
            <a:ext cx="5558322" cy="4144963"/>
          </a:xfrm>
        </p:spPr>
        <p:txBody>
          <a:bodyPr>
            <a:noAutofit/>
          </a:bodyPr>
          <a:lstStyle/>
          <a:p>
            <a:r>
              <a:rPr lang="en-HK" b="1" i="1" dirty="0" smtClean="0">
                <a:solidFill>
                  <a:srgbClr val="0000FF"/>
                </a:solidFill>
              </a:rPr>
              <a:t>STD infection </a:t>
            </a:r>
            <a:r>
              <a:rPr lang="en-HK" dirty="0"/>
              <a:t>rates are common around the </a:t>
            </a:r>
            <a:r>
              <a:rPr lang="en-HK" dirty="0" smtClean="0"/>
              <a:t>globe</a:t>
            </a:r>
            <a:endParaRPr lang="en-HK" b="1" i="1" dirty="0" smtClean="0">
              <a:solidFill>
                <a:srgbClr val="F58220"/>
              </a:solidFill>
            </a:endParaRPr>
          </a:p>
          <a:p>
            <a:r>
              <a:rPr lang="en-HK" dirty="0" smtClean="0"/>
              <a:t>HPV/STD co-infection may </a:t>
            </a:r>
            <a:r>
              <a:rPr lang="en-HK" b="1" i="1" dirty="0" smtClean="0">
                <a:solidFill>
                  <a:srgbClr val="0000FF"/>
                </a:solidFill>
              </a:rPr>
              <a:t>worsen the clinical outcome</a:t>
            </a:r>
          </a:p>
          <a:p>
            <a:r>
              <a:rPr lang="en-HK" b="1" i="1" dirty="0" smtClean="0">
                <a:solidFill>
                  <a:srgbClr val="0000FF"/>
                </a:solidFill>
              </a:rPr>
              <a:t>Close monitoring </a:t>
            </a:r>
            <a:r>
              <a:rPr lang="en-HK" dirty="0" smtClean="0"/>
              <a:t>of both HPV and STD infection is necessary</a:t>
            </a:r>
          </a:p>
          <a:p>
            <a:r>
              <a:rPr lang="en-HK" dirty="0" smtClean="0"/>
              <a:t>Cost effect technology should be used </a:t>
            </a:r>
          </a:p>
        </p:txBody>
      </p:sp>
      <p:sp>
        <p:nvSpPr>
          <p:cNvPr id="7" name="Oval 6"/>
          <p:cNvSpPr/>
          <p:nvPr/>
        </p:nvSpPr>
        <p:spPr>
          <a:xfrm>
            <a:off x="7239000" y="0"/>
            <a:ext cx="1282117" cy="1348550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400" b="1" dirty="0" smtClean="0"/>
              <a:t>STD </a:t>
            </a:r>
          </a:p>
          <a:p>
            <a:pPr algn="ctr"/>
            <a:r>
              <a:rPr lang="en-HK" sz="1400" b="1" dirty="0" smtClean="0"/>
              <a:t>Multiple infection</a:t>
            </a:r>
            <a:endParaRPr lang="en-US" sz="1400" b="1" dirty="0"/>
          </a:p>
        </p:txBody>
      </p:sp>
      <p:sp>
        <p:nvSpPr>
          <p:cNvPr id="8" name="Oval 7"/>
          <p:cNvSpPr/>
          <p:nvPr/>
        </p:nvSpPr>
        <p:spPr>
          <a:xfrm>
            <a:off x="6172200" y="1557936"/>
            <a:ext cx="1524000" cy="1348550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400" b="1" dirty="0" smtClean="0"/>
              <a:t>HPV/STD</a:t>
            </a:r>
          </a:p>
          <a:p>
            <a:pPr algn="ctr"/>
            <a:r>
              <a:rPr lang="en-HK" sz="1400" b="1" dirty="0" smtClean="0"/>
              <a:t>coinfection</a:t>
            </a:r>
            <a:endParaRPr lang="en-US" sz="1400" b="1" dirty="0"/>
          </a:p>
        </p:txBody>
      </p:sp>
      <p:sp>
        <p:nvSpPr>
          <p:cNvPr id="9" name="Oval 8"/>
          <p:cNvSpPr/>
          <p:nvPr/>
        </p:nvSpPr>
        <p:spPr>
          <a:xfrm>
            <a:off x="7696200" y="2819400"/>
            <a:ext cx="1447800" cy="1348550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400" b="1" dirty="0" smtClean="0"/>
              <a:t>Worse clinical outcome</a:t>
            </a:r>
            <a:endParaRPr lang="en-US" sz="1400" b="1" dirty="0"/>
          </a:p>
        </p:txBody>
      </p:sp>
      <p:sp>
        <p:nvSpPr>
          <p:cNvPr id="10" name="Oval 9"/>
          <p:cNvSpPr/>
          <p:nvPr/>
        </p:nvSpPr>
        <p:spPr>
          <a:xfrm>
            <a:off x="6172200" y="3581400"/>
            <a:ext cx="1447800" cy="1371600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400" b="1" dirty="0" smtClean="0"/>
              <a:t>Close monitoring</a:t>
            </a:r>
            <a:endParaRPr lang="en-US" sz="1400" b="1" dirty="0"/>
          </a:p>
        </p:txBody>
      </p:sp>
      <p:sp>
        <p:nvSpPr>
          <p:cNvPr id="11" name="Oval 10"/>
          <p:cNvSpPr/>
          <p:nvPr/>
        </p:nvSpPr>
        <p:spPr>
          <a:xfrm>
            <a:off x="7391400" y="5175477"/>
            <a:ext cx="1431950" cy="1348550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400" b="1" dirty="0" smtClean="0"/>
              <a:t>Cost effect technology</a:t>
            </a:r>
            <a:endParaRPr lang="en-US" sz="14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01" y="2505376"/>
            <a:ext cx="579779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482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09" y="1981200"/>
            <a:ext cx="8028581" cy="396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6096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High prevalence of sexual transmitted infections around the 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globe </a:t>
            </a:r>
            <a:r>
              <a:rPr lang="en-US" sz="36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sz="3600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304800" y="6324600"/>
            <a:ext cx="60260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1http://www.who.int/mediacentre/factsheets/fs110/en/</a:t>
            </a:r>
          </a:p>
        </p:txBody>
      </p:sp>
      <p:sp>
        <p:nvSpPr>
          <p:cNvPr id="14" name="Oval 13"/>
          <p:cNvSpPr/>
          <p:nvPr/>
        </p:nvSpPr>
        <p:spPr>
          <a:xfrm>
            <a:off x="1569632" y="3372881"/>
            <a:ext cx="1325968" cy="1275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</a:p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 million</a:t>
            </a:r>
          </a:p>
        </p:txBody>
      </p:sp>
      <p:sp>
        <p:nvSpPr>
          <p:cNvPr id="15" name="Oval 14"/>
          <p:cNvSpPr/>
          <p:nvPr/>
        </p:nvSpPr>
        <p:spPr>
          <a:xfrm>
            <a:off x="3866196" y="3534369"/>
            <a:ext cx="1007521" cy="961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70219" y="2342005"/>
            <a:ext cx="1006996" cy="934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 med. 26 million</a:t>
            </a:r>
          </a:p>
        </p:txBody>
      </p:sp>
      <p:sp>
        <p:nvSpPr>
          <p:cNvPr id="17" name="Oval 16"/>
          <p:cNvSpPr/>
          <p:nvPr/>
        </p:nvSpPr>
        <p:spPr>
          <a:xfrm>
            <a:off x="5854432" y="1913505"/>
            <a:ext cx="1003568" cy="1019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 47 million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32398" y="3096986"/>
            <a:ext cx="1062323" cy="1080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 Pacific  128 million</a:t>
            </a:r>
          </a:p>
        </p:txBody>
      </p:sp>
      <p:sp>
        <p:nvSpPr>
          <p:cNvPr id="19" name="Oval 18"/>
          <p:cNvSpPr/>
          <p:nvPr/>
        </p:nvSpPr>
        <p:spPr>
          <a:xfrm>
            <a:off x="5261629" y="3175994"/>
            <a:ext cx="941524" cy="922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SE Asia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79 million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62400" y="3653135"/>
            <a:ext cx="92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 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million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782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STDs can be bacterial, viral and parasitic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Bacterial</a:t>
            </a:r>
          </a:p>
          <a:p>
            <a:pPr marL="0" indent="0">
              <a:buNone/>
            </a:pPr>
            <a:r>
              <a:rPr lang="en-US" sz="1800" i="1" dirty="0" smtClean="0"/>
              <a:t>        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Neisseria </a:t>
            </a:r>
            <a:r>
              <a:rPr lang="en-US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gonorrhoeae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(NG)                                Mycoplasma </a:t>
            </a:r>
            <a:r>
              <a:rPr lang="en-US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genitalium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(MG) </a:t>
            </a:r>
          </a:p>
          <a:p>
            <a:pPr marL="0" indent="0">
              <a:buNone/>
            </a:pP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Ureaplasma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parvum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(UP)                                     Mycoplasma </a:t>
            </a:r>
            <a:r>
              <a:rPr lang="en-US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hominis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(MH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Chlamydia trachomatis 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(CT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</a:t>
            </a:r>
            <a:r>
              <a:rPr lang="en-US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Ureaplasma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urealyticum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(UU)</a:t>
            </a:r>
            <a:endParaRPr lang="en-US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Viral</a:t>
            </a:r>
          </a:p>
          <a:p>
            <a:pPr marL="0" indent="0">
              <a:buNone/>
            </a:pPr>
            <a:r>
              <a:rPr lang="pt-B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t-B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Herpes </a:t>
            </a:r>
            <a:r>
              <a:rPr lang="pt-B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Simples Virus 1 / 2 (HSV 1, HSV 2</a:t>
            </a:r>
            <a:r>
              <a:rPr lang="pt-B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Human 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Papillomavirus 6 / 11 (HPV 6, HPV 11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Parasitic</a:t>
            </a:r>
          </a:p>
          <a:p>
            <a:pPr marL="0" indent="0">
              <a:buNone/>
            </a:pP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Trichomonas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(TV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64319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STDs can lead to serious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child transmission route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possible.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 of drug resistant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NG.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associated with HIV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619500"/>
            <a:ext cx="10668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588" y="3657600"/>
            <a:ext cx="1433675" cy="1407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051" y="3444302"/>
            <a:ext cx="1935461" cy="18970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6073170"/>
            <a:ext cx="8686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1Jaiyeoba, O., Amaya, M. I.,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Soper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E., &amp;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Kilby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M. (2012). Preventing neonatal transmission of herpes simplex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virus.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Obstetrics and Gynecology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510-520.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2Unemo, M., &amp; Nicholas, R. A. (2012). Emergence of multidrug-resistant, extensively drug-resistant and untreatable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gonorrhea.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microbiology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(12), 1401-1422.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3Nusbaum, M. R., Wallace, R. R.,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Slatt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M., &amp;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Kondrad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C. (2004). Sexually transmitted infections and increased risk of co-infection with human immunodeficiency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virus.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JAOA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Journal of the American Osteopathic Association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(12), 527-535</a:t>
            </a:r>
          </a:p>
        </p:txBody>
      </p:sp>
    </p:spTree>
    <p:extLst>
      <p:ext uri="{BB962C8B-B14F-4D97-AF65-F5344CB8AC3E}">
        <p14:creationId xmlns:p14="http://schemas.microsoft.com/office/powerpoint/2010/main" val="31556973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tretch>
            <a:fillRect/>
          </a:stretch>
        </p:blipFill>
        <p:spPr bwMode="auto">
          <a:xfrm>
            <a:off x="152400" y="1143000"/>
            <a:ext cx="8839200" cy="5715000"/>
          </a:xfrm>
          <a:prstGeom prst="rect">
            <a:avLst/>
          </a:prstGeom>
          <a:noFill/>
          <a:ln>
            <a:noFill/>
          </a:ln>
          <a:effectLst>
            <a:outerShdw blurRad="50800" algn="ctr" rotWithShape="0">
              <a:schemeClr val="bg1">
                <a:lumMod val="75000"/>
                <a:alpha val="43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to genotype STD pathogens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505200"/>
            <a:ext cx="3505200" cy="3200400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•</a:t>
            </a:r>
            <a:r>
              <a:rPr lang="en-US" dirty="0"/>
              <a:t>Many STDs are asymptomatic</a:t>
            </a:r>
          </a:p>
          <a:p>
            <a:r>
              <a:rPr lang="en-US" dirty="0"/>
              <a:t>•Different STDs have overlapping symptoms</a:t>
            </a:r>
          </a:p>
          <a:p>
            <a:r>
              <a:rPr lang="en-US" dirty="0"/>
              <a:t>•Different STDs have different treatments</a:t>
            </a:r>
          </a:p>
          <a:p>
            <a:r>
              <a:rPr lang="en-US" dirty="0"/>
              <a:t>•Co-infection rate is unexpectedly high</a:t>
            </a:r>
          </a:p>
        </p:txBody>
      </p:sp>
    </p:spTree>
    <p:extLst>
      <p:ext uri="{BB962C8B-B14F-4D97-AF65-F5344CB8AC3E}">
        <p14:creationId xmlns:p14="http://schemas.microsoft.com/office/powerpoint/2010/main" val="3271570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STD are asymptomatic</a:t>
            </a:r>
          </a:p>
        </p:txBody>
      </p:sp>
      <p:sp>
        <p:nvSpPr>
          <p:cNvPr id="4" name="Oval 3"/>
          <p:cNvSpPr/>
          <p:nvPr/>
        </p:nvSpPr>
        <p:spPr>
          <a:xfrm>
            <a:off x="4419600" y="1417638"/>
            <a:ext cx="4305300" cy="4315599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•~</a:t>
            </a:r>
            <a:r>
              <a:rPr lang="en-US" sz="2000" dirty="0"/>
              <a:t>85% of women have asymptomatic CT infection</a:t>
            </a:r>
            <a:r>
              <a:rPr lang="en-US" sz="2000" baseline="30000" dirty="0"/>
              <a:t>1</a:t>
            </a:r>
          </a:p>
          <a:p>
            <a:r>
              <a:rPr lang="en-US" sz="2000" dirty="0"/>
              <a:t>•HPV is the most common asymptomatic STD among younger patients</a:t>
            </a:r>
            <a:r>
              <a:rPr lang="en-US" sz="2000" baseline="30000" dirty="0"/>
              <a:t>2</a:t>
            </a:r>
          </a:p>
          <a:p>
            <a:r>
              <a:rPr lang="en-US" sz="2000" dirty="0"/>
              <a:t>•Asymptomatic infection of NG accounts for around 10% in men and 50% in women</a:t>
            </a:r>
            <a:r>
              <a:rPr lang="en-US" sz="2000" baseline="30000" dirty="0"/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00" y="6276201"/>
            <a:ext cx="838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1Eng, T. R., &amp; Butler, W. T. (Eds.). (1997).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Hidden Epidemic:: Confronting Sexually Transmitted Diseases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National Academies Press.</a:t>
            </a: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2Lehtinen, M. (2005). Preparations for implementing human papillomavirus vaccination should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begin.</a:t>
            </a:r>
            <a:r>
              <a:rPr lang="en-US" sz="1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Surveill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(9), E050915.</a:t>
            </a: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3Shmaefsky, B. R. (2009).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Gonorrhea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InfobasePublishing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828800"/>
            <a:ext cx="3695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067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STDs share common symptoms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439604"/>
              </p:ext>
            </p:extLst>
          </p:nvPr>
        </p:nvGraphicFramePr>
        <p:xfrm>
          <a:off x="1295400" y="1828800"/>
          <a:ext cx="6781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432"/>
                <a:gridCol w="3569368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Clinical symptoms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Causative pathogens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1722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Urethritis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N.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gonorrhoeae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 trachomatis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Mycoplasma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genitalium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Trichomonasvaginalis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HSV 1/2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Ureaplasmaurealyticum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endParaRPr lang="en-US" sz="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Cervicitis </a:t>
                      </a:r>
                      <a:r>
                        <a:rPr lang="en-US" sz="3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 trachomatis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N.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gonorrhoeae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genitalium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HSV 2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Bacterial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vaginosis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(BV) 	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6825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2198</Words>
  <Application>Microsoft Office PowerPoint</Application>
  <PresentationFormat>On-screen Show (4:3)</PresentationFormat>
  <Paragraphs>389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Sexually transmitted diseases (STD)</vt:lpstr>
      <vt:lpstr>PowerPoint Presentation</vt:lpstr>
      <vt:lpstr>PowerPoint Presentation</vt:lpstr>
      <vt:lpstr>STDs can be bacterial, viral and parasitic</vt:lpstr>
      <vt:lpstr> STDs can lead to serious outcomes</vt:lpstr>
      <vt:lpstr>Reasons to genotype STD pathogens</vt:lpstr>
      <vt:lpstr>Most STD are asymptomatic</vt:lpstr>
      <vt:lpstr>Different STDs share common symptoms</vt:lpstr>
      <vt:lpstr>STD co-infection: more than you expect</vt:lpstr>
      <vt:lpstr>STD co-infection: more than you expect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GenoFlow STD Array Test - 11 STD pathogens in 1 go</vt:lpstr>
      <vt:lpstr>PowerPoint Presentation</vt:lpstr>
      <vt:lpstr>PowerPoint Presentation</vt:lpstr>
      <vt:lpstr>Co -infection rate </vt:lpstr>
      <vt:lpstr>Higher infection rate of CT and NG in positive sample</vt:lpstr>
      <vt:lpstr>CT/HPV co-infection may worsen the clinical outcomes </vt:lpstr>
      <vt:lpstr>PowerPoint Presentation</vt:lpstr>
      <vt:lpstr>PowerPoint Presentation</vt:lpstr>
      <vt:lpstr>PowerPoint Presentation</vt:lpstr>
      <vt:lpstr>PowerPoint Presentation</vt:lpstr>
    </vt:vector>
  </TitlesOfParts>
  <Company>bmu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rubina</dc:creator>
  <cp:lastModifiedBy>omics</cp:lastModifiedBy>
  <cp:revision>153</cp:revision>
  <dcterms:created xsi:type="dcterms:W3CDTF">2014-12-06T05:49:44Z</dcterms:created>
  <dcterms:modified xsi:type="dcterms:W3CDTF">2015-12-01T20:54:23Z</dcterms:modified>
</cp:coreProperties>
</file>